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7" r:id="rId1"/>
  </p:sldMasterIdLst>
  <p:notesMasterIdLst>
    <p:notesMasterId r:id="rId16"/>
  </p:notesMasterIdLst>
  <p:handoutMasterIdLst>
    <p:handoutMasterId r:id="rId17"/>
  </p:handoutMasterIdLst>
  <p:sldIdLst>
    <p:sldId id="276" r:id="rId2"/>
    <p:sldId id="308" r:id="rId3"/>
    <p:sldId id="346" r:id="rId4"/>
    <p:sldId id="314" r:id="rId5"/>
    <p:sldId id="345" r:id="rId6"/>
    <p:sldId id="347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03" r:id="rId15"/>
  </p:sldIdLst>
  <p:sldSz cx="12192000" cy="6858000"/>
  <p:notesSz cx="6797675" cy="9872663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EBEBFF"/>
    <a:srgbClr val="91F9B9"/>
    <a:srgbClr val="CCECFF"/>
    <a:srgbClr val="89CFFF"/>
    <a:srgbClr val="053F4B"/>
    <a:srgbClr val="590979"/>
    <a:srgbClr val="E7E7FF"/>
    <a:srgbClr val="042E36"/>
    <a:srgbClr val="EBF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82424" autoAdjust="0"/>
  </p:normalViewPr>
  <p:slideViewPr>
    <p:cSldViewPr snapToGrid="0">
      <p:cViewPr varScale="1">
        <p:scale>
          <a:sx n="111" d="100"/>
          <a:sy n="111" d="100"/>
        </p:scale>
        <p:origin x="510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548"/>
    </p:cViewPr>
  </p:sorterViewPr>
  <p:notesViewPr>
    <p:cSldViewPr snapToGrid="0">
      <p:cViewPr varScale="1">
        <p:scale>
          <a:sx n="84" d="100"/>
          <a:sy n="84" d="100"/>
        </p:scale>
        <p:origin x="385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image" Target="../media/image9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41AACC-68C2-42FF-BC8F-4C9E599C7294}" type="doc">
      <dgm:prSet loTypeId="urn:microsoft.com/office/officeart/2005/8/layout/vList4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D0118953-135D-4807-BEEA-8963DEECC398}">
      <dgm:prSet phldrT="[Текст]" custT="1"/>
      <dgm:spPr/>
      <dgm:t>
        <a:bodyPr/>
        <a:lstStyle/>
        <a:p>
          <a:pPr algn="ctr"/>
          <a:r>
            <a:rPr lang="ru-RU" sz="4400" dirty="0" smtClean="0"/>
            <a:t>Торгово-транспортно-логистический комплекс</a:t>
          </a:r>
          <a:endParaRPr lang="ru-RU" sz="4400" dirty="0"/>
        </a:p>
      </dgm:t>
    </dgm:pt>
    <dgm:pt modelId="{6359C2DC-2895-4FE5-BD6B-DC748B09FFED}" type="parTrans" cxnId="{315F63AD-B339-48A9-A666-8EB6128ED140}">
      <dgm:prSet/>
      <dgm:spPr/>
      <dgm:t>
        <a:bodyPr/>
        <a:lstStyle/>
        <a:p>
          <a:pPr algn="ctr"/>
          <a:endParaRPr lang="ru-RU" sz="4400"/>
        </a:p>
      </dgm:t>
    </dgm:pt>
    <dgm:pt modelId="{4C2EE9BD-DA1F-45F4-81A0-4E70AB85DCAA}" type="sibTrans" cxnId="{315F63AD-B339-48A9-A666-8EB6128ED140}">
      <dgm:prSet/>
      <dgm:spPr/>
      <dgm:t>
        <a:bodyPr/>
        <a:lstStyle/>
        <a:p>
          <a:pPr algn="ctr"/>
          <a:endParaRPr lang="ru-RU" sz="4400"/>
        </a:p>
      </dgm:t>
    </dgm:pt>
    <dgm:pt modelId="{67CCB707-793C-44A8-B602-7037C5AC9092}">
      <dgm:prSet phldrT="[Текст]" custT="1"/>
      <dgm:spPr/>
      <dgm:t>
        <a:bodyPr/>
        <a:lstStyle/>
        <a:p>
          <a:pPr algn="ctr"/>
          <a:r>
            <a:rPr lang="ru-RU" sz="4400" dirty="0"/>
            <a:t>Санаторно-курортный </a:t>
          </a:r>
          <a:br>
            <a:rPr lang="ru-RU" sz="4400" dirty="0"/>
          </a:br>
          <a:r>
            <a:rPr lang="ru-RU" sz="4400" dirty="0"/>
            <a:t>и туристский комплекс</a:t>
          </a:r>
        </a:p>
      </dgm:t>
    </dgm:pt>
    <dgm:pt modelId="{829DC64A-EB42-441E-A8F8-2F8F5919BC1D}" type="parTrans" cxnId="{A23359D9-834A-4C7E-A404-C33F619FDFFB}">
      <dgm:prSet/>
      <dgm:spPr/>
      <dgm:t>
        <a:bodyPr/>
        <a:lstStyle/>
        <a:p>
          <a:pPr algn="ctr"/>
          <a:endParaRPr lang="ru-RU" sz="4400"/>
        </a:p>
      </dgm:t>
    </dgm:pt>
    <dgm:pt modelId="{092830D6-9289-4D01-9615-7D9640D4FFEE}" type="sibTrans" cxnId="{A23359D9-834A-4C7E-A404-C33F619FDFFB}">
      <dgm:prSet/>
      <dgm:spPr/>
      <dgm:t>
        <a:bodyPr/>
        <a:lstStyle/>
        <a:p>
          <a:pPr algn="ctr"/>
          <a:endParaRPr lang="ru-RU" sz="4400"/>
        </a:p>
      </dgm:t>
    </dgm:pt>
    <dgm:pt modelId="{5FBFED30-4A7F-4E48-BE98-5791E4592988}">
      <dgm:prSet phldrT="[Текст]" custT="1"/>
      <dgm:spPr/>
      <dgm:t>
        <a:bodyPr/>
        <a:lstStyle/>
        <a:p>
          <a:pPr algn="ctr"/>
          <a:r>
            <a:rPr lang="ru-RU" sz="4400" b="0" dirty="0" smtClean="0"/>
            <a:t>Комплекс строительства и ЖКХ</a:t>
          </a:r>
          <a:endParaRPr lang="ru-RU" sz="4400" b="0" dirty="0"/>
        </a:p>
      </dgm:t>
    </dgm:pt>
    <dgm:pt modelId="{A1FEF86B-5441-487D-9C76-CE128C7C395D}" type="parTrans" cxnId="{8BD65B6A-1DDE-42BF-A11B-84D88B52BF84}">
      <dgm:prSet/>
      <dgm:spPr/>
      <dgm:t>
        <a:bodyPr/>
        <a:lstStyle/>
        <a:p>
          <a:pPr algn="ctr"/>
          <a:endParaRPr lang="ru-RU" sz="4400"/>
        </a:p>
      </dgm:t>
    </dgm:pt>
    <dgm:pt modelId="{B4A94FB0-F8B4-4B77-A340-808B034A5D34}" type="sibTrans" cxnId="{8BD65B6A-1DDE-42BF-A11B-84D88B52BF84}">
      <dgm:prSet/>
      <dgm:spPr/>
      <dgm:t>
        <a:bodyPr/>
        <a:lstStyle/>
        <a:p>
          <a:pPr algn="ctr"/>
          <a:endParaRPr lang="ru-RU" sz="4400"/>
        </a:p>
      </dgm:t>
    </dgm:pt>
    <dgm:pt modelId="{766B4798-9373-48D2-99E3-109280EA65E1}" type="pres">
      <dgm:prSet presAssocID="{5741AACC-68C2-42FF-BC8F-4C9E599C7294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C69F56-753A-4477-BD2B-221B5AFD275F}" type="pres">
      <dgm:prSet presAssocID="{D0118953-135D-4807-BEEA-8963DEECC398}" presName="comp" presStyleCnt="0"/>
      <dgm:spPr/>
    </dgm:pt>
    <dgm:pt modelId="{010A7B59-0015-4D00-A193-73EEF981BF4B}" type="pres">
      <dgm:prSet presAssocID="{D0118953-135D-4807-BEEA-8963DEECC398}" presName="box" presStyleLbl="node1" presStyleIdx="0" presStyleCnt="3" custLinFactY="10404" custLinFactNeighborY="100000"/>
      <dgm:spPr/>
      <dgm:t>
        <a:bodyPr/>
        <a:lstStyle/>
        <a:p>
          <a:endParaRPr lang="ru-RU"/>
        </a:p>
      </dgm:t>
    </dgm:pt>
    <dgm:pt modelId="{5A8CE219-B986-4F29-A104-0E1C3A6FD63F}" type="pres">
      <dgm:prSet presAssocID="{D0118953-135D-4807-BEEA-8963DEECC398}" presName="img" presStyleLbl="fgImgPlace1" presStyleIdx="0" presStyleCnt="3" custLinFactY="38005" custLinFactNeighborX="780" custLinFactNeighborY="100000"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5B0410-8521-468C-807E-A0E427A9E88F}" type="pres">
      <dgm:prSet presAssocID="{D0118953-135D-4807-BEEA-8963DEECC398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74B12F-0421-4432-8C46-8DD6F31E5FAB}" type="pres">
      <dgm:prSet presAssocID="{4C2EE9BD-DA1F-45F4-81A0-4E70AB85DCAA}" presName="spacer" presStyleCnt="0"/>
      <dgm:spPr/>
    </dgm:pt>
    <dgm:pt modelId="{35046075-5314-4019-8416-1BFA0991BEE6}" type="pres">
      <dgm:prSet presAssocID="{67CCB707-793C-44A8-B602-7037C5AC9092}" presName="comp" presStyleCnt="0"/>
      <dgm:spPr/>
    </dgm:pt>
    <dgm:pt modelId="{F0D9B10C-3019-45C2-92B3-B3EAB47ADFD7}" type="pres">
      <dgm:prSet presAssocID="{67CCB707-793C-44A8-B602-7037C5AC9092}" presName="box" presStyleLbl="node1" presStyleIdx="1" presStyleCnt="3" custLinFactY="-8969" custLinFactNeighborY="-100000"/>
      <dgm:spPr/>
      <dgm:t>
        <a:bodyPr/>
        <a:lstStyle/>
        <a:p>
          <a:endParaRPr lang="ru-RU"/>
        </a:p>
      </dgm:t>
    </dgm:pt>
    <dgm:pt modelId="{F1198537-BE42-41DA-AEC1-C8CCE3977663}" type="pres">
      <dgm:prSet presAssocID="{67CCB707-793C-44A8-B602-7037C5AC9092}" presName="img" presStyleLbl="fgImgPlace1" presStyleIdx="1" presStyleCnt="3" custLinFactY="-36212" custLinFactNeighborY="-100000"/>
      <dgm:spPr>
        <a:blipFill>
          <a:blip xmlns:r="http://schemas.openxmlformats.org/officeDocument/2006/relationships" r:embed="rId2"/>
          <a:stretch>
            <a:fillRect/>
          </a:stretch>
        </a:blipFill>
      </dgm:spPr>
    </dgm:pt>
    <dgm:pt modelId="{590F6CA5-DDF4-4B04-B84F-1244DF1F0A24}" type="pres">
      <dgm:prSet presAssocID="{67CCB707-793C-44A8-B602-7037C5AC9092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C4C09B-E161-4EF5-B71A-6EE2D1920AC5}" type="pres">
      <dgm:prSet presAssocID="{092830D6-9289-4D01-9615-7D9640D4FFEE}" presName="spacer" presStyleCnt="0"/>
      <dgm:spPr/>
    </dgm:pt>
    <dgm:pt modelId="{02C81C38-0B0F-4306-B241-063CAE4CC154}" type="pres">
      <dgm:prSet presAssocID="{5FBFED30-4A7F-4E48-BE98-5791E4592988}" presName="comp" presStyleCnt="0"/>
      <dgm:spPr/>
    </dgm:pt>
    <dgm:pt modelId="{549ADD80-A7F6-4B6E-A2C2-94C568F375A4}" type="pres">
      <dgm:prSet presAssocID="{5FBFED30-4A7F-4E48-BE98-5791E4592988}" presName="box" presStyleLbl="node1" presStyleIdx="2" presStyleCnt="3"/>
      <dgm:spPr/>
      <dgm:t>
        <a:bodyPr/>
        <a:lstStyle/>
        <a:p>
          <a:endParaRPr lang="ru-RU"/>
        </a:p>
      </dgm:t>
    </dgm:pt>
    <dgm:pt modelId="{F80C4111-AB32-4EBB-8F51-590FC556B7C0}" type="pres">
      <dgm:prSet presAssocID="{5FBFED30-4A7F-4E48-BE98-5791E4592988}" presName="img" presStyleLbl="fgImgPlace1" presStyleIdx="2" presStyleCnt="3"/>
      <dgm:spPr>
        <a:blipFill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942D367-AAF7-4A9B-A476-7822E3BE1EB5}" type="pres">
      <dgm:prSet presAssocID="{5FBFED30-4A7F-4E48-BE98-5791E4592988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C8DD273-BC47-4F5B-80CE-D01018CA3D43}" type="presOf" srcId="{67CCB707-793C-44A8-B602-7037C5AC9092}" destId="{F0D9B10C-3019-45C2-92B3-B3EAB47ADFD7}" srcOrd="0" destOrd="0" presId="urn:microsoft.com/office/officeart/2005/8/layout/vList4"/>
    <dgm:cxn modelId="{0BD01223-A67E-4732-8948-FB0B7D8E06EC}" type="presOf" srcId="{D0118953-135D-4807-BEEA-8963DEECC398}" destId="{D65B0410-8521-468C-807E-A0E427A9E88F}" srcOrd="1" destOrd="0" presId="urn:microsoft.com/office/officeart/2005/8/layout/vList4"/>
    <dgm:cxn modelId="{216FFC8C-3963-4500-ADF6-60E8565CDBA9}" type="presOf" srcId="{67CCB707-793C-44A8-B602-7037C5AC9092}" destId="{590F6CA5-DDF4-4B04-B84F-1244DF1F0A24}" srcOrd="1" destOrd="0" presId="urn:microsoft.com/office/officeart/2005/8/layout/vList4"/>
    <dgm:cxn modelId="{E627EE35-47E2-428D-BB8D-E9D18C161123}" type="presOf" srcId="{5741AACC-68C2-42FF-BC8F-4C9E599C7294}" destId="{766B4798-9373-48D2-99E3-109280EA65E1}" srcOrd="0" destOrd="0" presId="urn:microsoft.com/office/officeart/2005/8/layout/vList4"/>
    <dgm:cxn modelId="{507A7338-1061-4BDE-AD76-C5DEFB68FB3F}" type="presOf" srcId="{5FBFED30-4A7F-4E48-BE98-5791E4592988}" destId="{549ADD80-A7F6-4B6E-A2C2-94C568F375A4}" srcOrd="0" destOrd="0" presId="urn:microsoft.com/office/officeart/2005/8/layout/vList4"/>
    <dgm:cxn modelId="{A23359D9-834A-4C7E-A404-C33F619FDFFB}" srcId="{5741AACC-68C2-42FF-BC8F-4C9E599C7294}" destId="{67CCB707-793C-44A8-B602-7037C5AC9092}" srcOrd="1" destOrd="0" parTransId="{829DC64A-EB42-441E-A8F8-2F8F5919BC1D}" sibTransId="{092830D6-9289-4D01-9615-7D9640D4FFEE}"/>
    <dgm:cxn modelId="{315F63AD-B339-48A9-A666-8EB6128ED140}" srcId="{5741AACC-68C2-42FF-BC8F-4C9E599C7294}" destId="{D0118953-135D-4807-BEEA-8963DEECC398}" srcOrd="0" destOrd="0" parTransId="{6359C2DC-2895-4FE5-BD6B-DC748B09FFED}" sibTransId="{4C2EE9BD-DA1F-45F4-81A0-4E70AB85DCAA}"/>
    <dgm:cxn modelId="{8BD65B6A-1DDE-42BF-A11B-84D88B52BF84}" srcId="{5741AACC-68C2-42FF-BC8F-4C9E599C7294}" destId="{5FBFED30-4A7F-4E48-BE98-5791E4592988}" srcOrd="2" destOrd="0" parTransId="{A1FEF86B-5441-487D-9C76-CE128C7C395D}" sibTransId="{B4A94FB0-F8B4-4B77-A340-808B034A5D34}"/>
    <dgm:cxn modelId="{542E4C29-F4E0-4BE9-84AF-FDCCF31DC41D}" type="presOf" srcId="{5FBFED30-4A7F-4E48-BE98-5791E4592988}" destId="{2942D367-AAF7-4A9B-A476-7822E3BE1EB5}" srcOrd="1" destOrd="0" presId="urn:microsoft.com/office/officeart/2005/8/layout/vList4"/>
    <dgm:cxn modelId="{9356D68C-4C96-463F-8A7B-3C0E3956D0E9}" type="presOf" srcId="{D0118953-135D-4807-BEEA-8963DEECC398}" destId="{010A7B59-0015-4D00-A193-73EEF981BF4B}" srcOrd="0" destOrd="0" presId="urn:microsoft.com/office/officeart/2005/8/layout/vList4"/>
    <dgm:cxn modelId="{A35510D1-DE1C-4B73-869C-0381BCA04FB6}" type="presParOf" srcId="{766B4798-9373-48D2-99E3-109280EA65E1}" destId="{6AC69F56-753A-4477-BD2B-221B5AFD275F}" srcOrd="0" destOrd="0" presId="urn:microsoft.com/office/officeart/2005/8/layout/vList4"/>
    <dgm:cxn modelId="{89AA660B-A807-4163-9243-740EBCF7BAFA}" type="presParOf" srcId="{6AC69F56-753A-4477-BD2B-221B5AFD275F}" destId="{010A7B59-0015-4D00-A193-73EEF981BF4B}" srcOrd="0" destOrd="0" presId="urn:microsoft.com/office/officeart/2005/8/layout/vList4"/>
    <dgm:cxn modelId="{08200B8A-FE5A-4FF3-B3D9-9EB70BACEDC5}" type="presParOf" srcId="{6AC69F56-753A-4477-BD2B-221B5AFD275F}" destId="{5A8CE219-B986-4F29-A104-0E1C3A6FD63F}" srcOrd="1" destOrd="0" presId="urn:microsoft.com/office/officeart/2005/8/layout/vList4"/>
    <dgm:cxn modelId="{A0B3B941-6635-4CEA-8FBC-C5C469FF756B}" type="presParOf" srcId="{6AC69F56-753A-4477-BD2B-221B5AFD275F}" destId="{D65B0410-8521-468C-807E-A0E427A9E88F}" srcOrd="2" destOrd="0" presId="urn:microsoft.com/office/officeart/2005/8/layout/vList4"/>
    <dgm:cxn modelId="{33F3E294-AD63-4C47-9765-4994CDD22E30}" type="presParOf" srcId="{766B4798-9373-48D2-99E3-109280EA65E1}" destId="{2E74B12F-0421-4432-8C46-8DD6F31E5FAB}" srcOrd="1" destOrd="0" presId="urn:microsoft.com/office/officeart/2005/8/layout/vList4"/>
    <dgm:cxn modelId="{55E40983-5292-4D4F-8387-B35C82A350C2}" type="presParOf" srcId="{766B4798-9373-48D2-99E3-109280EA65E1}" destId="{35046075-5314-4019-8416-1BFA0991BEE6}" srcOrd="2" destOrd="0" presId="urn:microsoft.com/office/officeart/2005/8/layout/vList4"/>
    <dgm:cxn modelId="{560F4275-3D4D-48E3-B49B-CE32038F1CB1}" type="presParOf" srcId="{35046075-5314-4019-8416-1BFA0991BEE6}" destId="{F0D9B10C-3019-45C2-92B3-B3EAB47ADFD7}" srcOrd="0" destOrd="0" presId="urn:microsoft.com/office/officeart/2005/8/layout/vList4"/>
    <dgm:cxn modelId="{9BCAC490-6B51-49BB-BC44-458C7B778365}" type="presParOf" srcId="{35046075-5314-4019-8416-1BFA0991BEE6}" destId="{F1198537-BE42-41DA-AEC1-C8CCE3977663}" srcOrd="1" destOrd="0" presId="urn:microsoft.com/office/officeart/2005/8/layout/vList4"/>
    <dgm:cxn modelId="{3C5DB30B-4601-4964-B6DB-5A4120757545}" type="presParOf" srcId="{35046075-5314-4019-8416-1BFA0991BEE6}" destId="{590F6CA5-DDF4-4B04-B84F-1244DF1F0A24}" srcOrd="2" destOrd="0" presId="urn:microsoft.com/office/officeart/2005/8/layout/vList4"/>
    <dgm:cxn modelId="{C5344950-3F16-4BEC-8006-83300FAF4CD3}" type="presParOf" srcId="{766B4798-9373-48D2-99E3-109280EA65E1}" destId="{ACC4C09B-E161-4EF5-B71A-6EE2D1920AC5}" srcOrd="3" destOrd="0" presId="urn:microsoft.com/office/officeart/2005/8/layout/vList4"/>
    <dgm:cxn modelId="{8C83B41F-3DC4-4FDB-B143-4B9090C7A52F}" type="presParOf" srcId="{766B4798-9373-48D2-99E3-109280EA65E1}" destId="{02C81C38-0B0F-4306-B241-063CAE4CC154}" srcOrd="4" destOrd="0" presId="urn:microsoft.com/office/officeart/2005/8/layout/vList4"/>
    <dgm:cxn modelId="{FAB50C44-7F32-44F5-A2E2-0FC0CA41BDE8}" type="presParOf" srcId="{02C81C38-0B0F-4306-B241-063CAE4CC154}" destId="{549ADD80-A7F6-4B6E-A2C2-94C568F375A4}" srcOrd="0" destOrd="0" presId="urn:microsoft.com/office/officeart/2005/8/layout/vList4"/>
    <dgm:cxn modelId="{A102C9F3-4E25-4D17-AE0E-7F496B95D283}" type="presParOf" srcId="{02C81C38-0B0F-4306-B241-063CAE4CC154}" destId="{F80C4111-AB32-4EBB-8F51-590FC556B7C0}" srcOrd="1" destOrd="0" presId="urn:microsoft.com/office/officeart/2005/8/layout/vList4"/>
    <dgm:cxn modelId="{40622F55-184C-4812-82B8-9019E2141699}" type="presParOf" srcId="{02C81C38-0B0F-4306-B241-063CAE4CC154}" destId="{2942D367-AAF7-4A9B-A476-7822E3BE1EB5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9604BF-C377-401A-BF9F-A120B3A98BB4}" type="doc">
      <dgm:prSet loTypeId="urn:microsoft.com/office/officeart/2005/8/layout/vList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6A6880F0-D8BF-4B0B-BB1E-E4579F27F6B3}">
      <dgm:prSet phldrT="[Текст]"/>
      <dgm:spPr/>
      <dgm:t>
        <a:bodyPr/>
        <a:lstStyle/>
        <a:p>
          <a:r>
            <a:rPr lang="ru-RU" dirty="0" smtClean="0"/>
            <a:t>Развитие Черноморской экономической зоны как устойчиво развивающейся территории с приоритетными экономическими функциями: курортными зонами федерального и регионального значения и торгово-транспортно-логистическими узлами международного уровня</a:t>
          </a:r>
          <a:endParaRPr lang="ru-RU" dirty="0"/>
        </a:p>
      </dgm:t>
    </dgm:pt>
    <dgm:pt modelId="{2A048122-3493-4CF2-873D-952B8F4B7DA0}" type="parTrans" cxnId="{7761C1B1-CF05-48A4-A79E-7BDF9CBF264A}">
      <dgm:prSet/>
      <dgm:spPr/>
      <dgm:t>
        <a:bodyPr/>
        <a:lstStyle/>
        <a:p>
          <a:endParaRPr lang="ru-RU"/>
        </a:p>
      </dgm:t>
    </dgm:pt>
    <dgm:pt modelId="{026F87A2-040B-402C-AAAF-DA05AA702423}" type="sibTrans" cxnId="{7761C1B1-CF05-48A4-A79E-7BDF9CBF264A}">
      <dgm:prSet/>
      <dgm:spPr/>
      <dgm:t>
        <a:bodyPr/>
        <a:lstStyle/>
        <a:p>
          <a:endParaRPr lang="ru-RU"/>
        </a:p>
      </dgm:t>
    </dgm:pt>
    <dgm:pt modelId="{67FCA522-72BB-491E-A79B-3187F01A4CBC}">
      <dgm:prSet phldrT="[Текст]"/>
      <dgm:spPr/>
      <dgm:t>
        <a:bodyPr/>
        <a:lstStyle/>
        <a:p>
          <a:r>
            <a:rPr lang="ru-RU" dirty="0" smtClean="0"/>
            <a:t>распределение ролей (определение миссии) между населенными пунктами муниципальных образований с торговой портовой деятельностью и активно развивающимся промышленным кластером</a:t>
          </a:r>
          <a:endParaRPr lang="ru-RU" dirty="0"/>
        </a:p>
      </dgm:t>
    </dgm:pt>
    <dgm:pt modelId="{3F091991-F764-47F2-ABDD-0F8A9B7F40E6}" type="parTrans" cxnId="{346F0AAC-59AE-43BF-906C-0EE4E401A77A}">
      <dgm:prSet/>
      <dgm:spPr/>
      <dgm:t>
        <a:bodyPr/>
        <a:lstStyle/>
        <a:p>
          <a:endParaRPr lang="ru-RU"/>
        </a:p>
      </dgm:t>
    </dgm:pt>
    <dgm:pt modelId="{E5D0BE88-8B69-41A8-B1E8-47CB8A328C8A}" type="sibTrans" cxnId="{346F0AAC-59AE-43BF-906C-0EE4E401A77A}">
      <dgm:prSet/>
      <dgm:spPr/>
      <dgm:t>
        <a:bodyPr/>
        <a:lstStyle/>
        <a:p>
          <a:endParaRPr lang="ru-RU"/>
        </a:p>
      </dgm:t>
    </dgm:pt>
    <dgm:pt modelId="{54AA96EF-131A-4967-AF75-FB95B69FC360}">
      <dgm:prSet phldrT="[Текст]"/>
      <dgm:spPr/>
      <dgm:t>
        <a:bodyPr/>
        <a:lstStyle/>
        <a:p>
          <a:r>
            <a:rPr lang="ru-RU" dirty="0" smtClean="0"/>
            <a:t>Усиление мощности «южных ворот России»: формирование транспортно-логистических узлов международного уровня как основной составляющей Южного экспортно-импортного </a:t>
          </a:r>
          <a:r>
            <a:rPr lang="ru-RU" dirty="0" err="1" smtClean="0"/>
            <a:t>хаба</a:t>
          </a:r>
          <a:endParaRPr lang="ru-RU" dirty="0"/>
        </a:p>
      </dgm:t>
    </dgm:pt>
    <dgm:pt modelId="{8E65B717-6A1F-449D-A0BB-A2A91EA05B4F}" type="parTrans" cxnId="{676567C6-3A7A-4CB0-9D6B-D49A998C3179}">
      <dgm:prSet/>
      <dgm:spPr/>
      <dgm:t>
        <a:bodyPr/>
        <a:lstStyle/>
        <a:p>
          <a:endParaRPr lang="ru-RU"/>
        </a:p>
      </dgm:t>
    </dgm:pt>
    <dgm:pt modelId="{E839F5F8-D1EA-4938-8B9A-73C3963165B6}" type="sibTrans" cxnId="{676567C6-3A7A-4CB0-9D6B-D49A998C3179}">
      <dgm:prSet/>
      <dgm:spPr/>
      <dgm:t>
        <a:bodyPr/>
        <a:lstStyle/>
        <a:p>
          <a:endParaRPr lang="ru-RU"/>
        </a:p>
      </dgm:t>
    </dgm:pt>
    <dgm:pt modelId="{582F585C-2C43-47DD-A90C-C959738C1154}">
      <dgm:prSet phldrT="[Текст]"/>
      <dgm:spPr/>
      <dgm:t>
        <a:bodyPr/>
        <a:lstStyle/>
        <a:p>
          <a:r>
            <a:rPr lang="ru-RU" dirty="0" smtClean="0"/>
            <a:t>формирование «лица» Черноморского побережья как </a:t>
          </a:r>
          <a:r>
            <a:rPr lang="ru-RU" dirty="0" err="1" smtClean="0"/>
            <a:t>брендоформирующей</a:t>
          </a:r>
          <a:r>
            <a:rPr lang="ru-RU" dirty="0" smtClean="0"/>
            <a:t> составляющей Российской Федерации</a:t>
          </a:r>
          <a:endParaRPr lang="ru-RU" dirty="0"/>
        </a:p>
      </dgm:t>
    </dgm:pt>
    <dgm:pt modelId="{F2F0D5B5-593C-4FD7-A4AD-84F99262288E}" type="parTrans" cxnId="{4C172622-6B42-4CF5-AD2F-E7810000177A}">
      <dgm:prSet/>
      <dgm:spPr/>
      <dgm:t>
        <a:bodyPr/>
        <a:lstStyle/>
        <a:p>
          <a:endParaRPr lang="ru-RU"/>
        </a:p>
      </dgm:t>
    </dgm:pt>
    <dgm:pt modelId="{59A30146-4DF9-4AEC-AC03-8C37942C551F}" type="sibTrans" cxnId="{4C172622-6B42-4CF5-AD2F-E7810000177A}">
      <dgm:prSet/>
      <dgm:spPr/>
      <dgm:t>
        <a:bodyPr/>
        <a:lstStyle/>
        <a:p>
          <a:endParaRPr lang="ru-RU"/>
        </a:p>
      </dgm:t>
    </dgm:pt>
    <dgm:pt modelId="{1D5B8893-99F2-4215-BC21-6DD630B2C156}">
      <dgm:prSet phldrT="[Текст]"/>
      <dgm:spPr/>
      <dgm:t>
        <a:bodyPr/>
        <a:lstStyle/>
        <a:p>
          <a:r>
            <a:rPr lang="ru-RU" dirty="0" smtClean="0"/>
            <a:t>Обеспечение высокого уровня градостроительной безопасности на всей территории Черноморской экономической зоны:</a:t>
          </a:r>
          <a:endParaRPr lang="ru-RU" dirty="0"/>
        </a:p>
      </dgm:t>
    </dgm:pt>
    <dgm:pt modelId="{2D84AF17-A935-4136-A6FF-CE942A0F5DEA}" type="parTrans" cxnId="{521CFBAA-EC36-4DB8-B50E-EA28DC2A9E43}">
      <dgm:prSet/>
      <dgm:spPr/>
      <dgm:t>
        <a:bodyPr/>
        <a:lstStyle/>
        <a:p>
          <a:endParaRPr lang="ru-RU"/>
        </a:p>
      </dgm:t>
    </dgm:pt>
    <dgm:pt modelId="{AFFEEAC1-F10F-4B57-AEA5-0DAA8D8FDDEB}" type="sibTrans" cxnId="{521CFBAA-EC36-4DB8-B50E-EA28DC2A9E43}">
      <dgm:prSet/>
      <dgm:spPr/>
      <dgm:t>
        <a:bodyPr/>
        <a:lstStyle/>
        <a:p>
          <a:endParaRPr lang="ru-RU"/>
        </a:p>
      </dgm:t>
    </dgm:pt>
    <dgm:pt modelId="{766A0968-8CE5-487C-9D8E-EE948E373D2C}">
      <dgm:prSet phldrT="[Текст]"/>
      <dgm:spPr/>
      <dgm:t>
        <a:bodyPr/>
        <a:lstStyle/>
        <a:p>
          <a:r>
            <a:rPr lang="ru-RU" dirty="0" smtClean="0"/>
            <a:t>соблюдение баланса развития территории - расчет емкости прибрежных территорий, системное регулирование хозяйственной деятельности с учетом разумных нормативных ограничений в зонах с особыми условиями развития территории</a:t>
          </a:r>
          <a:endParaRPr lang="ru-RU" dirty="0"/>
        </a:p>
      </dgm:t>
    </dgm:pt>
    <dgm:pt modelId="{468FFD53-7A61-4DD0-A9B4-934A5094C257}" type="parTrans" cxnId="{E2D7F721-8BD7-4D7D-BEF3-4306EA558674}">
      <dgm:prSet/>
      <dgm:spPr/>
      <dgm:t>
        <a:bodyPr/>
        <a:lstStyle/>
        <a:p>
          <a:endParaRPr lang="ru-RU"/>
        </a:p>
      </dgm:t>
    </dgm:pt>
    <dgm:pt modelId="{6A54A913-4899-4589-B782-813663E5285E}" type="sibTrans" cxnId="{E2D7F721-8BD7-4D7D-BEF3-4306EA558674}">
      <dgm:prSet/>
      <dgm:spPr/>
      <dgm:t>
        <a:bodyPr/>
        <a:lstStyle/>
        <a:p>
          <a:endParaRPr lang="ru-RU"/>
        </a:p>
      </dgm:t>
    </dgm:pt>
    <dgm:pt modelId="{876CD718-5956-432C-AFBB-3CA0BBC43BFE}">
      <dgm:prSet phldrT="[Текст]"/>
      <dgm:spPr/>
      <dgm:t>
        <a:bodyPr/>
        <a:lstStyle/>
        <a:p>
          <a:r>
            <a:rPr lang="ru-RU" dirty="0" smtClean="0"/>
            <a:t>Создание пространства высокого качества жизни и отдыха:</a:t>
          </a:r>
          <a:endParaRPr lang="ru-RU" dirty="0"/>
        </a:p>
      </dgm:t>
    </dgm:pt>
    <dgm:pt modelId="{3EA354C0-FC30-400B-AE18-9EFE96FF9D8D}" type="parTrans" cxnId="{FDD8474F-2D4B-49B9-8FE0-869887A5E835}">
      <dgm:prSet/>
      <dgm:spPr/>
      <dgm:t>
        <a:bodyPr/>
        <a:lstStyle/>
        <a:p>
          <a:endParaRPr lang="ru-RU"/>
        </a:p>
      </dgm:t>
    </dgm:pt>
    <dgm:pt modelId="{AC3A353C-87A6-441B-8C6C-7F563FBBCF42}" type="sibTrans" cxnId="{FDD8474F-2D4B-49B9-8FE0-869887A5E835}">
      <dgm:prSet/>
      <dgm:spPr/>
      <dgm:t>
        <a:bodyPr/>
        <a:lstStyle/>
        <a:p>
          <a:endParaRPr lang="ru-RU"/>
        </a:p>
      </dgm:t>
    </dgm:pt>
    <dgm:pt modelId="{6C4EEE6E-D6E1-474D-81DC-A2226EC4B521}">
      <dgm:prSet phldrT="[Текст]"/>
      <dgm:spPr/>
      <dgm:t>
        <a:bodyPr/>
        <a:lstStyle/>
        <a:p>
          <a:r>
            <a:rPr lang="ru-RU" dirty="0" smtClean="0"/>
            <a:t>расширение сети автомобильных и железных дорог, включающее скоростные связи для пассажирских перевозок; обеспечение оптимальной доступности курортов и портов, повышение мобильности населения</a:t>
          </a:r>
          <a:endParaRPr lang="ru-RU" dirty="0"/>
        </a:p>
      </dgm:t>
    </dgm:pt>
    <dgm:pt modelId="{77EF282B-24BD-49EB-9A2B-28EB61CE55C0}" type="parTrans" cxnId="{FCD0F4D1-D7FF-4EAA-9F3E-5AF1B2A79FB3}">
      <dgm:prSet/>
      <dgm:spPr/>
      <dgm:t>
        <a:bodyPr/>
        <a:lstStyle/>
        <a:p>
          <a:endParaRPr lang="ru-RU"/>
        </a:p>
      </dgm:t>
    </dgm:pt>
    <dgm:pt modelId="{342699AD-3D20-4047-A5DB-A81E3BD294DA}" type="sibTrans" cxnId="{FCD0F4D1-D7FF-4EAA-9F3E-5AF1B2A79FB3}">
      <dgm:prSet/>
      <dgm:spPr/>
      <dgm:t>
        <a:bodyPr/>
        <a:lstStyle/>
        <a:p>
          <a:endParaRPr lang="ru-RU"/>
        </a:p>
      </dgm:t>
    </dgm:pt>
    <dgm:pt modelId="{8E0191C9-F381-44AF-9CF0-70633C6EDA5C}">
      <dgm:prSet phldrT="[Текст]"/>
      <dgm:spPr/>
      <dgm:t>
        <a:bodyPr/>
        <a:lstStyle/>
        <a:p>
          <a:r>
            <a:rPr lang="ru-RU" dirty="0" smtClean="0"/>
            <a:t>повышение мобильности населения и туристов</a:t>
          </a:r>
          <a:endParaRPr lang="ru-RU" dirty="0"/>
        </a:p>
      </dgm:t>
    </dgm:pt>
    <dgm:pt modelId="{691EE044-1AF2-4129-BE03-C8000EFC95FB}" type="parTrans" cxnId="{F8C2E20B-3EF8-478A-90E6-B1C6BACF8138}">
      <dgm:prSet/>
      <dgm:spPr/>
      <dgm:t>
        <a:bodyPr/>
        <a:lstStyle/>
        <a:p>
          <a:endParaRPr lang="ru-RU"/>
        </a:p>
      </dgm:t>
    </dgm:pt>
    <dgm:pt modelId="{2460A06B-4990-4477-8894-1572BA33FA9C}" type="sibTrans" cxnId="{F8C2E20B-3EF8-478A-90E6-B1C6BACF8138}">
      <dgm:prSet/>
      <dgm:spPr/>
      <dgm:t>
        <a:bodyPr/>
        <a:lstStyle/>
        <a:p>
          <a:endParaRPr lang="ru-RU"/>
        </a:p>
      </dgm:t>
    </dgm:pt>
    <dgm:pt modelId="{D963107F-C75B-40FC-9202-A6057927B819}" type="pres">
      <dgm:prSet presAssocID="{ED9604BF-C377-401A-BF9F-A120B3A98BB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217D8EE-6BCF-438E-A55F-7E78C593126A}" type="pres">
      <dgm:prSet presAssocID="{6A6880F0-D8BF-4B0B-BB1E-E4579F27F6B3}" presName="parentText" presStyleLbl="node1" presStyleIdx="0" presStyleCnt="4" custLinFactNeighborY="-4829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C8C785-8E51-425B-A58C-1035CFEA8C58}" type="pres">
      <dgm:prSet presAssocID="{6A6880F0-D8BF-4B0B-BB1E-E4579F27F6B3}" presName="childText" presStyleLbl="revTx" presStyleIdx="0" presStyleCnt="3" custLinFactNeighborY="-58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D385D8-6622-479A-84D6-C792E2CFD7C2}" type="pres">
      <dgm:prSet presAssocID="{54AA96EF-131A-4967-AF75-FB95B69FC360}" presName="parentText" presStyleLbl="node1" presStyleIdx="1" presStyleCnt="4" custLinFactY="-400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C48FD-A095-4BE3-9FD4-28A28ABB9BA2}" type="pres">
      <dgm:prSet presAssocID="{E839F5F8-D1EA-4938-8B9A-73C3963165B6}" presName="spacer" presStyleCnt="0"/>
      <dgm:spPr/>
    </dgm:pt>
    <dgm:pt modelId="{6F3710E2-88F9-4939-A9EC-0E2F84A24814}" type="pres">
      <dgm:prSet presAssocID="{1D5B8893-99F2-4215-BC21-6DD630B2C156}" presName="parentText" presStyleLbl="node1" presStyleIdx="2" presStyleCnt="4" custLinFactNeighborY="-3836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A36861-FE4F-44CC-A8BE-F9FC9016C664}" type="pres">
      <dgm:prSet presAssocID="{1D5B8893-99F2-4215-BC21-6DD630B2C156}" presName="childText" presStyleLbl="revTx" presStyleIdx="1" presStyleCnt="3" custLinFactNeighborY="-228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1210BD-60A0-4740-88C5-47BB352B4C6C}" type="pres">
      <dgm:prSet presAssocID="{876CD718-5956-432C-AFBB-3CA0BBC43BFE}" presName="parentText" presStyleLbl="node1" presStyleIdx="3" presStyleCnt="4" custLinFactNeighborY="-1182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3E737-BFF8-46D4-8C43-3230F60427AD}" type="pres">
      <dgm:prSet presAssocID="{876CD718-5956-432C-AFBB-3CA0BBC43BFE}" presName="childText" presStyleLbl="revTx" presStyleIdx="2" presStyleCnt="3" custLinFactNeighborY="-6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761C1B1-CF05-48A4-A79E-7BDF9CBF264A}" srcId="{ED9604BF-C377-401A-BF9F-A120B3A98BB4}" destId="{6A6880F0-D8BF-4B0B-BB1E-E4579F27F6B3}" srcOrd="0" destOrd="0" parTransId="{2A048122-3493-4CF2-873D-952B8F4B7DA0}" sibTransId="{026F87A2-040B-402C-AAAF-DA05AA702423}"/>
    <dgm:cxn modelId="{0DD8A5CA-5F2C-4EE8-B2B5-1BAAC9D11354}" type="presOf" srcId="{8E0191C9-F381-44AF-9CF0-70633C6EDA5C}" destId="{2603E737-BFF8-46D4-8C43-3230F60427AD}" srcOrd="0" destOrd="0" presId="urn:microsoft.com/office/officeart/2005/8/layout/vList2"/>
    <dgm:cxn modelId="{F8C2E20B-3EF8-478A-90E6-B1C6BACF8138}" srcId="{876CD718-5956-432C-AFBB-3CA0BBC43BFE}" destId="{8E0191C9-F381-44AF-9CF0-70633C6EDA5C}" srcOrd="0" destOrd="0" parTransId="{691EE044-1AF2-4129-BE03-C8000EFC95FB}" sibTransId="{2460A06B-4990-4477-8894-1572BA33FA9C}"/>
    <dgm:cxn modelId="{FCD0F4D1-D7FF-4EAA-9F3E-5AF1B2A79FB3}" srcId="{6A6880F0-D8BF-4B0B-BB1E-E4579F27F6B3}" destId="{6C4EEE6E-D6E1-474D-81DC-A2226EC4B521}" srcOrd="1" destOrd="0" parTransId="{77EF282B-24BD-49EB-9A2B-28EB61CE55C0}" sibTransId="{342699AD-3D20-4047-A5DB-A81E3BD294DA}"/>
    <dgm:cxn modelId="{BC79F210-1747-4FA1-A9B8-DCA8F51700C9}" type="presOf" srcId="{54AA96EF-131A-4967-AF75-FB95B69FC360}" destId="{28D385D8-6622-479A-84D6-C792E2CFD7C2}" srcOrd="0" destOrd="0" presId="urn:microsoft.com/office/officeart/2005/8/layout/vList2"/>
    <dgm:cxn modelId="{488080CC-DBC1-4C4B-B38D-68DF4F0E6B84}" type="presOf" srcId="{67FCA522-72BB-491E-A79B-3187F01A4CBC}" destId="{5AC8C785-8E51-425B-A58C-1035CFEA8C58}" srcOrd="0" destOrd="0" presId="urn:microsoft.com/office/officeart/2005/8/layout/vList2"/>
    <dgm:cxn modelId="{F32AA5C0-F5F0-490A-9FF0-C318B0B90A44}" type="presOf" srcId="{1D5B8893-99F2-4215-BC21-6DD630B2C156}" destId="{6F3710E2-88F9-4939-A9EC-0E2F84A24814}" srcOrd="0" destOrd="0" presId="urn:microsoft.com/office/officeart/2005/8/layout/vList2"/>
    <dgm:cxn modelId="{C5F10FB4-4436-4232-AEEE-62AD9A9A0AA7}" type="presOf" srcId="{6C4EEE6E-D6E1-474D-81DC-A2226EC4B521}" destId="{5AC8C785-8E51-425B-A58C-1035CFEA8C58}" srcOrd="0" destOrd="1" presId="urn:microsoft.com/office/officeart/2005/8/layout/vList2"/>
    <dgm:cxn modelId="{521CFBAA-EC36-4DB8-B50E-EA28DC2A9E43}" srcId="{ED9604BF-C377-401A-BF9F-A120B3A98BB4}" destId="{1D5B8893-99F2-4215-BC21-6DD630B2C156}" srcOrd="2" destOrd="0" parTransId="{2D84AF17-A935-4136-A6FF-CE942A0F5DEA}" sibTransId="{AFFEEAC1-F10F-4B57-AEA5-0DAA8D8FDDEB}"/>
    <dgm:cxn modelId="{C0E59632-6440-432A-8615-1197BCCB6FEA}" type="presOf" srcId="{6A6880F0-D8BF-4B0B-BB1E-E4579F27F6B3}" destId="{D217D8EE-6BCF-438E-A55F-7E78C593126A}" srcOrd="0" destOrd="0" presId="urn:microsoft.com/office/officeart/2005/8/layout/vList2"/>
    <dgm:cxn modelId="{FDD8474F-2D4B-49B9-8FE0-869887A5E835}" srcId="{ED9604BF-C377-401A-BF9F-A120B3A98BB4}" destId="{876CD718-5956-432C-AFBB-3CA0BBC43BFE}" srcOrd="3" destOrd="0" parTransId="{3EA354C0-FC30-400B-AE18-9EFE96FF9D8D}" sibTransId="{AC3A353C-87A6-441B-8C6C-7F563FBBCF42}"/>
    <dgm:cxn modelId="{E2D7F721-8BD7-4D7D-BEF3-4306EA558674}" srcId="{1D5B8893-99F2-4215-BC21-6DD630B2C156}" destId="{766A0968-8CE5-487C-9D8E-EE948E373D2C}" srcOrd="0" destOrd="0" parTransId="{468FFD53-7A61-4DD0-A9B4-934A5094C257}" sibTransId="{6A54A913-4899-4589-B782-813663E5285E}"/>
    <dgm:cxn modelId="{AF99B349-1FEA-425C-B5FD-1667E3F243C6}" type="presOf" srcId="{ED9604BF-C377-401A-BF9F-A120B3A98BB4}" destId="{D963107F-C75B-40FC-9202-A6057927B819}" srcOrd="0" destOrd="0" presId="urn:microsoft.com/office/officeart/2005/8/layout/vList2"/>
    <dgm:cxn modelId="{73E200DB-10E9-4FB2-8B9D-6B8EDD45FE43}" type="presOf" srcId="{766A0968-8CE5-487C-9D8E-EE948E373D2C}" destId="{3BA36861-FE4F-44CC-A8BE-F9FC9016C664}" srcOrd="0" destOrd="0" presId="urn:microsoft.com/office/officeart/2005/8/layout/vList2"/>
    <dgm:cxn modelId="{676567C6-3A7A-4CB0-9D6B-D49A998C3179}" srcId="{ED9604BF-C377-401A-BF9F-A120B3A98BB4}" destId="{54AA96EF-131A-4967-AF75-FB95B69FC360}" srcOrd="1" destOrd="0" parTransId="{8E65B717-6A1F-449D-A0BB-A2A91EA05B4F}" sibTransId="{E839F5F8-D1EA-4938-8B9A-73C3963165B6}"/>
    <dgm:cxn modelId="{A0B84A00-9226-4FB5-AB68-84874639ABD3}" type="presOf" srcId="{582F585C-2C43-47DD-A90C-C959738C1154}" destId="{2603E737-BFF8-46D4-8C43-3230F60427AD}" srcOrd="0" destOrd="1" presId="urn:microsoft.com/office/officeart/2005/8/layout/vList2"/>
    <dgm:cxn modelId="{0ED27654-B83D-490D-9CB7-38E331DEA88B}" type="presOf" srcId="{876CD718-5956-432C-AFBB-3CA0BBC43BFE}" destId="{B31210BD-60A0-4740-88C5-47BB352B4C6C}" srcOrd="0" destOrd="0" presId="urn:microsoft.com/office/officeart/2005/8/layout/vList2"/>
    <dgm:cxn modelId="{346F0AAC-59AE-43BF-906C-0EE4E401A77A}" srcId="{6A6880F0-D8BF-4B0B-BB1E-E4579F27F6B3}" destId="{67FCA522-72BB-491E-A79B-3187F01A4CBC}" srcOrd="0" destOrd="0" parTransId="{3F091991-F764-47F2-ABDD-0F8A9B7F40E6}" sibTransId="{E5D0BE88-8B69-41A8-B1E8-47CB8A328C8A}"/>
    <dgm:cxn modelId="{4C172622-6B42-4CF5-AD2F-E7810000177A}" srcId="{876CD718-5956-432C-AFBB-3CA0BBC43BFE}" destId="{582F585C-2C43-47DD-A90C-C959738C1154}" srcOrd="1" destOrd="0" parTransId="{F2F0D5B5-593C-4FD7-A4AD-84F99262288E}" sibTransId="{59A30146-4DF9-4AEC-AC03-8C37942C551F}"/>
    <dgm:cxn modelId="{A0B404DB-39BC-4429-83DC-553CBEC91285}" type="presParOf" srcId="{D963107F-C75B-40FC-9202-A6057927B819}" destId="{D217D8EE-6BCF-438E-A55F-7E78C593126A}" srcOrd="0" destOrd="0" presId="urn:microsoft.com/office/officeart/2005/8/layout/vList2"/>
    <dgm:cxn modelId="{BFA0E4C8-9100-4B44-8CE5-13E4BF3B50D0}" type="presParOf" srcId="{D963107F-C75B-40FC-9202-A6057927B819}" destId="{5AC8C785-8E51-425B-A58C-1035CFEA8C58}" srcOrd="1" destOrd="0" presId="urn:microsoft.com/office/officeart/2005/8/layout/vList2"/>
    <dgm:cxn modelId="{4093C7F1-3925-4ECB-A5DF-1570451D3B84}" type="presParOf" srcId="{D963107F-C75B-40FC-9202-A6057927B819}" destId="{28D385D8-6622-479A-84D6-C792E2CFD7C2}" srcOrd="2" destOrd="0" presId="urn:microsoft.com/office/officeart/2005/8/layout/vList2"/>
    <dgm:cxn modelId="{4E216F4E-919C-4E95-94AE-88E56F619094}" type="presParOf" srcId="{D963107F-C75B-40FC-9202-A6057927B819}" destId="{CD6C48FD-A095-4BE3-9FD4-28A28ABB9BA2}" srcOrd="3" destOrd="0" presId="urn:microsoft.com/office/officeart/2005/8/layout/vList2"/>
    <dgm:cxn modelId="{37B62089-DD8F-4851-8CFC-B970546779F4}" type="presParOf" srcId="{D963107F-C75B-40FC-9202-A6057927B819}" destId="{6F3710E2-88F9-4939-A9EC-0E2F84A24814}" srcOrd="4" destOrd="0" presId="urn:microsoft.com/office/officeart/2005/8/layout/vList2"/>
    <dgm:cxn modelId="{C1697EA3-5496-489E-884F-0C782E9683D8}" type="presParOf" srcId="{D963107F-C75B-40FC-9202-A6057927B819}" destId="{3BA36861-FE4F-44CC-A8BE-F9FC9016C664}" srcOrd="5" destOrd="0" presId="urn:microsoft.com/office/officeart/2005/8/layout/vList2"/>
    <dgm:cxn modelId="{75E9FAC6-A88E-4423-9E73-D97A4B14B0B7}" type="presParOf" srcId="{D963107F-C75B-40FC-9202-A6057927B819}" destId="{B31210BD-60A0-4740-88C5-47BB352B4C6C}" srcOrd="6" destOrd="0" presId="urn:microsoft.com/office/officeart/2005/8/layout/vList2"/>
    <dgm:cxn modelId="{59062A2B-DA54-4D63-86E2-FD436F95E375}" type="presParOf" srcId="{D963107F-C75B-40FC-9202-A6057927B819}" destId="{2603E737-BFF8-46D4-8C43-3230F60427AD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A7B59-0015-4D00-A193-73EEF981BF4B}">
      <dsp:nvSpPr>
        <dsp:cNvPr id="0" name=""/>
        <dsp:cNvSpPr/>
      </dsp:nvSpPr>
      <dsp:spPr>
        <a:xfrm>
          <a:off x="0" y="1634066"/>
          <a:ext cx="10850880" cy="1480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 smtClean="0"/>
            <a:t>Торгово-транспортно-логистический комплекс</a:t>
          </a:r>
          <a:endParaRPr lang="ru-RU" sz="4400" kern="1200" dirty="0"/>
        </a:p>
      </dsp:txBody>
      <dsp:txXfrm>
        <a:off x="2318183" y="1634066"/>
        <a:ext cx="8532696" cy="1480079"/>
      </dsp:txXfrm>
    </dsp:sp>
    <dsp:sp modelId="{5A8CE219-B986-4F29-A104-0E1C3A6FD63F}">
      <dsp:nvSpPr>
        <dsp:cNvPr id="0" name=""/>
        <dsp:cNvSpPr/>
      </dsp:nvSpPr>
      <dsp:spPr>
        <a:xfrm>
          <a:off x="164935" y="1782074"/>
          <a:ext cx="2170176" cy="11840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0D9B10C-3019-45C2-92B3-B3EAB47ADFD7}">
      <dsp:nvSpPr>
        <dsp:cNvPr id="0" name=""/>
        <dsp:cNvSpPr/>
      </dsp:nvSpPr>
      <dsp:spPr>
        <a:xfrm>
          <a:off x="0" y="15259"/>
          <a:ext cx="10850880" cy="1480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kern="1200" dirty="0"/>
            <a:t>Санаторно-курортный </a:t>
          </a:r>
          <a:br>
            <a:rPr lang="ru-RU" sz="4400" kern="1200" dirty="0"/>
          </a:br>
          <a:r>
            <a:rPr lang="ru-RU" sz="4400" kern="1200" dirty="0"/>
            <a:t>и туристский комплекс</a:t>
          </a:r>
        </a:p>
      </dsp:txBody>
      <dsp:txXfrm>
        <a:off x="2318183" y="15259"/>
        <a:ext cx="8532696" cy="1480079"/>
      </dsp:txXfrm>
    </dsp:sp>
    <dsp:sp modelId="{F1198537-BE42-41DA-AEC1-C8CCE3977663}">
      <dsp:nvSpPr>
        <dsp:cNvPr id="0" name=""/>
        <dsp:cNvSpPr/>
      </dsp:nvSpPr>
      <dsp:spPr>
        <a:xfrm>
          <a:off x="148007" y="163258"/>
          <a:ext cx="2170176" cy="11840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49ADD80-A7F6-4B6E-A2C2-94C568F375A4}">
      <dsp:nvSpPr>
        <dsp:cNvPr id="0" name=""/>
        <dsp:cNvSpPr/>
      </dsp:nvSpPr>
      <dsp:spPr>
        <a:xfrm>
          <a:off x="0" y="3256174"/>
          <a:ext cx="10850880" cy="14800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400" b="0" kern="1200" dirty="0" smtClean="0"/>
            <a:t>Комплекс строительства и ЖКХ</a:t>
          </a:r>
          <a:endParaRPr lang="ru-RU" sz="4400" b="0" kern="1200" dirty="0"/>
        </a:p>
      </dsp:txBody>
      <dsp:txXfrm>
        <a:off x="2318183" y="3256174"/>
        <a:ext cx="8532696" cy="1480079"/>
      </dsp:txXfrm>
    </dsp:sp>
    <dsp:sp modelId="{F80C4111-AB32-4EBB-8F51-590FC556B7C0}">
      <dsp:nvSpPr>
        <dsp:cNvPr id="0" name=""/>
        <dsp:cNvSpPr/>
      </dsp:nvSpPr>
      <dsp:spPr>
        <a:xfrm>
          <a:off x="148007" y="3404182"/>
          <a:ext cx="2170176" cy="118406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7D8EE-6BCF-438E-A55F-7E78C593126A}">
      <dsp:nvSpPr>
        <dsp:cNvPr id="0" name=""/>
        <dsp:cNvSpPr/>
      </dsp:nvSpPr>
      <dsp:spPr>
        <a:xfrm>
          <a:off x="0" y="49592"/>
          <a:ext cx="11371634" cy="596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Развитие Черноморской экономической зоны как устойчиво развивающейся территории с приоритетными экономическими функциями: курортными зонами федерального и регионального значения и торгово-транспортно-логистическими узлами международного уровня</a:t>
          </a:r>
          <a:endParaRPr lang="ru-RU" sz="1500" kern="1200" dirty="0"/>
        </a:p>
      </dsp:txBody>
      <dsp:txXfrm>
        <a:off x="29128" y="78720"/>
        <a:ext cx="11313378" cy="538444"/>
      </dsp:txXfrm>
    </dsp:sp>
    <dsp:sp modelId="{5AC8C785-8E51-425B-A58C-1035CFEA8C58}">
      <dsp:nvSpPr>
        <dsp:cNvPr id="0" name=""/>
        <dsp:cNvSpPr/>
      </dsp:nvSpPr>
      <dsp:spPr>
        <a:xfrm>
          <a:off x="0" y="656019"/>
          <a:ext cx="11371634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049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распределение ролей (определение миссии) между населенными пунктами муниципальных образований с торговой портовой деятельностью и активно развивающимся промышленным кластером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расширение сети автомобильных и железных дорог, включающее скоростные связи для пассажирских перевозок; обеспечение оптимальной доступности курортов и портов, повышение мобильности населения</a:t>
          </a:r>
          <a:endParaRPr lang="ru-RU" sz="1200" kern="1200" dirty="0"/>
        </a:p>
      </dsp:txBody>
      <dsp:txXfrm>
        <a:off x="0" y="656019"/>
        <a:ext cx="11371634" cy="745200"/>
      </dsp:txXfrm>
    </dsp:sp>
    <dsp:sp modelId="{28D385D8-6622-479A-84D6-C792E2CFD7C2}">
      <dsp:nvSpPr>
        <dsp:cNvPr id="0" name=""/>
        <dsp:cNvSpPr/>
      </dsp:nvSpPr>
      <dsp:spPr>
        <a:xfrm>
          <a:off x="0" y="1469315"/>
          <a:ext cx="11371634" cy="596700"/>
        </a:xfrm>
        <a:prstGeom prst="roundRect">
          <a:avLst/>
        </a:prstGeom>
        <a:gradFill rotWithShape="0">
          <a:gsLst>
            <a:gs pos="0">
              <a:schemeClr val="accent2">
                <a:hueOff val="1560506"/>
                <a:satOff val="-1946"/>
                <a:lumOff val="458"/>
                <a:alphaOff val="0"/>
                <a:shade val="51000"/>
                <a:satMod val="130000"/>
              </a:schemeClr>
            </a:gs>
            <a:gs pos="80000">
              <a:schemeClr val="accent2">
                <a:hueOff val="1560506"/>
                <a:satOff val="-1946"/>
                <a:lumOff val="458"/>
                <a:alphaOff val="0"/>
                <a:shade val="93000"/>
                <a:satMod val="130000"/>
              </a:schemeClr>
            </a:gs>
            <a:gs pos="100000">
              <a:schemeClr val="accent2">
                <a:hueOff val="1560506"/>
                <a:satOff val="-1946"/>
                <a:lumOff val="45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Усиление мощности «южных ворот России»: формирование транспортно-логистических узлов международного уровня как основной составляющей Южного экспортно-импортного </a:t>
          </a:r>
          <a:r>
            <a:rPr lang="ru-RU" sz="1500" kern="1200" dirty="0" err="1" smtClean="0"/>
            <a:t>хаба</a:t>
          </a:r>
          <a:endParaRPr lang="ru-RU" sz="1500" kern="1200" dirty="0"/>
        </a:p>
      </dsp:txBody>
      <dsp:txXfrm>
        <a:off x="29128" y="1498443"/>
        <a:ext cx="11313378" cy="538444"/>
      </dsp:txXfrm>
    </dsp:sp>
    <dsp:sp modelId="{6F3710E2-88F9-4939-A9EC-0E2F84A24814}">
      <dsp:nvSpPr>
        <dsp:cNvPr id="0" name=""/>
        <dsp:cNvSpPr/>
      </dsp:nvSpPr>
      <dsp:spPr>
        <a:xfrm>
          <a:off x="0" y="2245401"/>
          <a:ext cx="11371634" cy="596700"/>
        </a:xfrm>
        <a:prstGeom prst="roundRect">
          <a:avLst/>
        </a:prstGeom>
        <a:gradFill rotWithShape="0">
          <a:gsLst>
            <a:gs pos="0">
              <a:schemeClr val="accent2">
                <a:hueOff val="3121013"/>
                <a:satOff val="-3893"/>
                <a:lumOff val="915"/>
                <a:alphaOff val="0"/>
                <a:shade val="51000"/>
                <a:satMod val="130000"/>
              </a:schemeClr>
            </a:gs>
            <a:gs pos="80000">
              <a:schemeClr val="accent2">
                <a:hueOff val="3121013"/>
                <a:satOff val="-3893"/>
                <a:lumOff val="915"/>
                <a:alphaOff val="0"/>
                <a:shade val="93000"/>
                <a:satMod val="130000"/>
              </a:schemeClr>
            </a:gs>
            <a:gs pos="100000">
              <a:schemeClr val="accent2">
                <a:hueOff val="3121013"/>
                <a:satOff val="-3893"/>
                <a:lumOff val="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Обеспечение высокого уровня градостроительной безопасности на всей территории Черноморской экономической зоны:</a:t>
          </a:r>
          <a:endParaRPr lang="ru-RU" sz="1500" kern="1200" dirty="0"/>
        </a:p>
      </dsp:txBody>
      <dsp:txXfrm>
        <a:off x="29128" y="2274529"/>
        <a:ext cx="11313378" cy="538444"/>
      </dsp:txXfrm>
    </dsp:sp>
    <dsp:sp modelId="{3BA36861-FE4F-44CC-A8BE-F9FC9016C664}">
      <dsp:nvSpPr>
        <dsp:cNvPr id="0" name=""/>
        <dsp:cNvSpPr/>
      </dsp:nvSpPr>
      <dsp:spPr>
        <a:xfrm>
          <a:off x="0" y="2851825"/>
          <a:ext cx="11371634" cy="3803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049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соблюдение баланса развития территории - расчет емкости прибрежных территорий, системное регулирование хозяйственной деятельности с учетом разумных нормативных ограничений в зонах с особыми условиями развития территории</a:t>
          </a:r>
          <a:endParaRPr lang="ru-RU" sz="1200" kern="1200" dirty="0"/>
        </a:p>
      </dsp:txBody>
      <dsp:txXfrm>
        <a:off x="0" y="2851825"/>
        <a:ext cx="11371634" cy="380362"/>
      </dsp:txXfrm>
    </dsp:sp>
    <dsp:sp modelId="{B31210BD-60A0-4740-88C5-47BB352B4C6C}">
      <dsp:nvSpPr>
        <dsp:cNvPr id="0" name=""/>
        <dsp:cNvSpPr/>
      </dsp:nvSpPr>
      <dsp:spPr>
        <a:xfrm>
          <a:off x="0" y="3319741"/>
          <a:ext cx="11371634" cy="596700"/>
        </a:xfrm>
        <a:prstGeom prst="roundRect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/>
            <a:t>Создание пространства высокого качества жизни и отдыха:</a:t>
          </a:r>
          <a:endParaRPr lang="ru-RU" sz="1500" kern="1200" dirty="0"/>
        </a:p>
      </dsp:txBody>
      <dsp:txXfrm>
        <a:off x="29128" y="3348869"/>
        <a:ext cx="11313378" cy="538444"/>
      </dsp:txXfrm>
    </dsp:sp>
    <dsp:sp modelId="{2603E737-BFF8-46D4-8C43-3230F60427AD}">
      <dsp:nvSpPr>
        <dsp:cNvPr id="0" name=""/>
        <dsp:cNvSpPr/>
      </dsp:nvSpPr>
      <dsp:spPr>
        <a:xfrm>
          <a:off x="0" y="3926168"/>
          <a:ext cx="11371634" cy="411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049" tIns="19050" rIns="106680" bIns="19050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повышение мобильности населения и туристов</a:t>
          </a:r>
          <a:endParaRPr lang="ru-RU" sz="1200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ru-RU" sz="1200" kern="1200" dirty="0" smtClean="0"/>
            <a:t>формирование «лица» Черноморского побережья как </a:t>
          </a:r>
          <a:r>
            <a:rPr lang="ru-RU" sz="1200" kern="1200" dirty="0" err="1" smtClean="0"/>
            <a:t>брендоформирующей</a:t>
          </a:r>
          <a:r>
            <a:rPr lang="ru-RU" sz="1200" kern="1200" dirty="0" smtClean="0"/>
            <a:t> составляющей Российской Федерации</a:t>
          </a:r>
          <a:endParaRPr lang="ru-RU" sz="1200" kern="1200" dirty="0"/>
        </a:p>
      </dsp:txBody>
      <dsp:txXfrm>
        <a:off x="0" y="3926168"/>
        <a:ext cx="11371634" cy="4114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rtl="0"/>
            <a:fld id="{8F3E2DB1-7C0E-470F-B438-404A04279FFF}" type="datetime1">
              <a:rPr lang="ru-RU" smtClean="0"/>
              <a:t>15.11.2019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9377319"/>
            <a:ext cx="2945659" cy="49534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5" y="9377319"/>
            <a:ext cx="2945659" cy="49534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DA6FC261-E491-4C42-A663-B95247CC46D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03162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534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534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pPr rtl="0"/>
            <a:fld id="{DEC350C0-9AC6-4E35-A6E6-B8A54BC9B1D9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rtl="0"/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51219"/>
            <a:ext cx="5438140" cy="3887361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 rtl="0"/>
            <a:r>
              <a:rPr lang="ru-RU" dirty="0"/>
              <a:t>Щелкните, чтобы изменить стили текста образца слайда</a:t>
            </a:r>
          </a:p>
          <a:p>
            <a:pPr lvl="1" rtl="0"/>
            <a:r>
              <a:rPr lang="ru-RU" dirty="0"/>
              <a:t>Второй уровень</a:t>
            </a:r>
          </a:p>
          <a:p>
            <a:pPr lvl="2" rtl="0"/>
            <a:r>
              <a:rPr lang="ru-RU" dirty="0"/>
              <a:t>Третий уровень</a:t>
            </a:r>
          </a:p>
          <a:p>
            <a:pPr lvl="3" rtl="0"/>
            <a:r>
              <a:rPr lang="ru-RU" dirty="0"/>
              <a:t>Четвертый уровень</a:t>
            </a:r>
          </a:p>
          <a:p>
            <a:pPr lvl="4" rtl="0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7319"/>
            <a:ext cx="2945659" cy="49534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377319"/>
            <a:ext cx="2945659" cy="495347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pPr rtl="0"/>
            <a:fld id="{333E963C-1534-4F8D-B2A7-66D81AA2595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185059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074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94800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882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3385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66720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6363" y="739775"/>
            <a:ext cx="6584950" cy="3703638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07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507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899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5601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56616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579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1402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447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333E963C-1534-4F8D-B2A7-66D81AA25953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945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37E4582-7A03-494B-B43E-A1A40B1670F2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732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D672A7A-9FDE-43D0-94AB-7A4D77430590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7315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5E38069-B95E-40E5-BB14-FD12ACAC9DB3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46549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BE77A52-C112-4C86-8FF6-32C8F91EAED4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3301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CD862FD-6FBF-4A1B-B9D1-CBD158A42585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5053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CBC79BD-A21B-496B-B309-4287CDF0F632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26846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571A8141-8853-43E3-BCF0-CD1D2E63EC47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2495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85B7866-B666-4C04-9967-E064037C4569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106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193EE3C-AAAB-4666-884C-7D244353C288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1478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129AC94-3BFD-4EF8-B554-02DF0C89F1EC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2898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6C0261E-D60B-4E1E-B65F-B100385DCBEA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077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523BDB5-3482-4E34-9955-E83D899046B2}" type="datetime1">
              <a:rPr lang="ru-RU" smtClean="0"/>
              <a:t>15.11.2019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/>
              <a:t>Добавить нижний колонтитул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D57F1E4F-1CFF-5643-939E-02111984F56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72546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8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5061" b="192"/>
          <a:stretch/>
        </p:blipFill>
        <p:spPr bwMode="auto">
          <a:xfrm>
            <a:off x="1" y="-78475"/>
            <a:ext cx="12192000" cy="69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054" y="5027087"/>
            <a:ext cx="1152789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Доклад </a:t>
            </a:r>
            <a:r>
              <a:rPr lang="ru-RU" sz="2000" b="1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заместителя министра </a:t>
            </a:r>
            <a:r>
              <a:rPr lang="ru-RU" sz="20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экономики Краснодарского края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С.Н. Салтановой</a:t>
            </a:r>
            <a:endParaRPr lang="ru-RU" sz="2000" b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endParaRPr lang="ru-RU" sz="2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«</a:t>
            </a:r>
            <a:r>
              <a:rPr lang="ru-RU" sz="2000" b="1" dirty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 </a:t>
            </a:r>
            <a:r>
              <a:rPr lang="ru-RU" sz="2000" b="1" dirty="0" smtClean="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развитии Черноморской экономической зоне» </a:t>
            </a:r>
            <a:endParaRPr lang="ru-RU" sz="2000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31" name="Picture 7" descr="C:\Users\AShipilova\Desktop\для слайдов\Logo-MinEconomK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84139"/>
            <a:ext cx="10668001" cy="443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4061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5381624" y="236190"/>
            <a:ext cx="64484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проект «Производительность труда и поддержка занятости»</a:t>
            </a:r>
          </a:p>
        </p:txBody>
      </p:sp>
      <p:pic>
        <p:nvPicPr>
          <p:cNvPr id="3075" name="Picture 3" descr="C:\Users\AShipilova\Desktop\для слайдов\Logo-MinEconomK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0379" r="11264" b="13516"/>
          <a:stretch/>
        </p:blipFill>
        <p:spPr bwMode="auto">
          <a:xfrm>
            <a:off x="0" y="57150"/>
            <a:ext cx="53816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16267" y="2149333"/>
            <a:ext cx="81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Национальный проект «Производительность труда и поддержка </a:t>
            </a:r>
            <a:r>
              <a:rPr lang="ru-RU" b="1" dirty="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занятости»</a:t>
            </a:r>
            <a:endParaRPr lang="en-US" b="1" dirty="0" smtClean="0"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  <a:p>
            <a:r>
              <a:rPr lang="ru-RU" b="1" dirty="0" smtClean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включает </a:t>
            </a:r>
            <a:r>
              <a:rPr lang="ru-RU" b="1" dirty="0"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в себя три федеральных проекта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6267" y="3994650"/>
            <a:ext cx="6596065" cy="129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59097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Системные меры: </a:t>
            </a:r>
            <a:r>
              <a:rPr lang="ru-RU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финансовое стимулирование, создание системы подготовки кадров, снижение нормативных правовых ограничений, экспортная поддержка </a:t>
            </a:r>
            <a:endParaRPr lang="ru-RU" sz="1400" dirty="0" smtClean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 smtClean="0">
                <a:solidFill>
                  <a:srgbClr val="59097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Адресная </a:t>
            </a:r>
            <a:r>
              <a:rPr lang="ru-RU" sz="1600" dirty="0">
                <a:solidFill>
                  <a:srgbClr val="59097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поддержка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  <a:r>
              <a:rPr lang="ru-RU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формирование системы методической и организационной поддержки повышения производительности </a:t>
            </a:r>
            <a:r>
              <a:rPr lang="ru-RU" sz="1400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труда</a:t>
            </a:r>
            <a:endParaRPr lang="ru-RU" sz="1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V="1">
            <a:off x="1080561" y="3886001"/>
            <a:ext cx="6067425" cy="9525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480611" y="2925368"/>
            <a:ext cx="566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solidFill>
                  <a:srgbClr val="59097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Приоритетные </a:t>
            </a:r>
            <a:r>
              <a:rPr lang="ru-RU" sz="1600" i="1" dirty="0" smtClean="0">
                <a:solidFill>
                  <a:srgbClr val="59097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отрасли: </a:t>
            </a:r>
            <a:r>
              <a:rPr lang="ru-RU" sz="1600" i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сельское хозяйство, строительство, транспорт, обрабатывающая промышленность, </a:t>
            </a:r>
            <a:r>
              <a:rPr lang="ru-RU" sz="1600" i="1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жкх</a:t>
            </a:r>
            <a:endParaRPr lang="ru-RU" sz="16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DC5B0E-A27F-4FCD-B33D-1D2EBAF1839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8317" y="2529962"/>
            <a:ext cx="3380852" cy="137558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016267" y="5623076"/>
            <a:ext cx="6096000" cy="59856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14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ru-RU" sz="1600" dirty="0">
                <a:solidFill>
                  <a:srgbClr val="590979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Поддержка занятости</a:t>
            </a:r>
            <a:r>
              <a:rPr lang="ru-RU" sz="16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  <a:r>
              <a:rPr lang="ru-RU" sz="1400" dirty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переобучение и повышение квалификации работников предприятий, совершенствование системы занятости населения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2332" y="4060050"/>
            <a:ext cx="3552825" cy="11906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55206" y="5307994"/>
            <a:ext cx="3267075" cy="1228725"/>
          </a:xfrm>
          <a:prstGeom prst="rect">
            <a:avLst/>
          </a:prstGeom>
        </p:spPr>
      </p:pic>
      <p:pic>
        <p:nvPicPr>
          <p:cNvPr id="17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8" b="33900"/>
          <a:stretch/>
        </p:blipFill>
        <p:spPr bwMode="auto">
          <a:xfrm rot="16200000">
            <a:off x="9743158" y="2817797"/>
            <a:ext cx="3579523" cy="13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56884"/>
          <a:stretch/>
        </p:blipFill>
        <p:spPr bwMode="auto">
          <a:xfrm>
            <a:off x="0" y="5144004"/>
            <a:ext cx="1312223" cy="17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8" b="33900"/>
          <a:stretch/>
        </p:blipFill>
        <p:spPr bwMode="auto">
          <a:xfrm>
            <a:off x="4845132" y="5725050"/>
            <a:ext cx="3076577" cy="11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C:\Users\AShipilova\Desktop\для слайдов\Без имени-2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-1" r="49504" b="37231"/>
          <a:stretch/>
        </p:blipFill>
        <p:spPr bwMode="auto">
          <a:xfrm>
            <a:off x="10189028" y="5367647"/>
            <a:ext cx="2301831" cy="14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95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5" name="Picture 3" descr="C:\Users\AShipilova\Desktop\для слайдов\Logo-MinEconomK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0379" r="11264" b="13516"/>
          <a:stretch/>
        </p:blipFill>
        <p:spPr bwMode="auto">
          <a:xfrm>
            <a:off x="0" y="57150"/>
            <a:ext cx="53816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/>
          </p:nvPr>
        </p:nvGraphicFramePr>
        <p:xfrm>
          <a:off x="7849365" y="2956672"/>
          <a:ext cx="2780294" cy="291961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19175">
                  <a:extLst>
                    <a:ext uri="{9D8B030D-6E8A-4147-A177-3AD203B41FA5}">
                      <a16:colId xmlns:a16="http://schemas.microsoft.com/office/drawing/2014/main" val="3511966203"/>
                    </a:ext>
                  </a:extLst>
                </a:gridCol>
                <a:gridCol w="1761119">
                  <a:extLst>
                    <a:ext uri="{9D8B030D-6E8A-4147-A177-3AD203B41FA5}">
                      <a16:colId xmlns:a16="http://schemas.microsoft.com/office/drawing/2014/main" val="585679744"/>
                    </a:ext>
                  </a:extLst>
                </a:gridCol>
              </a:tblGrid>
              <a:tr h="359298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Год</a:t>
                      </a:r>
                      <a:r>
                        <a:rPr lang="ru-RU" sz="1600" b="1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lt1"/>
                          </a:solidFill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Количество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1372006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2018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4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793171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2019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34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415666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2020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72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524798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2021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117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843479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2022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194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385468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2023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279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8750659"/>
                  </a:ext>
                </a:extLst>
              </a:tr>
              <a:tr h="345619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2024</a:t>
                      </a:r>
                      <a:endParaRPr lang="ru-RU" sz="1400" dirty="0"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349</a:t>
                      </a:r>
                      <a:endParaRPr lang="ru-RU" sz="1800" b="1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Open Sans SemiBold" panose="020B0706030804020204" pitchFamily="34" charset="0"/>
                        <a:ea typeface="Open Sans SemiBold" panose="020B0706030804020204" pitchFamily="34" charset="0"/>
                        <a:cs typeface="Open Sans SemiBold" panose="020B0706030804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2547723"/>
                  </a:ext>
                </a:extLst>
              </a:tr>
            </a:tbl>
          </a:graphicData>
        </a:graphic>
      </p:graphicFrame>
      <p:pic>
        <p:nvPicPr>
          <p:cNvPr id="8" name="Picture 8" descr="C:\Users\AGorbunov\Desktop\Без-имени-2_0000_Слой-1-копия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764" y="2956672"/>
            <a:ext cx="5292745" cy="3403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8" b="33900"/>
          <a:stretch/>
        </p:blipFill>
        <p:spPr bwMode="auto">
          <a:xfrm rot="16200000">
            <a:off x="9743158" y="2817797"/>
            <a:ext cx="3579523" cy="13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56884"/>
          <a:stretch/>
        </p:blipFill>
        <p:spPr bwMode="auto">
          <a:xfrm>
            <a:off x="0" y="5144004"/>
            <a:ext cx="1312223" cy="17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8" b="33900"/>
          <a:stretch/>
        </p:blipFill>
        <p:spPr bwMode="auto">
          <a:xfrm>
            <a:off x="4845132" y="5725050"/>
            <a:ext cx="3076577" cy="113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AShipilova\Desktop\для слайдов\Без имени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-1" r="49504" b="37231"/>
          <a:stretch/>
        </p:blipFill>
        <p:spPr bwMode="auto">
          <a:xfrm>
            <a:off x="10189028" y="5367647"/>
            <a:ext cx="2301831" cy="14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381624" y="236190"/>
            <a:ext cx="644842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Национальный проект «Производительность труда и поддержка занятости»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12223" y="2692047"/>
            <a:ext cx="45868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Подписано соглашений </a:t>
            </a:r>
          </a:p>
          <a:p>
            <a:r>
              <a:rPr lang="ru-RU" sz="2400" i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с </a:t>
            </a:r>
            <a:r>
              <a:rPr lang="ru-RU" sz="2400" i="1" dirty="0" smtClean="0">
                <a:solidFill>
                  <a:srgbClr val="590979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63 предприятиями </a:t>
            </a:r>
            <a:r>
              <a:rPr lang="ru-RU" sz="2400" i="1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о реализации мероприятий национального проекта</a:t>
            </a:r>
            <a:endParaRPr lang="ru-RU" sz="2400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946105" y="2209333"/>
            <a:ext cx="45868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Количество средних и крупных предприятий базовых </a:t>
            </a:r>
            <a:r>
              <a:rPr lang="ru-RU" dirty="0" err="1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несырьевых</a:t>
            </a:r>
            <a:r>
              <a:rPr lang="ru-RU" dirty="0" smtClean="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отраслей экономики</a:t>
            </a:r>
            <a:endParaRPr lang="ru-RU" dirty="0"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2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5562599" y="327449"/>
            <a:ext cx="644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Региональный проект </a:t>
            </a:r>
            <a:b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«Системные меры по повышению производительности труда»</a:t>
            </a:r>
          </a:p>
        </p:txBody>
      </p:sp>
      <p:pic>
        <p:nvPicPr>
          <p:cNvPr id="3075" name="Picture 3" descr="C:\Users\AShipilova\Desktop\для слайдов\Logo-MinEconomK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0379" r="11264" b="13516"/>
          <a:stretch/>
        </p:blipFill>
        <p:spPr bwMode="auto">
          <a:xfrm>
            <a:off x="0" y="57150"/>
            <a:ext cx="53816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27031" y="2045940"/>
            <a:ext cx="8517632" cy="45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ru-RU" b="1" dirty="0" smtClean="0">
              <a:solidFill>
                <a:srgbClr val="2F559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560186"/>
            <a:ext cx="540173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Снижение административных ограничений</a:t>
            </a:r>
          </a:p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тимулирование применения передовых методов производства и управления</a:t>
            </a:r>
          </a:p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Обучение руководителей и сотрудников предприятий-участников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65332" y="2560186"/>
            <a:ext cx="548863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Снижение административных барьеров</a:t>
            </a:r>
          </a:p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Новые компетенции для руководителей и сотрудников</a:t>
            </a:r>
          </a:p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Льготные займы</a:t>
            </a:r>
          </a:p>
          <a:p>
            <a:pPr marL="103188" indent="-103188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Возможность расширить сбыт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42129" y="2504991"/>
            <a:ext cx="111723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6991" y="5501109"/>
            <a:ext cx="720080" cy="642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Прямоугольник 12"/>
          <p:cNvSpPr/>
          <p:nvPr/>
        </p:nvSpPr>
        <p:spPr>
          <a:xfrm>
            <a:off x="2181551" y="5490392"/>
            <a:ext cx="898375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Льготные займы ФРП (под 1%) для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предприятий-участников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42293" y="4117866"/>
            <a:ext cx="81599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Возможности при участии в национальном проекте:</a:t>
            </a:r>
            <a:endParaRPr lang="ru-RU" sz="2400" b="1" dirty="0">
              <a:solidFill>
                <a:srgbClr val="0070C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184285" y="4628097"/>
            <a:ext cx="862562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Обучение управленческих кадров «Лидеры производительности»</a:t>
            </a:r>
            <a:endParaRPr lang="en-US" sz="2200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12223" y="4731192"/>
            <a:ext cx="664417" cy="655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Прямоугольник 16"/>
          <p:cNvSpPr/>
          <p:nvPr/>
        </p:nvSpPr>
        <p:spPr>
          <a:xfrm>
            <a:off x="2182918" y="5061316"/>
            <a:ext cx="86283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Поддержка выхода на экспорт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«Акселераторы</a:t>
            </a: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экспортного роста»</a:t>
            </a:r>
            <a:endParaRPr lang="en-US" sz="2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62078" y="2022195"/>
            <a:ext cx="3560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Ключевые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направления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346584" y="2055005"/>
            <a:ext cx="17840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Результаты</a:t>
            </a:r>
            <a:endParaRPr lang="en-US" sz="2400" dirty="0"/>
          </a:p>
        </p:txBody>
      </p:sp>
      <p:pic>
        <p:nvPicPr>
          <p:cNvPr id="24" name="Picture 6" descr="C:\Users\AShipilova\Desktop\для слайдов\Без имени-2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3" t="-1" r="49504" b="37231"/>
          <a:stretch/>
        </p:blipFill>
        <p:spPr bwMode="auto">
          <a:xfrm>
            <a:off x="10369570" y="5367647"/>
            <a:ext cx="2301831" cy="149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6" r="56884"/>
          <a:stretch/>
        </p:blipFill>
        <p:spPr bwMode="auto">
          <a:xfrm>
            <a:off x="0" y="5144004"/>
            <a:ext cx="1312223" cy="171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Shipilova\Desktop\для слайдов\Без имени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08" b="33900"/>
          <a:stretch/>
        </p:blipFill>
        <p:spPr bwMode="auto">
          <a:xfrm rot="16200000">
            <a:off x="9743158" y="2817797"/>
            <a:ext cx="3579523" cy="131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2181551" y="5916882"/>
            <a:ext cx="898375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Инвестиционные налоговые вычеты по налогу на прибыль и пониженная ставка по налогу на имущество</a:t>
            </a:r>
          </a:p>
        </p:txBody>
      </p:sp>
    </p:spTree>
    <p:extLst>
      <p:ext uri="{BB962C8B-B14F-4D97-AF65-F5344CB8AC3E}">
        <p14:creationId xmlns:p14="http://schemas.microsoft.com/office/powerpoint/2010/main" val="248789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09"/>
            <a:ext cx="12192000" cy="6859618"/>
          </a:xfrm>
          <a:prstGeom prst="rect">
            <a:avLst/>
          </a:prstGeom>
        </p:spPr>
      </p:pic>
      <p:pic>
        <p:nvPicPr>
          <p:cNvPr id="307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" name="TextBox 2"/>
          <p:cNvSpPr txBox="1"/>
          <p:nvPr/>
        </p:nvSpPr>
        <p:spPr>
          <a:xfrm>
            <a:off x="5562599" y="327449"/>
            <a:ext cx="64484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Региональный проект </a:t>
            </a:r>
            <a:b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ru-RU" sz="2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«Системные меры по повышению производительности труда»</a:t>
            </a:r>
          </a:p>
        </p:txBody>
      </p:sp>
      <p:pic>
        <p:nvPicPr>
          <p:cNvPr id="3075" name="Picture 3" descr="C:\Users\AShipilova\Desktop\для слайдов\Logo-MinEconomKK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0379" r="11264" b="13516"/>
          <a:stretch/>
        </p:blipFill>
        <p:spPr bwMode="auto">
          <a:xfrm>
            <a:off x="0" y="57150"/>
            <a:ext cx="53816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727031" y="2045940"/>
            <a:ext cx="8517632" cy="45905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spcBef>
                <a:spcPct val="0"/>
              </a:spcBef>
            </a:pPr>
            <a:endParaRPr lang="ru-RU" b="1" dirty="0" smtClean="0">
              <a:solidFill>
                <a:srgbClr val="2F5597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48931" y="1904826"/>
            <a:ext cx="9073831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Налоговые льготы</a:t>
            </a:r>
            <a:br>
              <a:rPr lang="ru-RU" sz="26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6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для предприятий-участников национального проекта</a:t>
            </a:r>
            <a:br>
              <a:rPr lang="ru-RU" sz="26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</a:br>
            <a:r>
              <a:rPr lang="ru-RU" sz="2600" b="1" dirty="0" smtClean="0">
                <a:solidFill>
                  <a:srgbClr val="0070C0"/>
                </a:solidFill>
                <a:latin typeface="Segoe UI" pitchFamily="34" charset="0"/>
                <a:cs typeface="Segoe UI" pitchFamily="34" charset="0"/>
              </a:rPr>
              <a:t>«Производительность труда и поддержка занятости»</a:t>
            </a:r>
            <a:endParaRPr lang="ru-RU" sz="2600" b="1" dirty="0">
              <a:solidFill>
                <a:srgbClr val="0070C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45168" y="3335370"/>
            <a:ext cx="11321716" cy="2866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инвестиционного налогового вычета по налогу на прибыль будет составлять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90 % 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расходов на инвестиции в основные средства.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ставки налога на прибыль в бюджет субъекта РФ для определения предельной величины инвестиционного налогового вычета составит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10%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Пониженная ставка по налогу на имущество в размере </a:t>
            </a:r>
            <a:r>
              <a:rPr lang="ru-RU" sz="2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0,01%</a:t>
            </a:r>
            <a:r>
              <a:rPr lang="ru-RU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480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D: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2" r="15061" b="192"/>
          <a:stretch/>
        </p:blipFill>
        <p:spPr bwMode="auto">
          <a:xfrm>
            <a:off x="1" y="-78475"/>
            <a:ext cx="12192000" cy="693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2052" y="3035819"/>
            <a:ext cx="11527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Благодарю за внимание!</a:t>
            </a:r>
            <a:endParaRPr lang="ru-RU" sz="40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1031" name="Picture 7" descr="C:\Users\AShipilova\Desktop\для слайдов\Logo-MinEconomKK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728" y="-78476"/>
            <a:ext cx="7128543" cy="296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5" b="75788"/>
          <a:stretch/>
        </p:blipFill>
        <p:spPr bwMode="auto">
          <a:xfrm>
            <a:off x="0" y="0"/>
            <a:ext cx="12192001" cy="18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0501" y="691644"/>
            <a:ext cx="1186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Процесс разработки проекта Стратегии</a:t>
            </a:r>
          </a:p>
        </p:txBody>
      </p:sp>
      <p:pic>
        <p:nvPicPr>
          <p:cNvPr id="5" name="table"/>
          <p:cNvPicPr>
            <a:picLocks noChangeAspect="1"/>
          </p:cNvPicPr>
          <p:nvPr/>
        </p:nvPicPr>
        <p:blipFill rotWithShape="1">
          <a:blip r:embed="rId4"/>
          <a:srcRect r="47542" b="32424"/>
          <a:stretch/>
        </p:blipFill>
        <p:spPr>
          <a:xfrm>
            <a:off x="801516" y="2016260"/>
            <a:ext cx="5362218" cy="3173808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07" y="3548078"/>
            <a:ext cx="5416893" cy="1633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Группа 16"/>
          <p:cNvGrpSpPr/>
          <p:nvPr/>
        </p:nvGrpSpPr>
        <p:grpSpPr>
          <a:xfrm>
            <a:off x="7570212" y="1960257"/>
            <a:ext cx="3055455" cy="4808641"/>
            <a:chOff x="6969079" y="1778426"/>
            <a:chExt cx="3411054" cy="5257374"/>
          </a:xfrm>
        </p:grpSpPr>
        <p:grpSp>
          <p:nvGrpSpPr>
            <p:cNvPr id="13" name="Группа 12"/>
            <p:cNvGrpSpPr/>
            <p:nvPr/>
          </p:nvGrpSpPr>
          <p:grpSpPr>
            <a:xfrm>
              <a:off x="7103532" y="1885295"/>
              <a:ext cx="3276601" cy="5150505"/>
              <a:chOff x="7103532" y="1885295"/>
              <a:chExt cx="3276601" cy="5150505"/>
            </a:xfrm>
          </p:grpSpPr>
          <p:sp>
            <p:nvSpPr>
              <p:cNvPr id="2" name="Прямоугольник 1"/>
              <p:cNvSpPr/>
              <p:nvPr/>
            </p:nvSpPr>
            <p:spPr>
              <a:xfrm>
                <a:off x="7103532" y="1885295"/>
                <a:ext cx="3276601" cy="515050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1" name="Рисунок 10"/>
              <p:cNvPicPr/>
              <p:nvPr/>
            </p:nvPicPr>
            <p:blipFill>
              <a:blip r:embed="rId6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8656" y="2101328"/>
                <a:ext cx="2797024" cy="48276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4" name="Группа 13"/>
            <p:cNvGrpSpPr/>
            <p:nvPr/>
          </p:nvGrpSpPr>
          <p:grpSpPr>
            <a:xfrm>
              <a:off x="6969079" y="1778426"/>
              <a:ext cx="3276601" cy="5150505"/>
              <a:chOff x="7103532" y="1885295"/>
              <a:chExt cx="3276601" cy="5150505"/>
            </a:xfrm>
          </p:grpSpPr>
          <p:sp>
            <p:nvSpPr>
              <p:cNvPr id="15" name="Прямоугольник 14"/>
              <p:cNvSpPr/>
              <p:nvPr/>
            </p:nvSpPr>
            <p:spPr>
              <a:xfrm>
                <a:off x="7103532" y="1885295"/>
                <a:ext cx="3276601" cy="5150505"/>
              </a:xfrm>
              <a:prstGeom prst="rect">
                <a:avLst/>
              </a:prstGeom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6" name="Рисунок 15"/>
              <p:cNvPicPr/>
              <p:nvPr/>
            </p:nvPicPr>
            <p:blipFill>
              <a:blip r:embed="rId6">
                <a:lum bright="-20000" contrast="4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48656" y="2101328"/>
                <a:ext cx="2797024" cy="482760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18" name="table"/>
          <p:cNvPicPr>
            <a:picLocks noChangeAspect="1"/>
          </p:cNvPicPr>
          <p:nvPr/>
        </p:nvPicPr>
        <p:blipFill rotWithShape="1">
          <a:blip r:embed="rId4"/>
          <a:srcRect l="51581" t="32685" b="34714"/>
          <a:stretch/>
        </p:blipFill>
        <p:spPr>
          <a:xfrm>
            <a:off x="1018825" y="5121751"/>
            <a:ext cx="4927600" cy="154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128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5" b="75788"/>
          <a:stretch/>
        </p:blipFill>
        <p:spPr bwMode="auto">
          <a:xfrm>
            <a:off x="0" y="0"/>
            <a:ext cx="12192001" cy="18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0" y="1809750"/>
            <a:ext cx="12192000" cy="5048250"/>
          </a:xfrm>
          <a:prstGeom prst="rect">
            <a:avLst/>
          </a:prstGeom>
          <a:solidFill>
            <a:srgbClr val="EBF7FF"/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5209096" y="427821"/>
            <a:ext cx="68103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spc="100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Основные индикаторы реализации </a:t>
            </a:r>
            <a:r>
              <a:rPr lang="ru-RU" sz="2800" spc="100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Стратегии</a:t>
            </a:r>
            <a:endParaRPr lang="ru-RU" sz="2800" spc="100" dirty="0">
              <a:solidFill>
                <a:schemeClr val="bg1"/>
              </a:solidFill>
              <a:latin typeface="Open Sans ExtraBold" panose="020B0906030804020204" pitchFamily="34" charset="0"/>
              <a:ea typeface="Open Sans ExtraBold" panose="020B0906030804020204" pitchFamily="34" charset="0"/>
              <a:cs typeface="Open Sans ExtraBold" panose="020B0906030804020204" pitchFamily="34" charset="0"/>
            </a:endParaRPr>
          </a:p>
        </p:txBody>
      </p:sp>
      <p:pic>
        <p:nvPicPr>
          <p:cNvPr id="3075" name="Picture 3" descr="C:\Users\AShipilova\Desktop\для слайдов\Logo-MinEconomKK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" t="20379" r="11264" b="13516"/>
          <a:stretch/>
        </p:blipFill>
        <p:spPr bwMode="auto">
          <a:xfrm>
            <a:off x="0" y="57150"/>
            <a:ext cx="538162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banner2.kisspng.com/20180424/stw/kisspng-dentistry-health-child-gums-family-dentistry-office-5adf73c8af8c77.9852807515245936087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" b="97400" l="4667" r="94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3" y="2473783"/>
            <a:ext cx="3657599" cy="385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523875" y="2396676"/>
          <a:ext cx="4117955" cy="5181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504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13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0663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Численность населения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более </a:t>
                      </a:r>
                      <a:r>
                        <a:rPr lang="ru-RU" sz="18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6,2</a:t>
                      </a:r>
                      <a:r>
                        <a:rPr lang="ru-RU" sz="12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млн чел.</a:t>
                      </a:r>
                    </a:p>
                  </a:txBody>
                  <a:tcPr anchor="ctr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/>
          </p:nvPr>
        </p:nvGraphicFramePr>
        <p:xfrm>
          <a:off x="228600" y="3548804"/>
          <a:ext cx="3990975" cy="5760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941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68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Ожидаемая продолжительность жизни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&gt;</a:t>
                      </a:r>
                      <a:r>
                        <a:rPr lang="ru-RU" sz="1200" b="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80</a:t>
                      </a:r>
                      <a:r>
                        <a:rPr lang="ru-RU" sz="12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лет</a:t>
                      </a:r>
                    </a:p>
                  </a:txBody>
                  <a:tcPr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8176394" y="3549431"/>
          <a:ext cx="3843078" cy="73152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62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04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Среднегодовая численность занятых в экономике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около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3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млн чел.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6420098"/>
              </p:ext>
            </p:extLst>
          </p:nvPr>
        </p:nvGraphicFramePr>
        <p:xfrm>
          <a:off x="7951258" y="4944984"/>
          <a:ext cx="4142297" cy="5760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5213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08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Среднемесячная заработная плата вырастет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на </a:t>
                      </a:r>
                      <a:r>
                        <a:rPr lang="ru-RU" sz="18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80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% </a:t>
                      </a:r>
                    </a:p>
                  </a:txBody>
                  <a:tcPr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6402600"/>
              </p:ext>
            </p:extLst>
          </p:nvPr>
        </p:nvGraphicFramePr>
        <p:xfrm>
          <a:off x="877312" y="6168662"/>
          <a:ext cx="5041947" cy="5534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07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4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Консолидированный бюджет края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более </a:t>
                      </a:r>
                      <a:r>
                        <a:rPr lang="ru-RU" sz="18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640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млрд руб.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6798"/>
              </p:ext>
            </p:extLst>
          </p:nvPr>
        </p:nvGraphicFramePr>
        <p:xfrm>
          <a:off x="93133" y="4929000"/>
          <a:ext cx="4095750" cy="5760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890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67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76064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Рост объема промышленного производства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х</a:t>
                      </a:r>
                      <a:r>
                        <a:rPr lang="ru-RU" sz="1200" b="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2</a:t>
                      </a:r>
                      <a:r>
                        <a:rPr lang="ru-RU" sz="12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раза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Таблица 23"/>
          <p:cNvGraphicFramePr>
            <a:graphicFrameLocks noGrp="1"/>
          </p:cNvGraphicFramePr>
          <p:nvPr>
            <p:extLst/>
          </p:nvPr>
        </p:nvGraphicFramePr>
        <p:xfrm>
          <a:off x="7253706" y="2396676"/>
          <a:ext cx="4528719" cy="432048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732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554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32048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Рост производительности труда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х</a:t>
                      </a:r>
                      <a:r>
                        <a:rPr lang="ru-RU" sz="1200" b="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ru-RU" sz="18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2,5</a:t>
                      </a:r>
                      <a:r>
                        <a:rPr lang="ru-RU" sz="1200" b="1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раза</a:t>
                      </a:r>
                    </a:p>
                  </a:txBody>
                  <a:tcPr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4344138"/>
              </p:ext>
            </p:extLst>
          </p:nvPr>
        </p:nvGraphicFramePr>
        <p:xfrm>
          <a:off x="6534656" y="6183670"/>
          <a:ext cx="5041947" cy="553473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0078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4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347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ВРП по ППС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более </a:t>
                      </a:r>
                      <a:r>
                        <a:rPr lang="ru-RU" sz="18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590</a:t>
                      </a:r>
                      <a:r>
                        <a:rPr lang="ru-RU" sz="1200" b="1" kern="1200" baseline="0" dirty="0" smtClean="0">
                          <a:solidFill>
                            <a:sysClr val="windowText" lastClr="000000"/>
                          </a:solidFill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тыс. руб.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678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Shipilova\Desktop\экономические зоны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r="2127"/>
          <a:stretch/>
        </p:blipFill>
        <p:spPr bwMode="auto">
          <a:xfrm>
            <a:off x="0" y="1809753"/>
            <a:ext cx="12184923" cy="50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0" y="643265"/>
            <a:ext cx="121849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Экономические зоны Краснодарского края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225840"/>
              </p:ext>
            </p:extLst>
          </p:nvPr>
        </p:nvGraphicFramePr>
        <p:xfrm>
          <a:off x="130625" y="1953708"/>
          <a:ext cx="4239491" cy="471552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42394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75773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/>
                      </a:pP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Северная ЭЗ: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Кущевский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Крыловский, Павловский,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Староминский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Ленинградский, Каневской,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Щербиновский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Ейский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районы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39288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Центральная ЭЗ: 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Красноармейский, Славянский, Калининский,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Приморско-Ахтарский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Брюховецкий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Тимашевский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Кореновский,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Выселковский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b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</a:b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Усть-Лабинский, Крымский,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Абинский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районы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716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Восточная ЭЗ: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Белоглинский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Новопокровский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Тихорецкий, Кавказский, Тбилисский,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Гулькевичский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Новокубанский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Курганинский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Успенский районы и город Армавир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516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Предгорная ЭЗ: </a:t>
                      </a:r>
                      <a:r>
                        <a:rPr lang="ru-RU" sz="1200" b="0" dirty="0" err="1" smtClean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Белореченский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Апшеронский, </a:t>
                      </a:r>
                      <a:r>
                        <a:rPr lang="ru-RU" sz="1200" b="0" dirty="0" err="1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Лабинский</a:t>
                      </a: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Отрадненский, Мостовской районы</a:t>
                      </a:r>
                    </a:p>
                  </a:txBody>
                  <a:tcPr marL="68580" marR="68580" marT="0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95513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ru-RU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Краснодарская агломерация:</a:t>
                      </a:r>
                      <a:r>
                        <a:rPr lang="ru-RU" sz="1200" b="0" baseline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 </a:t>
                      </a:r>
                      <a:r>
                        <a:rPr lang="ru-RU" sz="1200" b="0" spc="-10" baseline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г. Краснодар, Динской, Северский районы, г. Горячий Ключ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68298">
                <a:tc>
                  <a:txBody>
                    <a:bodyPr/>
                    <a:lstStyle/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  <a:tabLst>
                          <a:tab pos="0" algn="l"/>
                          <a:tab pos="177800" algn="l"/>
                        </a:tabLst>
                      </a:pP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Черноморская ЭЗ: г. Анапа,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г. Новороссийск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</a:t>
                      </a:r>
                      <a:r>
                        <a:rPr lang="ru-RU" sz="1600" b="0" kern="1200" dirty="0" smtClean="0">
                          <a:solidFill>
                            <a:schemeClr val="dk1"/>
                          </a:solidFill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  г. Геленджик</a:t>
                      </a:r>
                      <a:r>
                        <a:rPr lang="ru-RU" sz="1600" b="0" kern="1200" dirty="0">
                          <a:solidFill>
                            <a:schemeClr val="dk1"/>
                          </a:solidFill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, Туапсинский и Темрюкский районы</a:t>
                      </a:r>
                    </a:p>
                  </a:txBody>
                  <a:tcPr marL="68580" marR="68580" marT="0" marB="0"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2368"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Wingdings" panose="05000000000000000000" pitchFamily="2" charset="2"/>
                        <a:buChar char="v"/>
                      </a:pPr>
                      <a:r>
                        <a:rPr lang="en-US" sz="1200" b="0" dirty="0">
                          <a:effectLst/>
                          <a:latin typeface="Open Sans SemiBold" panose="020B0706030804020204" pitchFamily="34" charset="0"/>
                          <a:ea typeface="Open Sans SemiBold" panose="020B0706030804020204" pitchFamily="34" charset="0"/>
                          <a:cs typeface="Open Sans SemiBold" panose="020B0706030804020204" pitchFamily="34" charset="0"/>
                        </a:rPr>
                        <a:t> </a:t>
                      </a:r>
                      <a:r>
                        <a:rPr lang="ru-RU" sz="1200" b="0" dirty="0">
                          <a:effectLst/>
                          <a:latin typeface="Open Sans ExtraBold" panose="020B0906030804020204" pitchFamily="34" charset="0"/>
                          <a:ea typeface="Open Sans ExtraBold" panose="020B0906030804020204" pitchFamily="34" charset="0"/>
                          <a:cs typeface="Open Sans ExtraBold" panose="020B0906030804020204" pitchFamily="34" charset="0"/>
                        </a:rPr>
                        <a:t>Сочинская агломерация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5404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5" b="75788"/>
          <a:stretch/>
        </p:blipFill>
        <p:spPr bwMode="auto">
          <a:xfrm>
            <a:off x="0" y="0"/>
            <a:ext cx="12192001" cy="18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0501" y="691644"/>
            <a:ext cx="1186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Основные приоритеты развития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Черноморской экономической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зоны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342801536"/>
              </p:ext>
            </p:extLst>
          </p:nvPr>
        </p:nvGraphicFramePr>
        <p:xfrm>
          <a:off x="670560" y="1985554"/>
          <a:ext cx="10850880" cy="47362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519027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5" b="75788"/>
          <a:stretch/>
        </p:blipFill>
        <p:spPr bwMode="auto">
          <a:xfrm>
            <a:off x="0" y="0"/>
            <a:ext cx="12192001" cy="18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0501" y="691644"/>
            <a:ext cx="1186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Стратегическая цель развития Черноморской экономической зоны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3311" y="3085257"/>
            <a:ext cx="10285379" cy="230832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b="1" dirty="0" smtClean="0">
                <a:ln/>
                <a:solidFill>
                  <a:schemeClr val="accent4"/>
                </a:solidFill>
              </a:rPr>
              <a:t>Всесезонный санаторно-курортный и туристский </a:t>
            </a:r>
            <a:r>
              <a:rPr lang="ru-RU" sz="2400" b="1" dirty="0">
                <a:ln/>
                <a:solidFill>
                  <a:schemeClr val="accent4"/>
                </a:solidFill>
              </a:rPr>
              <a:t>центр федерального и регионального </a:t>
            </a:r>
            <a:r>
              <a:rPr lang="ru-RU" sz="2400" b="1" dirty="0" smtClean="0">
                <a:ln/>
                <a:solidFill>
                  <a:schemeClr val="accent4"/>
                </a:solidFill>
              </a:rPr>
              <a:t>значения </a:t>
            </a:r>
            <a:r>
              <a:rPr lang="ru-RU" sz="2400" b="1" dirty="0">
                <a:ln/>
                <a:solidFill>
                  <a:schemeClr val="accent4"/>
                </a:solidFill>
              </a:rPr>
              <a:t>с развитой туристской, транспортно-логистической и инженерной инфраструктурой, обеспечивающий гостям комфортный и разнообразный отдых и </a:t>
            </a:r>
            <a:r>
              <a:rPr lang="ru-RU" sz="2400" b="1" dirty="0" smtClean="0">
                <a:ln/>
                <a:solidFill>
                  <a:schemeClr val="accent4"/>
                </a:solidFill>
              </a:rPr>
              <a:t>оздоровление</a:t>
            </a:r>
            <a:endParaRPr lang="en-US" sz="2400" b="1" dirty="0">
              <a:ln/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18987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AShipilova\Desktop\для слайдов\Blue_patter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75" b="75788"/>
          <a:stretch/>
        </p:blipFill>
        <p:spPr bwMode="auto">
          <a:xfrm>
            <a:off x="0" y="0"/>
            <a:ext cx="12192001" cy="1800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190501" y="691644"/>
            <a:ext cx="118638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Задачи развития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Черноморской экономической зоны 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23991000"/>
              </p:ext>
            </p:extLst>
          </p:nvPr>
        </p:nvGraphicFramePr>
        <p:xfrm>
          <a:off x="436596" y="2071992"/>
          <a:ext cx="11371634" cy="4786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732775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0" y="427821"/>
            <a:ext cx="12192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Ключевые экономические индикаторы </a:t>
            </a:r>
            <a:br>
              <a:rPr lang="ru-RU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</a:br>
            <a:r>
              <a:rPr lang="ru-RU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экономических зон Краснодарского </a:t>
            </a:r>
            <a:r>
              <a:rPr lang="ru-RU" sz="2800" b="1" dirty="0" smtClean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края</a:t>
            </a:r>
            <a:endParaRPr lang="ru-RU" sz="2000" b="1" i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97124" y="2027637"/>
            <a:ext cx="40324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Среднегодовые </a:t>
            </a:r>
            <a:r>
              <a:rPr lang="ru-RU" sz="1600" b="1" dirty="0">
                <a:latin typeface="+mn-lt"/>
              </a:rPr>
              <a:t>темпы </a:t>
            </a:r>
            <a:r>
              <a:rPr lang="ru-RU" sz="1600" b="1" dirty="0" smtClean="0">
                <a:latin typeface="+mn-lt"/>
              </a:rPr>
              <a:t>роста, %</a:t>
            </a:r>
            <a:endParaRPr lang="ru-RU" sz="1600" b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56909" y="191991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Инвестиции накопленные за 2017-2030 </a:t>
            </a:r>
            <a:r>
              <a:rPr lang="ru-RU" sz="1600" b="1" dirty="0" err="1" smtClean="0">
                <a:latin typeface="+mn-lt"/>
              </a:rPr>
              <a:t>гг</a:t>
            </a:r>
            <a:r>
              <a:rPr lang="ru-RU" sz="1600" b="1" dirty="0" smtClean="0">
                <a:latin typeface="+mn-lt"/>
              </a:rPr>
              <a:t>, </a:t>
            </a:r>
          </a:p>
          <a:p>
            <a:pPr algn="ctr"/>
            <a:r>
              <a:rPr lang="ru-RU" sz="1600" b="1" dirty="0" smtClean="0">
                <a:latin typeface="+mn-lt"/>
              </a:rPr>
              <a:t>млн руб.</a:t>
            </a:r>
            <a:endParaRPr lang="ru-RU" sz="1600" b="1" dirty="0"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7124" y="4425965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latin typeface="+mn-lt"/>
              </a:rPr>
              <a:t>Среднегодовой </a:t>
            </a:r>
            <a:r>
              <a:rPr lang="ru-RU" sz="1600" b="1" dirty="0">
                <a:latin typeface="+mn-lt"/>
              </a:rPr>
              <a:t>индекс </a:t>
            </a:r>
            <a:endParaRPr lang="ru-RU" sz="1600" b="1" dirty="0" smtClean="0">
              <a:latin typeface="+mn-lt"/>
            </a:endParaRPr>
          </a:p>
          <a:p>
            <a:pPr algn="ctr"/>
            <a:r>
              <a:rPr lang="ru-RU" sz="1600" b="1" dirty="0" smtClean="0">
                <a:latin typeface="+mn-lt"/>
              </a:rPr>
              <a:t>производительности труда, %</a:t>
            </a:r>
            <a:endParaRPr lang="ru-RU" sz="1600" b="1" dirty="0">
              <a:latin typeface="+mn-lt"/>
            </a:endParaRPr>
          </a:p>
        </p:txBody>
      </p:sp>
      <p:pic>
        <p:nvPicPr>
          <p:cNvPr id="1026" name="Picture 2" descr="https://53news.ru/images/images/2017/5/6/2/strelka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25964"/>
            <a:ext cx="6096000" cy="243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111" y="2504691"/>
            <a:ext cx="4830639" cy="19212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3722" y="2508295"/>
            <a:ext cx="4918822" cy="191523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9111" y="4954637"/>
            <a:ext cx="4847433" cy="190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26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Shipilova\Desktop\для слайдов\Purpule_pattern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287"/>
          <a:stretch/>
        </p:blipFill>
        <p:spPr bwMode="auto">
          <a:xfrm>
            <a:off x="0" y="0"/>
            <a:ext cx="12192000" cy="1809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0" y="643265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Флагманский проект «Южный экспортно-импортный </a:t>
            </a:r>
            <a:r>
              <a:rPr lang="ru-RU" sz="2800" b="1" dirty="0" err="1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хаб</a:t>
            </a:r>
            <a:r>
              <a:rPr lang="ru-RU" sz="2800" b="1" dirty="0">
                <a:solidFill>
                  <a:schemeClr val="bg1"/>
                </a:solidFill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»</a:t>
            </a:r>
            <a:endParaRPr lang="ru-RU" sz="2000" b="1" i="1" dirty="0">
              <a:solidFill>
                <a:schemeClr val="bg1"/>
              </a:solidFill>
              <a:latin typeface="Open Sans SemiBold" panose="020B0706030804020204" pitchFamily="34" charset="0"/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632812" y="1955800"/>
            <a:ext cx="5466055" cy="2023533"/>
          </a:xfrm>
          <a:prstGeom prst="rect">
            <a:avLst/>
          </a:prstGeom>
        </p:spPr>
        <p:txBody>
          <a:bodyPr wrap="square"/>
          <a:lstStyle>
            <a:lvl1pPr lvl="0">
              <a:defRPr/>
            </a:lvl1pPr>
          </a:lstStyle>
          <a:p>
            <a:pPr marL="171450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Южный полюс роста Российской Федерации обладает высоким транзитным потенциалом морских портов, аэропортов, ж/д узлов.</a:t>
            </a:r>
          </a:p>
          <a:p>
            <a:pPr marL="171450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Совокупный транзитный потенциал основных морских портов ЮЭИХ может достигнуть значения около 200 млн. тонн / год к 2030 году.</a:t>
            </a:r>
          </a:p>
          <a:p>
            <a:pPr marL="171450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Наряду с портовым кластером Северо-Западного региона, портовый кластер ЮЭИХ может стать одним из двух крупнейших портовых кластеров России и крупнейшим портовым кластером на Черном море и в восточном Средиземноморье. </a:t>
            </a:r>
          </a:p>
          <a:p>
            <a:pPr marL="171450" lvl="0" indent="-171450" rtl="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sz="1400" dirty="0">
                <a:solidFill>
                  <a:srgbClr val="000000"/>
                </a:solidFill>
              </a:rPr>
              <a:t>При этом основная доля грузов придется не на международные транзитные грузоперевозки, а на экспорт российских товаров и импорт зарубежных товаров в Россию.</a:t>
            </a:r>
          </a:p>
        </p:txBody>
      </p:sp>
      <p:pic>
        <p:nvPicPr>
          <p:cNvPr id="13" name="Рисунок 12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120820" y="1955800"/>
            <a:ext cx="6511992" cy="4667833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20820" y="3241700"/>
            <a:ext cx="2418609" cy="276999"/>
          </a:xfrm>
          <a:prstGeom prst="rect">
            <a:avLst/>
          </a:prstGeom>
          <a:noFill/>
        </p:spPr>
        <p:txBody>
          <a:bodyPr wrap="square"/>
          <a:lstStyle>
            <a:lvl1pPr lvl="0">
              <a:defRPr/>
            </a:lvl1pPr>
          </a:lstStyle>
          <a:p>
            <a:pPr lvl="0" rtl="0"/>
            <a:r>
              <a:rPr lang="ru-RU" sz="1000" b="1">
                <a:solidFill>
                  <a:schemeClr val="bg1"/>
                </a:solidFill>
              </a:rPr>
              <a:t>«</a:t>
            </a:r>
            <a:r>
              <a:rPr lang="ru-RU" sz="1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Южные морские ворота России</a:t>
            </a:r>
            <a:r>
              <a:rPr lang="ru-RU" sz="1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6747932" y="5238638"/>
            <a:ext cx="5350935" cy="954107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>По предварительным данным: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>Общий </a:t>
            </a:r>
            <a:r>
              <a:rPr lang="ru-RU" sz="1400" dirty="0">
                <a:solidFill>
                  <a:schemeClr val="bg1"/>
                </a:solidFill>
                <a:ea typeface="Calibri"/>
                <a:cs typeface="Times New Roman"/>
              </a:rPr>
              <a:t>объем инвестиций в рамках ФП «ЮЭИХ» </a:t>
            </a:r>
            <a: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  <a:t/>
            </a:r>
            <a:br>
              <a:rPr lang="ru-RU" sz="1400" dirty="0" smtClean="0">
                <a:solidFill>
                  <a:schemeClr val="bg1"/>
                </a:solidFill>
                <a:ea typeface="Calibri"/>
                <a:cs typeface="Times New Roman"/>
              </a:rPr>
            </a:br>
            <a:r>
              <a:rPr lang="ru-RU" sz="1400" b="1" dirty="0" smtClean="0">
                <a:solidFill>
                  <a:schemeClr val="bg1"/>
                </a:solidFill>
                <a:ea typeface="Calibri"/>
                <a:cs typeface="Times New Roman"/>
              </a:rPr>
              <a:t>более </a:t>
            </a:r>
            <a:r>
              <a:rPr lang="ru-RU" b="1" dirty="0">
                <a:solidFill>
                  <a:schemeClr val="bg1"/>
                </a:solidFill>
                <a:ea typeface="Calibri"/>
                <a:cs typeface="Times New Roman"/>
              </a:rPr>
              <a:t>700</a:t>
            </a:r>
            <a:r>
              <a:rPr lang="ru-RU" sz="1400" b="1" dirty="0">
                <a:solidFill>
                  <a:schemeClr val="bg1"/>
                </a:solidFill>
                <a:ea typeface="Calibri"/>
                <a:cs typeface="Times New Roman"/>
              </a:rPr>
              <a:t> млрд руб.</a:t>
            </a:r>
          </a:p>
        </p:txBody>
      </p:sp>
    </p:spTree>
    <p:extLst>
      <p:ext uri="{BB962C8B-B14F-4D97-AF65-F5344CB8AC3E}">
        <p14:creationId xmlns:p14="http://schemas.microsoft.com/office/powerpoint/2010/main" val="81073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1571</TotalTime>
  <Words>812</Words>
  <Application>Microsoft Office PowerPoint</Application>
  <PresentationFormat>Широкоэкранный</PresentationFormat>
  <Paragraphs>123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3" baseType="lpstr">
      <vt:lpstr>Arial</vt:lpstr>
      <vt:lpstr>Calibri</vt:lpstr>
      <vt:lpstr>Open Sans ExtraBold</vt:lpstr>
      <vt:lpstr>Open Sans SemiBold</vt:lpstr>
      <vt:lpstr>Segoe UI</vt:lpstr>
      <vt:lpstr>Times New Roman</vt:lpstr>
      <vt:lpstr>Verdana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экономики Краснодарского края</dc:title>
  <dc:creator>Анастасия В. Шипилова</dc:creator>
  <cp:lastModifiedBy>Максим А. Солодушин</cp:lastModifiedBy>
  <cp:revision>169</cp:revision>
  <cp:lastPrinted>2019-11-15T13:29:10Z</cp:lastPrinted>
  <dcterms:created xsi:type="dcterms:W3CDTF">2018-03-13T09:42:42Z</dcterms:created>
  <dcterms:modified xsi:type="dcterms:W3CDTF">2019-11-15T15:21:41Z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