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90" r:id="rId5"/>
    <p:sldMasterId id="2147483795" r:id="rId6"/>
  </p:sldMasterIdLst>
  <p:notesMasterIdLst>
    <p:notesMasterId r:id="rId22"/>
  </p:notesMasterIdLst>
  <p:handoutMasterIdLst>
    <p:handoutMasterId r:id="rId23"/>
  </p:handoutMasterIdLst>
  <p:sldIdLst>
    <p:sldId id="1666" r:id="rId7"/>
    <p:sldId id="1621" r:id="rId8"/>
    <p:sldId id="1649" r:id="rId9"/>
    <p:sldId id="1638" r:id="rId10"/>
    <p:sldId id="1661" r:id="rId11"/>
    <p:sldId id="1653" r:id="rId12"/>
    <p:sldId id="1656" r:id="rId13"/>
    <p:sldId id="1657" r:id="rId14"/>
    <p:sldId id="1662" r:id="rId15"/>
    <p:sldId id="1667" r:id="rId16"/>
    <p:sldId id="1668" r:id="rId17"/>
    <p:sldId id="1669" r:id="rId18"/>
    <p:sldId id="1670" r:id="rId19"/>
    <p:sldId id="1671" r:id="rId20"/>
    <p:sldId id="1673" r:id="rId21"/>
  </p:sldIdLst>
  <p:sldSz cx="9906000" cy="6858000" type="A4"/>
  <p:notesSz cx="6797675" cy="992822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1E77A6-13B9-4751-BF93-0ABBEBF2AD97}">
          <p14:sldIdLst>
            <p14:sldId id="1666"/>
            <p14:sldId id="1621"/>
            <p14:sldId id="1649"/>
            <p14:sldId id="1638"/>
            <p14:sldId id="1661"/>
            <p14:sldId id="1653"/>
            <p14:sldId id="1656"/>
            <p14:sldId id="1657"/>
            <p14:sldId id="1662"/>
            <p14:sldId id="1667"/>
            <p14:sldId id="1668"/>
            <p14:sldId id="1669"/>
            <p14:sldId id="1670"/>
            <p14:sldId id="1671"/>
            <p14:sldId id="16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5" pos="13" userDrawn="1">
          <p15:clr>
            <a:srgbClr val="A4A3A4"/>
          </p15:clr>
        </p15:guide>
        <p15:guide id="6" pos="6182" userDrawn="1">
          <p15:clr>
            <a:srgbClr val="A4A3A4"/>
          </p15:clr>
        </p15:guide>
        <p15:guide id="7" pos="3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0" clrIdx="0"/>
  <p:cmAuthor id="1" name="Pashchenko, Anton" initials="P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E4"/>
    <a:srgbClr val="5EA038"/>
    <a:srgbClr val="5BA138"/>
    <a:srgbClr val="245327"/>
    <a:srgbClr val="8BAF2D"/>
    <a:srgbClr val="2E4D0F"/>
    <a:srgbClr val="325C1A"/>
    <a:srgbClr val="2B6030"/>
    <a:srgbClr val="FFFFFF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1" autoAdjust="0"/>
    <p:restoredTop sz="97914" autoAdjust="0"/>
  </p:normalViewPr>
  <p:slideViewPr>
    <p:cSldViewPr>
      <p:cViewPr>
        <p:scale>
          <a:sx n="90" d="100"/>
          <a:sy n="90" d="100"/>
        </p:scale>
        <p:origin x="-1434" y="-150"/>
      </p:cViewPr>
      <p:guideLst>
        <p:guide orient="horz" pos="4247"/>
        <p:guide orient="horz" pos="2160"/>
        <p:guide orient="horz"/>
        <p:guide pos="13"/>
        <p:guide pos="6182"/>
        <p:guide pos="312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04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80" y="2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/>
          <a:lstStyle>
            <a:lvl1pPr algn="r">
              <a:defRPr sz="1200" smtClean="0"/>
            </a:lvl1pPr>
          </a:lstStyle>
          <a:p>
            <a:pPr>
              <a:defRPr/>
            </a:pPr>
            <a:fld id="{3B3E6D17-A4BE-4D1A-B7BE-734DCC8790D5}" type="datetimeFigureOut">
              <a:rPr lang="en-US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220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80" y="9430220"/>
            <a:ext cx="2944813" cy="496412"/>
          </a:xfrm>
          <a:prstGeom prst="rect">
            <a:avLst/>
          </a:prstGeom>
        </p:spPr>
        <p:txBody>
          <a:bodyPr vert="horz" lIns="88298" tIns="44149" rIns="88298" bIns="441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E12360-72CD-4746-BCB5-206B3B1DE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8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00D697-9853-4C2C-99FD-C377F55B2514}" type="datetimeFigureOut">
              <a:rPr lang="en-US"/>
              <a:pPr>
                <a:defRPr/>
              </a:pPr>
              <a:t>11/15/2019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1" tIns="47836" rIns="95671" bIns="4783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6706"/>
            <a:ext cx="5438775" cy="4467701"/>
          </a:xfrm>
          <a:prstGeom prst="rect">
            <a:avLst/>
          </a:prstGeom>
        </p:spPr>
        <p:txBody>
          <a:bodyPr vert="horz" lIns="95671" tIns="47836" rIns="95671" bIns="478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0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30220"/>
            <a:ext cx="2946400" cy="496412"/>
          </a:xfrm>
          <a:prstGeom prst="rect">
            <a:avLst/>
          </a:prstGeom>
        </p:spPr>
        <p:txBody>
          <a:bodyPr vert="horz" lIns="95671" tIns="47836" rIns="95671" bIns="478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C5010A-741E-4435-A3D3-92A08B4FB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7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3.xml"/><Relationship Id="rId7" Type="http://schemas.openxmlformats.org/officeDocument/2006/relationships/image" Target="../media/image6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7.xml"/><Relationship Id="rId7" Type="http://schemas.openxmlformats.org/officeDocument/2006/relationships/image" Target="../media/image6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6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1.xml"/><Relationship Id="rId7" Type="http://schemas.openxmlformats.org/officeDocument/2006/relationships/image" Target="../media/image6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image" Target="../media/image6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5.xml"/><Relationship Id="rId7" Type="http://schemas.openxmlformats.org/officeDocument/2006/relationships/image" Target="../media/image6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7.xml"/><Relationship Id="rId7" Type="http://schemas.openxmlformats.org/officeDocument/2006/relationships/image" Target="../media/image6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9.xml"/><Relationship Id="rId7" Type="http://schemas.openxmlformats.org/officeDocument/2006/relationships/image" Target="../media/image6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1.xml"/><Relationship Id="rId7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image" Target="../media/image6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image" Target="../media/image6.jpeg"/><Relationship Id="rId2" Type="http://schemas.openxmlformats.org/officeDocument/2006/relationships/tags" Target="../tags/tag4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image" Target="../media/image6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9.xml"/><Relationship Id="rId7" Type="http://schemas.openxmlformats.org/officeDocument/2006/relationships/image" Target="../media/image6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image" Target="../media/image6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6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1.xml"/><Relationship Id="rId7" Type="http://schemas.openxmlformats.org/officeDocument/2006/relationships/image" Target="../media/image6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3.xml"/><Relationship Id="rId7" Type="http://schemas.openxmlformats.org/officeDocument/2006/relationships/image" Target="../media/image6.jpeg"/><Relationship Id="rId2" Type="http://schemas.openxmlformats.org/officeDocument/2006/relationships/tags" Target="../tags/tag6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5.xml"/><Relationship Id="rId7" Type="http://schemas.openxmlformats.org/officeDocument/2006/relationships/image" Target="../media/image6.jpeg"/><Relationship Id="rId2" Type="http://schemas.openxmlformats.org/officeDocument/2006/relationships/tags" Target="../tags/tag6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image" Target="../media/image6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5.xml"/><Relationship Id="rId7" Type="http://schemas.openxmlformats.org/officeDocument/2006/relationships/image" Target="../media/image6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7.xml"/><Relationship Id="rId7" Type="http://schemas.openxmlformats.org/officeDocument/2006/relationships/image" Target="../media/image6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6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944" y="534396"/>
            <a:ext cx="3466869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097" y="534498"/>
            <a:ext cx="4104565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2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67560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47968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7362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73137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56641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5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3154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9084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4763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9458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5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9802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294682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43" y="532580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33892" y="532581"/>
            <a:ext cx="6135676" cy="63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04880" y="1771650"/>
            <a:ext cx="78283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/>
              <a:t>Дорожная карта реализации</a:t>
            </a:r>
            <a:r>
              <a:rPr lang="ru-RU" sz="2000" baseline="0" dirty="0" smtClean="0"/>
              <a:t> Сценария 2 «Оптимальный»</a:t>
            </a:r>
            <a:endParaRPr lang="ru-RU" sz="20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/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val="352005257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7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77652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9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3471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865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4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0092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04294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000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19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943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8" y="6572300"/>
            <a:ext cx="2787663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4" y="238712"/>
            <a:ext cx="5550945" cy="159462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3192105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572" y="534451"/>
            <a:ext cx="451580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6" y="1562100"/>
            <a:ext cx="8987931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775"/>
            <a:ext cx="2311400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2920" y="534395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45710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6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10003079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24724" y="65278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0" y="534396"/>
            <a:ext cx="3466869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573" y="1549400"/>
            <a:ext cx="4272738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73" y="1880365"/>
            <a:ext cx="4272738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377" y="1549400"/>
            <a:ext cx="4462989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377" y="1880365"/>
            <a:ext cx="4462989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08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906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61" y="2540000"/>
            <a:ext cx="4104565" cy="1752600"/>
          </a:xfrm>
        </p:spPr>
        <p:txBody>
          <a:bodyPr bIns="187200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23" y="534396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61" y="534400"/>
            <a:ext cx="4104565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1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 bwMode="auto"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2946" y="534396"/>
            <a:ext cx="3466869" cy="633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11" descr="accentur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56" y="366713"/>
            <a:ext cx="20293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113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25066"/>
          <a:stretch/>
        </p:blipFill>
        <p:spPr bwMode="auto">
          <a:xfrm>
            <a:off x="8770539" y="109172"/>
            <a:ext cx="1409095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90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58502000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40322050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6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143735091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 bwMode="auto">
          <a:xfrm>
            <a:off x="1" y="0"/>
            <a:ext cx="9906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52946" y="534396"/>
            <a:ext cx="3466869" cy="633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35186" y="4480105"/>
            <a:ext cx="828709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5186" y="5449760"/>
            <a:ext cx="8287098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11" descr="accenture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56" y="366713"/>
            <a:ext cx="202935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29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4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255447971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41936612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33892" y="534397"/>
            <a:ext cx="6135676" cy="633942"/>
          </a:xfrm>
        </p:spPr>
        <p:txBody>
          <a:bodyPr wrap="square" anchor="ctr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24724" y="6527823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2945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4231997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40122530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0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408735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60557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2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569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2597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7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7939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9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-70225"/>
            <a:ext cx="10003079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892" y="534397"/>
            <a:ext cx="6135676" cy="633942"/>
          </a:xfrm>
        </p:spPr>
        <p:txBody>
          <a:bodyPr wrap="square" anchor="b">
            <a:no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724" y="6527827"/>
            <a:ext cx="2311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2947" y="534396"/>
            <a:ext cx="3466869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1547" y="6572252"/>
            <a:ext cx="3145309" cy="2423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7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7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4231999" y="167467"/>
            <a:ext cx="5550945" cy="282573"/>
          </a:xfrm>
          <a:prstGeom prst="rect">
            <a:avLst/>
          </a:prstGeom>
          <a:noFill/>
        </p:spPr>
        <p:txBody>
          <a:bodyPr wrap="square" lIns="36000" tIns="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800" kern="0" spc="-3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800" kern="0" spc="-3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800" kern="0" spc="-3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666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oleObject" Target="../embeddings/oleObject26.bin"/><Relationship Id="rId3" Type="http://schemas.openxmlformats.org/officeDocument/2006/relationships/slideLayout" Target="../slideLayouts/slideLayout31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vmlDrawing" Target="../drawings/vmlDrawing26.vml"/><Relationship Id="rId11" Type="http://schemas.openxmlformats.org/officeDocument/2006/relationships/tags" Target="../tags/tag58.xml"/><Relationship Id="rId5" Type="http://schemas.openxmlformats.org/officeDocument/2006/relationships/theme" Target="../theme/theme2.xml"/><Relationship Id="rId15" Type="http://schemas.openxmlformats.org/officeDocument/2006/relationships/image" Target="../media/image2.png"/><Relationship Id="rId10" Type="http://schemas.openxmlformats.org/officeDocument/2006/relationships/tags" Target="../tags/tag57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56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30.vml"/><Relationship Id="rId11" Type="http://schemas.openxmlformats.org/officeDocument/2006/relationships/tags" Target="../tags/tag70.xml"/><Relationship Id="rId5" Type="http://schemas.openxmlformats.org/officeDocument/2006/relationships/theme" Target="../theme/theme3.xml"/><Relationship Id="rId15" Type="http://schemas.openxmlformats.org/officeDocument/2006/relationships/image" Target="../media/image2.png"/><Relationship Id="rId10" Type="http://schemas.openxmlformats.org/officeDocument/2006/relationships/tags" Target="../tags/tag69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6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3625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0966" y="64389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191076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Название презентации (задается в настройках footer)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62202462"/>
              </p:ext>
            </p:extLst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24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AcnSubjectTitle_ID_9" hidden="1"/>
          <p:cNvSpPr txBox="1"/>
          <p:nvPr userDrawn="1">
            <p:custDataLst>
              <p:tags r:id="rId32"/>
            </p:custDataLst>
          </p:nvPr>
        </p:nvSpPr>
        <p:spPr bwMode="gray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3"/>
            </p:custDataLst>
          </p:nvPr>
        </p:nvSpPr>
        <p:spPr bwMode="gray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>
              <a:defRPr/>
            </a:pPr>
            <a:r>
              <a:rPr lang="en-US" sz="900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4"/>
            </p:custDataLst>
          </p:nvPr>
        </p:nvSpPr>
        <p:spPr bwMode="gray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5"/>
            </p:custDataLst>
          </p:nvPr>
        </p:nvCxnSpPr>
        <p:spPr bwMode="gray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6"/>
            </p:custDataLst>
          </p:nvPr>
        </p:nvCxnSpPr>
        <p:spPr bwMode="gray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800" r:id="rId2"/>
    <p:sldLayoutId id="2147483764" r:id="rId3"/>
    <p:sldLayoutId id="2147483766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802" r:id="rId24"/>
    <p:sldLayoutId id="2147483836" r:id="rId25"/>
    <p:sldLayoutId id="2147483910" r:id="rId26"/>
    <p:sldLayoutId id="2147483911" r:id="rId27"/>
    <p:sldLayoutId id="2147483912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39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3625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310966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7191078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23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auto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8"/>
            </p:custDataLst>
          </p:nvPr>
        </p:nvSpPr>
        <p:spPr bwMode="auto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9"/>
            </p:custDataLst>
          </p:nvPr>
        </p:nvSpPr>
        <p:spPr bwMode="auto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Calibri"/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10"/>
            </p:custDataLst>
          </p:nvPr>
        </p:nvSpPr>
        <p:spPr bwMode="auto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11"/>
            </p:custDataLst>
          </p:nvPr>
        </p:nvCxnSpPr>
        <p:spPr bwMode="auto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12"/>
            </p:custDataLst>
          </p:nvPr>
        </p:nvCxnSpPr>
        <p:spPr bwMode="auto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58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3572" y="338997"/>
            <a:ext cx="451580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4158" y="1274553"/>
            <a:ext cx="8957347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3625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310966" y="64389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7E6A53-12D0-4565-8FD2-2E3BCBAC06CA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7191078" y="338997"/>
            <a:ext cx="2431343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75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1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3" y="1592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auto">
          <a:xfrm>
            <a:off x="0" y="0"/>
            <a:ext cx="9906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cnSubjectTitle_ID_9" hidden="1"/>
          <p:cNvSpPr txBox="1"/>
          <p:nvPr userDrawn="1">
            <p:custDataLst>
              <p:tags r:id="rId8"/>
            </p:custDataLst>
          </p:nvPr>
        </p:nvSpPr>
        <p:spPr bwMode="auto">
          <a:xfrm>
            <a:off x="194338" y="646113"/>
            <a:ext cx="951216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9"/>
            </p:custDataLst>
          </p:nvPr>
        </p:nvSpPr>
        <p:spPr bwMode="auto">
          <a:xfrm>
            <a:off x="0" y="3"/>
            <a:ext cx="8323792" cy="174851"/>
          </a:xfrm>
          <a:prstGeom prst="rect">
            <a:avLst/>
          </a:prstGeom>
          <a:noFill/>
        </p:spPr>
        <p:txBody>
          <a:bodyPr lIns="36000" tIns="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Calibri"/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10"/>
            </p:custDataLst>
          </p:nvPr>
        </p:nvSpPr>
        <p:spPr bwMode="auto">
          <a:xfrm>
            <a:off x="9706504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5400" rIns="0" bIns="254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prstClr val="black"/>
                </a:solidFill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11"/>
            </p:custDataLst>
          </p:nvPr>
        </p:nvCxnSpPr>
        <p:spPr bwMode="auto">
          <a:xfrm rot="5400000" flipH="1" flipV="1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12"/>
            </p:custDataLst>
          </p:nvPr>
        </p:nvCxnSpPr>
        <p:spPr bwMode="auto">
          <a:xfrm rot="5400000">
            <a:off x="9706570" y="753997"/>
            <a:ext cx="1588" cy="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63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8.png"/><Relationship Id="rId2" Type="http://schemas.openxmlformats.org/officeDocument/2006/relationships/tags" Target="../tags/tag8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tags" Target="../tags/tag7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hyperlink" Target="consultantplus://offline/ref=4E1A2CC63FAACADA5F348CFCC32C99061A7D11E1A7C00E55A19782B254334003EE961748ABAC96675499F43A34695E777854B8131CD51E11UE23P" TargetMode="External"/><Relationship Id="rId2" Type="http://schemas.openxmlformats.org/officeDocument/2006/relationships/tags" Target="../tags/tag80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472" y="2540000"/>
            <a:ext cx="4680520" cy="18611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Новый механизм </a:t>
            </a:r>
            <a:r>
              <a:rPr lang="ru-RU" sz="1600" dirty="0">
                <a:latin typeface="+mn-lt"/>
              </a:rPr>
              <a:t>государственной поддержки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предприятий АПК, утвержденный постановлением </a:t>
            </a:r>
            <a:r>
              <a:rPr lang="ru-RU" sz="1600" dirty="0">
                <a:latin typeface="+mn-lt"/>
              </a:rPr>
              <a:t>Правительства Российской Федерации от 26.04.2019 №512 </a:t>
            </a:r>
          </a:p>
        </p:txBody>
      </p:sp>
    </p:spTree>
    <p:extLst>
      <p:ext uri="{BB962C8B-B14F-4D97-AF65-F5344CB8AC3E}">
        <p14:creationId xmlns:p14="http://schemas.microsoft.com/office/powerpoint/2010/main" val="40405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472" y="2540000"/>
            <a:ext cx="5508612" cy="18611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ПРИЛОЖЕНИЯ 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4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6516" y="1407382"/>
            <a:ext cx="864096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Приказы Минсельхоза России, действующие в рамках постановления Правительства РФ</a:t>
            </a:r>
          </a:p>
          <a:p>
            <a:pPr algn="ctr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 26.04.2019 № 512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8484" y="534451"/>
            <a:ext cx="6120680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ВСПОМОГАТЕЛЬНЫЕ НОРМАТИВНЫЕ ПРАВОВЫЕ АКТЫ МИНСЕЛЬХОЗА РОССИИ, ОБЕСПЕЧИВАЮЩИЕ РЕАЛИЗАЦИЮ  МЕХАНИЗМА ЛЬГОТНОГО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КРЕДИТОВАНИЯ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70577"/>
              </p:ext>
            </p:extLst>
          </p:nvPr>
        </p:nvGraphicFramePr>
        <p:xfrm>
          <a:off x="592768" y="2095088"/>
          <a:ext cx="8644708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9973">
                  <a:extLst>
                    <a:ext uri="{9D8B030D-6E8A-4147-A177-3AD203B41FA5}">
                      <a16:colId xmlns="" xmlns:a16="http://schemas.microsoft.com/office/drawing/2014/main" val="3522578765"/>
                    </a:ext>
                  </a:extLst>
                </a:gridCol>
                <a:gridCol w="6624735">
                  <a:extLst>
                    <a:ext uri="{9D8B030D-6E8A-4147-A177-3AD203B41FA5}">
                      <a16:colId xmlns="" xmlns:a16="http://schemas.microsoft.com/office/drawing/2014/main" val="317704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Приказ</a:t>
                      </a:r>
                    </a:p>
                    <a:p>
                      <a:pPr algn="ctr"/>
                      <a:r>
                        <a:rPr lang="ru-RU" sz="1100" b="0" dirty="0" smtClean="0"/>
                        <a:t> от 12.07.2019 № 403 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Об утверждении перечня продукции растениеводства и животноводства и ее переработки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2409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09.07.2019 № 389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перечня целевого использования льготных инвестиционных кредитов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291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25.06.2019 № 347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порядка отбора российских кредитных организаций и международных финансовых организаций в качестве уполномоченных банков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4689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11.07.2019 № 398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 порядке утверждения плана льготного кредитования заемщиков, заключивших СПК на очередной финансовый год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248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 </a:t>
                      </a:r>
                    </a:p>
                    <a:p>
                      <a:pPr algn="ctr"/>
                      <a:r>
                        <a:rPr lang="ru-RU" sz="1100" kern="1200" dirty="0" smtClean="0"/>
                        <a:t>от 09.07.2019 № 388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порядка и критериев отбора сельскохозяйственных товаропроизводителей (за исключением сельскохозяйственных кредитных потребительских кооперативов), организаций и ИП, осуществляющих производство, первичную и (или) последующую (промышленную) переработку сельскохозяйственной продукции и ее реализацию, для заключения СПК, а также формы СПК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56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Приказ</a:t>
                      </a:r>
                    </a:p>
                    <a:p>
                      <a:pPr algn="ctr"/>
                      <a:r>
                        <a:rPr lang="ru-RU" sz="1100" kern="1200" dirty="0" smtClean="0"/>
                        <a:t> от 16.07.2019 № 411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Об утверждении порядка включения сельскохозяйственных товаропроизводителей (за исключением сельскохозяйственных кредитных потребительских кооперативов), организаций и ИП, осуществляющих производство, первичную и (или) последующую (промышленную) переработку сельскохозяйственной продукции и ее реализацию, содержащихся в реестре потенциальных заемщиков, в реестр заемщиков и исключения из него, а также форм документов, предусмотренных постановлением Правительства РФ от 26.04.2019 № 512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3218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516230"/>
            <a:ext cx="5378171" cy="73430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НАПРАВЛЕНИЕ ДЕЯТЕЛЬНОСТИ ЗАЕМЩИКА ПРИ ПОЛУЧЕНИИ ЛЬГОТНОГО ФИНАНСИРОВАНИЯ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37">
            <a:extLst>
              <a:ext uri="{FF2B5EF4-FFF2-40B4-BE49-F238E27FC236}">
                <a16:creationId xmlns="" xmlns:a16="http://schemas.microsoft.com/office/drawing/2014/main" id="{637CCC31-1620-4873-9676-BE550EEFF867}"/>
              </a:ext>
            </a:extLst>
          </p:cNvPr>
          <p:cNvSpPr/>
          <p:nvPr/>
        </p:nvSpPr>
        <p:spPr>
          <a:xfrm>
            <a:off x="564186" y="3235218"/>
            <a:ext cx="705562" cy="70556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C9848FF-C712-432B-83CE-4F82F5BC1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" y="3380116"/>
            <a:ext cx="510065" cy="510065"/>
          </a:xfrm>
          <a:prstGeom prst="rect">
            <a:avLst/>
          </a:prstGeom>
          <a:effectLst/>
        </p:spPr>
      </p:pic>
      <p:sp>
        <p:nvSpPr>
          <p:cNvPr id="15" name="Oval 37">
            <a:extLst>
              <a:ext uri="{FF2B5EF4-FFF2-40B4-BE49-F238E27FC236}">
                <a16:creationId xmlns="" xmlns:a16="http://schemas.microsoft.com/office/drawing/2014/main" id="{637CCC31-1620-4873-9676-BE550EEFF867}"/>
              </a:ext>
            </a:extLst>
          </p:cNvPr>
          <p:cNvSpPr/>
          <p:nvPr/>
        </p:nvSpPr>
        <p:spPr>
          <a:xfrm>
            <a:off x="571419" y="2429334"/>
            <a:ext cx="705562" cy="70556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Oval 37">
            <a:extLst>
              <a:ext uri="{FF2B5EF4-FFF2-40B4-BE49-F238E27FC236}">
                <a16:creationId xmlns="" xmlns:a16="http://schemas.microsoft.com/office/drawing/2014/main" id="{637CCC31-1620-4873-9676-BE550EEFF867}"/>
              </a:ext>
            </a:extLst>
          </p:cNvPr>
          <p:cNvSpPr/>
          <p:nvPr/>
        </p:nvSpPr>
        <p:spPr>
          <a:xfrm>
            <a:off x="571418" y="1611929"/>
            <a:ext cx="705562" cy="70556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4" y="1731795"/>
            <a:ext cx="432053" cy="432053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1629111" y="1746860"/>
            <a:ext cx="20397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111" y="2583227"/>
            <a:ext cx="198144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9111" y="3398512"/>
            <a:ext cx="37952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Молочное и мясное скотоводство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="" xmlns:a16="http://schemas.microsoft.com/office/drawing/2014/main" id="{76C234E9-89A7-4A15-9ABC-80FD52F9AB8D}"/>
              </a:ext>
            </a:extLst>
          </p:cNvPr>
          <p:cNvSpPr/>
          <p:nvPr/>
        </p:nvSpPr>
        <p:spPr>
          <a:xfrm>
            <a:off x="726199" y="2664479"/>
            <a:ext cx="444265" cy="2881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9781" y="4038339"/>
            <a:ext cx="4428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продукции растениеводства и животноводства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37">
            <a:extLst>
              <a:ext uri="{FF2B5EF4-FFF2-40B4-BE49-F238E27FC236}">
                <a16:creationId xmlns="" xmlns:a16="http://schemas.microsoft.com/office/drawing/2014/main" id="{637CCC31-1620-4873-9676-BE550EEFF867}"/>
              </a:ext>
            </a:extLst>
          </p:cNvPr>
          <p:cNvSpPr/>
          <p:nvPr/>
        </p:nvSpPr>
        <p:spPr>
          <a:xfrm>
            <a:off x="571418" y="4911831"/>
            <a:ext cx="705562" cy="70556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3140" y="2257185"/>
            <a:ext cx="37602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Производимая продукция должна соответствовать перечню, утвержденному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распоряжением Правительства РФ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№ 79-р от 25.01.2017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3140" y="3951057"/>
            <a:ext cx="37602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+mn-lt"/>
              </a:defRPr>
            </a:lvl1pPr>
          </a:lstStyle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Перерабатываемая продукция должна соответствовать перечню, утвержденному </a:t>
            </a:r>
          </a:p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распоряжением Правительства РФ </a:t>
            </a:r>
          </a:p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1856-р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21.08.2019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5845291" y="1824407"/>
            <a:ext cx="396044" cy="3590453"/>
          </a:xfrm>
          <a:prstGeom prst="rightBrace">
            <a:avLst>
              <a:gd name="adj1" fmla="val 51089"/>
              <a:gd name="adj2" fmla="val 5032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488" y="5955667"/>
            <a:ext cx="9436866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Предоставление льготного краткосрочного и</a:t>
            </a:r>
            <a:r>
              <a:rPr lang="ru-RU" sz="12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льготного инвестиционного кредитования осуществляется на цели в соответствии с перечнями, утвержденными приказами Минсельхоза России от 09.07.2019 № 388 и от 09.07.2019 № 389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C9E7104-CB69-49C1-9820-5E751FFEB3F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2" y="5027136"/>
            <a:ext cx="464093" cy="452548"/>
          </a:xfrm>
          <a:prstGeom prst="rect">
            <a:avLst/>
          </a:prstGeom>
          <a:effectLst/>
        </p:spPr>
      </p:pic>
      <p:sp>
        <p:nvSpPr>
          <p:cNvPr id="29" name="Oval 37">
            <a:extLst>
              <a:ext uri="{FF2B5EF4-FFF2-40B4-BE49-F238E27FC236}">
                <a16:creationId xmlns="" xmlns:a16="http://schemas.microsoft.com/office/drawing/2014/main" id="{637CCC31-1620-4873-9676-BE550EEFF867}"/>
              </a:ext>
            </a:extLst>
          </p:cNvPr>
          <p:cNvSpPr/>
          <p:nvPr/>
        </p:nvSpPr>
        <p:spPr>
          <a:xfrm>
            <a:off x="560512" y="4041914"/>
            <a:ext cx="705562" cy="70556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4" y="4131429"/>
            <a:ext cx="430778" cy="445897"/>
          </a:xfrm>
          <a:prstGeom prst="rect">
            <a:avLst/>
          </a:prstGeom>
          <a:effectLst/>
        </p:spPr>
      </p:pic>
      <p:sp>
        <p:nvSpPr>
          <p:cNvPr id="31" name="TextBox 30"/>
          <p:cNvSpPr txBox="1"/>
          <p:nvPr/>
        </p:nvSpPr>
        <p:spPr>
          <a:xfrm>
            <a:off x="1604484" y="5014917"/>
            <a:ext cx="4428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сельскохозяйственной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6C4529CC-F154-4851-B3DB-A851C4EC09A9}"/>
              </a:ext>
            </a:extLst>
          </p:cNvPr>
          <p:cNvCxnSpPr>
            <a:cxnSpLocks/>
          </p:cNvCxnSpPr>
          <p:nvPr/>
        </p:nvCxnSpPr>
        <p:spPr>
          <a:xfrm>
            <a:off x="582326" y="5913276"/>
            <a:ext cx="8571296" cy="0"/>
          </a:xfrm>
          <a:prstGeom prst="line">
            <a:avLst/>
          </a:prstGeom>
          <a:ln w="19050">
            <a:solidFill>
              <a:srgbClr val="E5E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509301"/>
            <a:ext cx="5940659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ОСНОВНЫЕ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КРИТЕРИИ ОТБОРА МИНСЕЛЬХОЗОМ РОССИИ ДЛЯ ЗАКЛЮЧЕНИЯ СПК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BCFB733B-A825-3C42-8800-C072CB5F09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0980" y="5118579"/>
          <a:ext cx="8470901" cy="1343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25595">
                  <a:extLst>
                    <a:ext uri="{9D8B030D-6E8A-4147-A177-3AD203B41FA5}">
                      <a16:colId xmlns="" xmlns:a16="http://schemas.microsoft.com/office/drawing/2014/main" val="58178316"/>
                    </a:ext>
                  </a:extLst>
                </a:gridCol>
                <a:gridCol w="823986">
                  <a:extLst>
                    <a:ext uri="{9D8B030D-6E8A-4147-A177-3AD203B41FA5}">
                      <a16:colId xmlns="" xmlns:a16="http://schemas.microsoft.com/office/drawing/2014/main" val="2531423132"/>
                    </a:ext>
                  </a:extLst>
                </a:gridCol>
                <a:gridCol w="904264">
                  <a:extLst>
                    <a:ext uri="{9D8B030D-6E8A-4147-A177-3AD203B41FA5}">
                      <a16:colId xmlns="" xmlns:a16="http://schemas.microsoft.com/office/drawing/2014/main" val="607101466"/>
                    </a:ext>
                  </a:extLst>
                </a:gridCol>
                <a:gridCol w="904264">
                  <a:extLst>
                    <a:ext uri="{9D8B030D-6E8A-4147-A177-3AD203B41FA5}">
                      <a16:colId xmlns="" xmlns:a16="http://schemas.microsoft.com/office/drawing/2014/main" val="565906823"/>
                    </a:ext>
                  </a:extLst>
                </a:gridCol>
                <a:gridCol w="904264">
                  <a:extLst>
                    <a:ext uri="{9D8B030D-6E8A-4147-A177-3AD203B41FA5}">
                      <a16:colId xmlns="" xmlns:a16="http://schemas.microsoft.com/office/drawing/2014/main" val="1563247608"/>
                    </a:ext>
                  </a:extLst>
                </a:gridCol>
                <a:gridCol w="904264">
                  <a:extLst>
                    <a:ext uri="{9D8B030D-6E8A-4147-A177-3AD203B41FA5}">
                      <a16:colId xmlns="" xmlns:a16="http://schemas.microsoft.com/office/drawing/2014/main" val="1743640248"/>
                    </a:ext>
                  </a:extLst>
                </a:gridCol>
                <a:gridCol w="904264">
                  <a:extLst>
                    <a:ext uri="{9D8B030D-6E8A-4147-A177-3AD203B41FA5}">
                      <a16:colId xmlns="" xmlns:a16="http://schemas.microsoft.com/office/drawing/2014/main" val="2222862253"/>
                    </a:ext>
                  </a:extLst>
                </a:gridCol>
              </a:tblGrid>
              <a:tr h="2189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A2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коэффициента эффективности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200" b="1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A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3244638"/>
                  </a:ext>
                </a:extLst>
              </a:tr>
              <a:tr h="218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год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350502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продукции АПК, за исключением продукции глубокой переработки зерна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28218096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продукции глубокой переработки зерна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679233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5D118F6B-A57C-5749-8F7A-64C584DF4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82" y="3028351"/>
            <a:ext cx="949028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 smtClean="0">
                <a:cs typeface="Arial" panose="020B0604020202020204" pitchFamily="34" charset="0"/>
              </a:rPr>
              <a:t>Планируемый </a:t>
            </a:r>
            <a:r>
              <a:rPr lang="ru-RU" altLang="ru-RU" sz="1400" dirty="0">
                <a:cs typeface="Arial" panose="020B0604020202020204" pitchFamily="34" charset="0"/>
              </a:rPr>
              <a:t>объем продукции АПК 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dirty="0">
                <a:solidFill>
                  <a:srgbClr val="479A2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рублях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altLang="ru-RU" sz="1400" dirty="0">
                <a:cs typeface="Arial" panose="020B0604020202020204" pitchFamily="34" charset="0"/>
              </a:rPr>
              <a:t>транспортировка которой осуществляется до конечных пунктов назначения (</a:t>
            </a:r>
            <a:r>
              <a:rPr lang="en-US" altLang="ru-RU" sz="1400" dirty="0">
                <a:cs typeface="Arial" panose="020B0604020202020204" pitchFamily="34" charset="0"/>
              </a:rPr>
              <a:t>Vi), </a:t>
            </a:r>
            <a:r>
              <a:rPr lang="en-US" altLang="ru-RU" sz="1400" dirty="0" err="1">
                <a:cs typeface="Arial" panose="020B0604020202020204" pitchFamily="34" charset="0"/>
              </a:rPr>
              <a:t>рассчитывается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по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формуле</a:t>
            </a:r>
            <a:r>
              <a:rPr lang="en-US" altLang="ru-RU" sz="1400" dirty="0">
                <a:cs typeface="Arial" panose="020B0604020202020204" pitchFamily="34" charset="0"/>
              </a:rPr>
              <a:t> и </a:t>
            </a:r>
            <a:r>
              <a:rPr lang="en-US" altLang="ru-RU" sz="1400" dirty="0" err="1">
                <a:cs typeface="Arial" panose="020B0604020202020204" pitchFamily="34" charset="0"/>
              </a:rPr>
              <a:t>составляет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не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менее</a:t>
            </a:r>
            <a:r>
              <a:rPr lang="en-US" altLang="ru-RU" sz="1400" dirty="0">
                <a:cs typeface="Arial" panose="020B0604020202020204" pitchFamily="34" charset="0"/>
              </a:rPr>
              <a:t>:</a:t>
            </a:r>
            <a:endParaRPr lang="ru-RU" altLang="ru-RU" sz="1400" dirty="0">
              <a:cs typeface="Arial" panose="020B0604020202020204" pitchFamily="34" charset="0"/>
            </a:endParaRPr>
          </a:p>
          <a:p>
            <a:pPr indent="450850"/>
            <a:endParaRPr lang="en-US" altLang="ru-RU" sz="1400" dirty="0">
              <a:cs typeface="Arial" panose="020B0604020202020204" pitchFamily="34" charset="0"/>
            </a:endParaRPr>
          </a:p>
          <a:p>
            <a:pPr indent="450850"/>
            <a:r>
              <a:rPr lang="en-US" altLang="ru-RU" sz="1400" dirty="0" err="1">
                <a:cs typeface="Arial" panose="020B0604020202020204" pitchFamily="34" charset="0"/>
              </a:rPr>
              <a:t>где</a:t>
            </a:r>
            <a:r>
              <a:rPr lang="ru-RU" altLang="ru-RU" sz="1400" dirty="0" smtClean="0">
                <a:cs typeface="Arial" panose="020B0604020202020204" pitchFamily="34" charset="0"/>
              </a:rPr>
              <a:t>:</a:t>
            </a:r>
            <a:endParaRPr lang="en-US" altLang="ru-RU" sz="1000" dirty="0">
              <a:cs typeface="Arial" panose="020B0604020202020204" pitchFamily="34" charset="0"/>
            </a:endParaRPr>
          </a:p>
          <a:p>
            <a:r>
              <a:rPr lang="en-US" altLang="ru-RU" sz="1400" b="1" dirty="0" err="1"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altLang="ru-RU" sz="1400" b="1" baseline="-30000" dirty="0" err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ru-RU" sz="1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err="1">
                <a:cs typeface="Arial" panose="020B0604020202020204" pitchFamily="34" charset="0"/>
              </a:rPr>
              <a:t>объем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продукции</a:t>
            </a:r>
            <a:r>
              <a:rPr lang="en-US" altLang="ru-RU" sz="1400" dirty="0">
                <a:cs typeface="Arial" panose="020B0604020202020204" pitchFamily="34" charset="0"/>
              </a:rPr>
              <a:t> АПК (</a:t>
            </a:r>
            <a:r>
              <a:rPr lang="en-US" altLang="ru-RU" sz="1400" dirty="0">
                <a:solidFill>
                  <a:srgbClr val="479A2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en-US" altLang="ru-RU" sz="1400" dirty="0" err="1">
                <a:solidFill>
                  <a:srgbClr val="479A2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рублях</a:t>
            </a:r>
            <a:r>
              <a:rPr lang="en-US" altLang="ru-RU" sz="1400" dirty="0">
                <a:cs typeface="Arial" panose="020B0604020202020204" pitchFamily="34" charset="0"/>
              </a:rPr>
              <a:t>), </a:t>
            </a:r>
            <a:r>
              <a:rPr lang="en-US" altLang="ru-RU" sz="1400" dirty="0" err="1">
                <a:cs typeface="Arial" panose="020B0604020202020204" pitchFamily="34" charset="0"/>
              </a:rPr>
              <a:t>транспортировка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которой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осуществлялась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до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конечных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пунктов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назначения</a:t>
            </a:r>
            <a:r>
              <a:rPr lang="en-US" altLang="ru-RU" sz="1400" dirty="0">
                <a:cs typeface="Arial" panose="020B0604020202020204" pitchFamily="34" charset="0"/>
              </a:rPr>
              <a:t> в </a:t>
            </a:r>
            <a:r>
              <a:rPr lang="en-US" altLang="ru-RU" sz="1400" dirty="0" err="1">
                <a:cs typeface="Arial" panose="020B0604020202020204" pitchFamily="34" charset="0"/>
              </a:rPr>
              <a:t>год</a:t>
            </a:r>
            <a:r>
              <a:rPr lang="en-US" altLang="ru-RU" sz="1400" dirty="0">
                <a:cs typeface="Arial" panose="020B0604020202020204" pitchFamily="34" charset="0"/>
              </a:rPr>
              <a:t>, </a:t>
            </a:r>
            <a:r>
              <a:rPr lang="en-US" altLang="ru-RU" sz="1400" dirty="0" err="1">
                <a:cs typeface="Arial" panose="020B0604020202020204" pitchFamily="34" charset="0"/>
              </a:rPr>
              <a:t>предшествующий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году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заключению</a:t>
            </a:r>
            <a:r>
              <a:rPr lang="en-US" altLang="ru-RU" sz="1400" dirty="0">
                <a:cs typeface="Arial" panose="020B0604020202020204" pitchFamily="34" charset="0"/>
              </a:rPr>
              <a:t> СПК</a:t>
            </a:r>
            <a:endParaRPr lang="ru-RU" altLang="ru-RU" sz="1400" dirty="0">
              <a:cs typeface="Arial" panose="020B0604020202020204" pitchFamily="34" charset="0"/>
            </a:endParaRPr>
          </a:p>
          <a:p>
            <a:r>
              <a:rPr lang="en-US" altLang="ru-RU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err="1">
                <a:cs typeface="Arial" panose="020B0604020202020204" pitchFamily="34" charset="0"/>
              </a:rPr>
              <a:t>сумма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запрашиваемого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льготного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инвестиционного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кредита</a:t>
            </a:r>
            <a:r>
              <a:rPr lang="en-US" altLang="ru-RU" sz="1400" dirty="0">
                <a:cs typeface="Arial" panose="020B0604020202020204" pitchFamily="34" charset="0"/>
              </a:rPr>
              <a:t>, </a:t>
            </a:r>
            <a:r>
              <a:rPr lang="en-US" altLang="ru-RU" sz="1400" dirty="0" err="1">
                <a:cs typeface="Arial" panose="020B0604020202020204" pitchFamily="34" charset="0"/>
              </a:rPr>
              <a:t>подтвержденного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уполномоченным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банком</a:t>
            </a:r>
            <a:endParaRPr lang="ru-RU" altLang="ru-RU" sz="1400" dirty="0">
              <a:cs typeface="Arial" panose="020B0604020202020204" pitchFamily="34" charset="0"/>
            </a:endParaRPr>
          </a:p>
          <a:p>
            <a:r>
              <a:rPr lang="en-US" altLang="ru-RU" sz="14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altLang="ru-RU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err="1">
                <a:cs typeface="Arial" panose="020B0604020202020204" pitchFamily="34" charset="0"/>
              </a:rPr>
              <a:t>порядковый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номер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года</a:t>
            </a:r>
            <a:r>
              <a:rPr lang="en-US" altLang="ru-RU" sz="1400" dirty="0">
                <a:cs typeface="Arial" panose="020B0604020202020204" pitchFamily="34" charset="0"/>
              </a:rPr>
              <a:t>, </a:t>
            </a:r>
            <a:r>
              <a:rPr lang="en-US" altLang="ru-RU" sz="1400" dirty="0" err="1">
                <a:cs typeface="Arial" panose="020B0604020202020204" pitchFamily="34" charset="0"/>
              </a:rPr>
              <a:t>следующий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за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годом</a:t>
            </a:r>
            <a:r>
              <a:rPr lang="en-US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заключения</a:t>
            </a:r>
            <a:r>
              <a:rPr lang="en-US" altLang="ru-RU" sz="1400" dirty="0">
                <a:cs typeface="Arial" panose="020B0604020202020204" pitchFamily="34" charset="0"/>
              </a:rPr>
              <a:t> СПК</a:t>
            </a:r>
            <a:endParaRPr lang="ru-RU" altLang="ru-RU" sz="1400" dirty="0">
              <a:cs typeface="Arial" panose="020B0604020202020204" pitchFamily="34" charset="0"/>
            </a:endParaRPr>
          </a:p>
          <a:p>
            <a:r>
              <a:rPr lang="en-US" altLang="ru-RU" sz="14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ru-RU" sz="1400" b="1" baseline="-30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altLang="ru-RU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err="1" smtClean="0">
                <a:cs typeface="Arial" panose="020B0604020202020204" pitchFamily="34" charset="0"/>
              </a:rPr>
              <a:t>коэффициент</a:t>
            </a:r>
            <a:r>
              <a:rPr lang="en-US" altLang="ru-RU" sz="1400" dirty="0" smtClean="0"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cs typeface="Arial" panose="020B0604020202020204" pitchFamily="34" charset="0"/>
              </a:rPr>
              <a:t>эффективности</a:t>
            </a:r>
            <a:endParaRPr lang="en-US" altLang="ru-RU" sz="14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7DD88E-F70C-7346-8AA5-615550C28AE2}"/>
              </a:ext>
            </a:extLst>
          </p:cNvPr>
          <p:cNvSpPr txBox="1"/>
          <p:nvPr/>
        </p:nvSpPr>
        <p:spPr>
          <a:xfrm>
            <a:off x="1649746" y="147635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= V * 0,25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DC34A31-686E-524E-9542-A00C86AC3ED5}"/>
              </a:ext>
            </a:extLst>
          </p:cNvPr>
          <p:cNvSpPr txBox="1"/>
          <p:nvPr/>
        </p:nvSpPr>
        <p:spPr>
          <a:xfrm>
            <a:off x="596516" y="2761839"/>
            <a:ext cx="280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79A26"/>
                </a:solidFill>
                <a:latin typeface="Raleway Medium" panose="020B0603030101060003" pitchFamily="34" charset="-52"/>
              </a:rPr>
              <a:t>2</a:t>
            </a:r>
            <a:r>
              <a:rPr lang="ru-RU" dirty="0">
                <a:latin typeface="Raleway Medium" panose="020B0603030101060003" pitchFamily="34" charset="-52"/>
              </a:rPr>
              <a:t> </a:t>
            </a:r>
            <a:r>
              <a:rPr lang="ru-RU" sz="1400" b="1" dirty="0" smtClean="0"/>
              <a:t>Инвестиционные кредиты</a:t>
            </a:r>
            <a:r>
              <a:rPr lang="ru-RU" sz="14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ru-RU" sz="1400" b="1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64F8243-16CC-4FE2-AABB-F81C3158B228}"/>
              </a:ext>
            </a:extLst>
          </p:cNvPr>
          <p:cNvSpPr/>
          <p:nvPr/>
        </p:nvSpPr>
        <p:spPr>
          <a:xfrm>
            <a:off x="1226415" y="3429000"/>
            <a:ext cx="202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en-US" alt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altLang="ru-RU" b="1" baseline="-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alt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alt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altLang="ru-RU" b="1" baseline="-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alt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ru-RU" b="1" baseline="-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alt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</a:t>
            </a:r>
            <a:endParaRPr lang="ru-RU" alt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51508" y="1463874"/>
            <a:ext cx="741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и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прирост = </a:t>
            </a:r>
            <a:r>
              <a:rPr lang="en-US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+ 3%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(при отборе в 2019-2021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657" y="1135590"/>
            <a:ext cx="280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79A26"/>
                </a:solidFill>
                <a:latin typeface="Raleway Medium" panose="020B0603030101060003" pitchFamily="34" charset="-52"/>
              </a:rPr>
              <a:t>1</a:t>
            </a:r>
            <a:r>
              <a:rPr lang="ru-RU" dirty="0">
                <a:latin typeface="Raleway Medium" panose="020B0603030101060003" pitchFamily="34" charset="-52"/>
              </a:rPr>
              <a:t> </a:t>
            </a:r>
            <a:r>
              <a:rPr lang="ru-RU" sz="1400" b="1" dirty="0" smtClean="0"/>
              <a:t>Краткосрочные кредиты:</a:t>
            </a:r>
            <a:r>
              <a:rPr lang="ru-RU" b="1" dirty="0" smtClean="0">
                <a:latin typeface="Raleway Medium" panose="020B0603030101060003" pitchFamily="34" charset="-52"/>
              </a:rPr>
              <a:t> </a:t>
            </a:r>
            <a:endParaRPr lang="ru-RU" b="1" dirty="0">
              <a:latin typeface="Raleway Medium" panose="020B0603030101060003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484" y="2004131"/>
            <a:ext cx="932589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1.2. Планируемый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объем продукции (в рублях), транспортировка которой осуществляется через транспортно-логистические узлы, не менее чем в 4 раза (в годовом исчислении) превышает размер запрашиваемого льготного краткосрочного кредита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7DD88E-F70C-7346-8AA5-615550C28AE2}"/>
              </a:ext>
            </a:extLst>
          </p:cNvPr>
          <p:cNvSpPr txBox="1"/>
          <p:nvPr/>
        </p:nvSpPr>
        <p:spPr>
          <a:xfrm>
            <a:off x="632520" y="150104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1.1.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516230"/>
            <a:ext cx="5378171" cy="73430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СРАВНЕНИЕ МЕХАНИЗМОВ ЛЬГОТНОГО КРЕДТИТОВАНИЯ 512 С 1528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6716" y="1367604"/>
            <a:ext cx="7225833" cy="20159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Расширенный </a:t>
            </a:r>
            <a:r>
              <a:rPr lang="ru-RU" sz="1050" dirty="0"/>
              <a:t>перечень целевого использования льготных краткосрочных кредитов позволяет удовлетворять потребности предприятий-переработчиков в финансировании затрат на приобретение сырья (приобретение сахара, муки, сухого молока, сахарной свеклы, масличных культур, сельскохозяйственных животных для убоя и др.) для последующей переработки</a:t>
            </a:r>
          </a:p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Расширенный </a:t>
            </a:r>
            <a:r>
              <a:rPr lang="ru-RU" sz="1050" dirty="0"/>
              <a:t>перечень целевого использования льготных инвестиционных кредитов - возможность финансирования затрат по строительству, реконструкции, модернизации предприятий </a:t>
            </a:r>
            <a:r>
              <a:rPr lang="ru-RU" sz="1050" dirty="0" err="1"/>
              <a:t>пищеконцентратной</a:t>
            </a:r>
            <a:r>
              <a:rPr lang="ru-RU" sz="1050" dirty="0"/>
              <a:t> отрасли, мощностей по производству ферментных препаратов, переработке и хранению рыбы и морепродуктов и др.)</a:t>
            </a:r>
          </a:p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Отсутствие </a:t>
            </a:r>
            <a:r>
              <a:rPr lang="ru-RU" sz="1050" dirty="0"/>
              <a:t>ограничений лимита краткосрочного кредитования на заемщика в разрезе регионов, что обеспечит удовлетворение всей потребности заемщика в сумме льготного краткосрочного </a:t>
            </a:r>
            <a:r>
              <a:rPr lang="ru-RU" sz="1050" dirty="0" smtClean="0"/>
              <a:t>кредита</a:t>
            </a:r>
            <a:r>
              <a:rPr lang="ru-RU" sz="105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342" y="1163826"/>
            <a:ext cx="2136576" cy="2224494"/>
          </a:xfrm>
          <a:prstGeom prst="rect">
            <a:avLst/>
          </a:prstGeom>
          <a:solidFill>
            <a:srgbClr val="F3F8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140" y="3826182"/>
            <a:ext cx="2094402" cy="2224494"/>
          </a:xfrm>
          <a:prstGeom prst="rect">
            <a:avLst/>
          </a:prstGeom>
          <a:solidFill>
            <a:srgbClr val="F3F8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6716" y="4103021"/>
            <a:ext cx="7225833" cy="15234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Новый алгоритм расчета субсидии в течении срока действия аккредитива</a:t>
            </a:r>
          </a:p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Требование к заемщику по наличию заключенного СПК и выполнению его условий</a:t>
            </a:r>
          </a:p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Новый функционал Банка по сбору документов от заемщиков, подтверждающих выполнение показателей СПК, и направлению в Минсельхоз России (в составе отчетности по получению субсидии) в целях контроля Минсельхозом России выполнения установленных показателей </a:t>
            </a:r>
          </a:p>
          <a:p>
            <a:pPr marL="173038" lvl="0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dirty="0" smtClean="0"/>
              <a:t>Отсутствие права Банка повышать % ставку при несоответствии заемщика требованиям Банка</a:t>
            </a:r>
          </a:p>
        </p:txBody>
      </p:sp>
    </p:spTree>
    <p:extLst>
      <p:ext uri="{BB962C8B-B14F-4D97-AF65-F5344CB8AC3E}">
        <p14:creationId xmlns:p14="http://schemas.microsoft.com/office/powerpoint/2010/main" val="35041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516230"/>
            <a:ext cx="5976664" cy="73430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АКЦИЯ ДЛЯ ЭКСПОРТЕРОВ АГРОПРОМЫШЛЕННОГО КОМПЛЕКСА «АГРОЭКСПОРТ»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AutoShape 2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17475" y="-2097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55575" y="-1489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55575" y="-881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55575" y="-273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55575" y="884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7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55575" y="149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155575" y="2100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269875" y="-1944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1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307975" y="-133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307975" y="-728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3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307975" y="-120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4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307975" y="1036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6" descr="https://www.rshb.ru/smallbusiness/agroexport/images/icon_free.svg"/>
          <p:cNvSpPr>
            <a:spLocks noChangeAspect="1" noChangeArrowheads="1"/>
          </p:cNvSpPr>
          <p:nvPr/>
        </p:nvSpPr>
        <p:spPr bwMode="auto">
          <a:xfrm>
            <a:off x="307975" y="225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84548" y="1592796"/>
            <a:ext cx="3852427" cy="31085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 smtClean="0"/>
              <a:t>Бесплатный </a:t>
            </a:r>
            <a:r>
              <a:rPr lang="ru-RU" sz="1050" b="1" dirty="0"/>
              <a:t>счет в рублях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Открытие и ведение счета в рублях при использовании Интернет-банка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/>
              <a:t>Бесплатный счет в валюте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Открытие и ведение счета в валюте при использовании Интернет-банка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/>
              <a:t>Бесплатные переводы в рублях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Со счетов на счета внутри Банка и в сторонние банки через Интернет-Банк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/>
              <a:t>Бесплатные переводы в валюте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Со счетов в Банке на счета в сторонних банках в рамках экспортного </a:t>
            </a:r>
            <a:r>
              <a:rPr lang="ru-RU" sz="1050" dirty="0" smtClean="0"/>
              <a:t>контракта</a:t>
            </a:r>
            <a:endParaRPr lang="ru-RU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5961112" y="1797050"/>
            <a:ext cx="3816424" cy="23160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 smtClean="0"/>
              <a:t>Бесплатный </a:t>
            </a:r>
            <a:r>
              <a:rPr lang="ru-RU" sz="1050" b="1" dirty="0"/>
              <a:t>валютный контроль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По операциям резидентов, которые осуществляются с постановкой контракта на учет в Банк в рамках экспортного контракта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/>
              <a:t>Бесплатное обслуживание контракта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Постановка на учет или принятие на обслуживание контракта из другого уполномоченного банка 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50" b="1" dirty="0"/>
              <a:t>Бесплатный Интернет-банк</a:t>
            </a:r>
          </a:p>
          <a:p>
            <a:pPr marL="3176" algn="just" defTabSz="3571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1050" dirty="0"/>
              <a:t>Обслуживание системы ДБО «Интернет-Клиент»   </a:t>
            </a:r>
          </a:p>
        </p:txBody>
      </p:sp>
      <p:pic>
        <p:nvPicPr>
          <p:cNvPr id="8458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0" y="1538288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0" y="2393084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284984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5" y="4113069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697066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22" y="2672248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68" y="3551094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82039" y="5319792"/>
            <a:ext cx="94279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Условия акции распространяются на новых и действующих клиентов, которые поставили на учет и обслуживание в Банк: </a:t>
            </a:r>
          </a:p>
          <a:p>
            <a:pPr lvl="0"/>
            <a:r>
              <a:rPr lang="ru-RU" sz="1050" dirty="0"/>
              <a:t>Новый экспортный </a:t>
            </a:r>
            <a:r>
              <a:rPr lang="ru-RU" sz="1050" dirty="0" smtClean="0"/>
              <a:t>контракт (ТН 01-24)</a:t>
            </a:r>
            <a:endParaRPr lang="ru-RU" sz="1050" dirty="0"/>
          </a:p>
          <a:p>
            <a:r>
              <a:rPr lang="ru-RU" sz="1050" dirty="0"/>
              <a:t>Действующий экспортный контракт из другого уполномоченного </a:t>
            </a:r>
            <a:r>
              <a:rPr lang="ru-RU" sz="1050" dirty="0" smtClean="0"/>
              <a:t>банка </a:t>
            </a:r>
            <a:r>
              <a:rPr lang="ru-RU" sz="1050" dirty="0"/>
              <a:t>(ТН 01-24</a:t>
            </a:r>
            <a:r>
              <a:rPr lang="ru-RU" sz="1050" dirty="0" smtClean="0"/>
              <a:t>)</a:t>
            </a:r>
            <a:endParaRPr lang="ru-RU" sz="1050" dirty="0"/>
          </a:p>
          <a:p>
            <a:r>
              <a:rPr lang="ru-RU" sz="1050" b="1" dirty="0"/>
              <a:t>Срок действия акции: 8 июля 2019 – 31 января 2020 </a:t>
            </a:r>
          </a:p>
        </p:txBody>
      </p:sp>
    </p:spTree>
    <p:extLst>
      <p:ext uri="{BB962C8B-B14F-4D97-AF65-F5344CB8AC3E}">
        <p14:creationId xmlns:p14="http://schemas.microsoft.com/office/powerpoint/2010/main" val="5862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515" y="1304764"/>
            <a:ext cx="9034039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рамках реализации Федерального </a:t>
            </a:r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проекта «Экспорт </a:t>
            </a:r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продукции АПК» постановлением Правительства Российской Федерации от 26.04.2019 №512 утвержден новый механизм государственной поддержки – механизм льготного кредитования экспортно-ориентированных предприятий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FC45C6-9AFE-43AD-82E6-EEE113F4FE87}"/>
              </a:ext>
            </a:extLst>
          </p:cNvPr>
          <p:cNvSpPr/>
          <p:nvPr/>
        </p:nvSpPr>
        <p:spPr>
          <a:xfrm>
            <a:off x="596515" y="2596840"/>
            <a:ext cx="6156685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Механизм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льготного </a:t>
            </a:r>
            <a:r>
              <a:rPr lang="ru-RU" sz="12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кредитования определяет: </a:t>
            </a:r>
            <a:r>
              <a:rPr lang="ru-RU" sz="1200" dirty="0" smtClean="0"/>
              <a:t>цели, порядок и условия предоставления из федерального бюджета </a:t>
            </a:r>
            <a:r>
              <a:rPr lang="ru-RU" sz="1200" dirty="0"/>
              <a:t>субсидий</a:t>
            </a:r>
            <a:r>
              <a:rPr lang="ru-RU" sz="1200" dirty="0" smtClean="0"/>
              <a:t> российским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кредитным организациям</a:t>
            </a:r>
            <a:r>
              <a:rPr lang="ru-RU" sz="1200" dirty="0" smtClean="0"/>
              <a:t>, международным финансовым организациям и государственной корпорации развития «ВЭБ.РФ» на возмещение недополученных ими доходов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по кредитам, выданным заключившим соглашения о повышении конкурентоспособности сельскохозяйственным товаропроизводителям </a:t>
            </a:r>
            <a:r>
              <a:rPr lang="ru-RU" sz="1200" dirty="0" smtClean="0"/>
              <a:t>(за</a:t>
            </a:r>
            <a:r>
              <a:rPr lang="en-US" sz="1200" dirty="0" smtClean="0"/>
              <a:t> </a:t>
            </a:r>
            <a:r>
              <a:rPr lang="ru-RU" sz="1200" dirty="0" smtClean="0"/>
              <a:t>исключением</a:t>
            </a:r>
            <a:r>
              <a:rPr lang="en-US" sz="1200" dirty="0"/>
              <a:t> </a:t>
            </a:r>
            <a:r>
              <a:rPr lang="ru-RU" sz="1200" dirty="0" smtClean="0"/>
              <a:t>сельскохозяйственных кредитных</a:t>
            </a:r>
            <a:r>
              <a:rPr lang="en-US" sz="1200" dirty="0" smtClean="0"/>
              <a:t> </a:t>
            </a:r>
            <a:r>
              <a:rPr lang="ru-RU" sz="1200" dirty="0" smtClean="0"/>
              <a:t>потребительских кооперативов),</a:t>
            </a:r>
            <a:r>
              <a:rPr lang="en-US" sz="1200" dirty="0" smtClean="0"/>
              <a:t> </a:t>
            </a:r>
            <a:r>
              <a:rPr lang="ru-RU" sz="1200" b="1" dirty="0">
                <a:ea typeface="Cambria" panose="02040503050406030204" pitchFamily="18" charset="0"/>
                <a:cs typeface="Calibri" panose="020F0502020204030204" pitchFamily="34" charset="0"/>
              </a:rPr>
              <a:t>организациям</a:t>
            </a:r>
            <a:r>
              <a:rPr lang="ru-RU" sz="1200" dirty="0" smtClean="0"/>
              <a:t> и</a:t>
            </a:r>
            <a:r>
              <a:rPr lang="en-US" sz="1200" dirty="0"/>
              <a:t> </a:t>
            </a:r>
            <a:r>
              <a:rPr lang="ru-RU" sz="1200" dirty="0" smtClean="0"/>
              <a:t>индивидуальным</a:t>
            </a:r>
            <a:r>
              <a:rPr lang="en-US" sz="1200" dirty="0" smtClean="0"/>
              <a:t> </a:t>
            </a:r>
            <a:r>
              <a:rPr lang="ru-RU" sz="1200" dirty="0" smtClean="0"/>
              <a:t>предпринимателям, осуществляющим производство</a:t>
            </a:r>
            <a:r>
              <a:rPr lang="ru-RU" sz="1200" dirty="0"/>
              <a:t>, </a:t>
            </a:r>
            <a:r>
              <a:rPr lang="ru-RU" sz="1200" dirty="0" smtClean="0"/>
              <a:t>первичную и (или)</a:t>
            </a:r>
            <a:r>
              <a:rPr lang="en-US" sz="1200" dirty="0" smtClean="0"/>
              <a:t> </a:t>
            </a:r>
            <a:r>
              <a:rPr lang="ru-RU" sz="1200" dirty="0" smtClean="0"/>
              <a:t>последующую </a:t>
            </a:r>
            <a:r>
              <a:rPr lang="ru-RU" sz="1200" dirty="0"/>
              <a:t>(промышленную) переработку сельскохозяйственной продукции и ее реализацию, по льготной </a:t>
            </a:r>
            <a:r>
              <a:rPr lang="ru-RU" sz="1200" dirty="0" smtClean="0"/>
              <a:t>ставке (Правила льготного кредитования)</a:t>
            </a:r>
          </a:p>
          <a:p>
            <a:pPr algn="just"/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8485" y="534451"/>
            <a:ext cx="5976664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НОВЫЙ МЕХАНИЗМ ГОСУДАРСТВЕННОЙ ПОДДЕРЖКИ ПРЕДПРИЯТИЙ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AAFD8C-7EF7-4956-9C24-AC5B3A3A56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r="21251"/>
          <a:stretch/>
        </p:blipFill>
        <p:spPr>
          <a:xfrm>
            <a:off x="6619851" y="2797531"/>
            <a:ext cx="3010704" cy="279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96516" y="5025080"/>
            <a:ext cx="1606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Экономический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 </a:t>
            </a:r>
            <a:r>
              <a:rPr lang="ru-RU" sz="1400" b="1" dirty="0" smtClean="0"/>
              <a:t>эффект*</a:t>
            </a:r>
            <a:endParaRPr lang="ru-RU" altLang="ko-KR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1736" y="5025080"/>
            <a:ext cx="23475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Процентный доход за счет уплаты заемщиком процентов по ставке от 1 до 5 % годовых</a:t>
            </a:r>
            <a:endParaRPr lang="ru-RU" altLang="ko-KR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15335" y="5017987"/>
            <a:ext cx="16463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ru-RU" sz="1100" b="1" dirty="0"/>
              <a:t>Субсидия </a:t>
            </a:r>
            <a:r>
              <a:rPr lang="ru-RU" sz="1100" b="1" dirty="0" smtClean="0"/>
              <a:t>90 </a:t>
            </a:r>
            <a:r>
              <a:rPr lang="ru-RU" sz="1100" b="1" dirty="0"/>
              <a:t>% размера ключевой ставки ЦБ РФ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35" y="5013752"/>
            <a:ext cx="604399" cy="6043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01" y="5137315"/>
            <a:ext cx="375693" cy="3756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519" y="5949280"/>
            <a:ext cx="6156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* Размер </a:t>
            </a:r>
            <a:r>
              <a:rPr lang="ru-RU" sz="1100" dirty="0"/>
              <a:t>субсидии на период действия аккредитива не может быть больше суммы процентов, взимаемых </a:t>
            </a:r>
            <a:r>
              <a:rPr lang="ru-RU" sz="1100" dirty="0" smtClean="0"/>
              <a:t>Банком </a:t>
            </a:r>
            <a:r>
              <a:rPr lang="ru-RU" sz="1100" dirty="0"/>
              <a:t>по </a:t>
            </a:r>
            <a:r>
              <a:rPr lang="ru-RU" sz="1100" dirty="0" smtClean="0"/>
              <a:t>льготному кредитному </a:t>
            </a:r>
            <a:r>
              <a:rPr lang="ru-RU" sz="1100" dirty="0"/>
              <a:t>договору с заемщика в период действия аккредитива</a:t>
            </a:r>
            <a:endParaRPr lang="ru-RU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12800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84" y="534451"/>
            <a:ext cx="6012668" cy="6339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ОСНОВНЫЕ ПАРАМЕТРЫ ЛЬГОТНОГО КРЕДИТОВАНИЯ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44902"/>
              </p:ext>
            </p:extLst>
          </p:nvPr>
        </p:nvGraphicFramePr>
        <p:xfrm>
          <a:off x="416496" y="1412776"/>
          <a:ext cx="9219627" cy="44807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08824">
                  <a:extLst>
                    <a:ext uri="{9D8B030D-6E8A-4147-A177-3AD203B41FA5}">
                      <a16:colId xmlns="" xmlns:a16="http://schemas.microsoft.com/office/drawing/2014/main" val="953140140"/>
                    </a:ext>
                  </a:extLst>
                </a:gridCol>
                <a:gridCol w="3570867">
                  <a:extLst>
                    <a:ext uri="{9D8B030D-6E8A-4147-A177-3AD203B41FA5}">
                      <a16:colId xmlns="" xmlns:a16="http://schemas.microsoft.com/office/drawing/2014/main" val="4204094236"/>
                    </a:ext>
                  </a:extLst>
                </a:gridCol>
                <a:gridCol w="4039936">
                  <a:extLst>
                    <a:ext uri="{9D8B030D-6E8A-4147-A177-3AD203B41FA5}">
                      <a16:colId xmlns="" xmlns:a16="http://schemas.microsoft.com/office/drawing/2014/main" val="588095684"/>
                    </a:ext>
                  </a:extLst>
                </a:gridCol>
              </a:tblGrid>
              <a:tr h="50222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 льготного кредита</a:t>
                      </a:r>
                      <a:endParaRPr lang="ru-RU" sz="1200" b="1" kern="1200" dirty="0">
                        <a:solidFill>
                          <a:srgbClr val="2B603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Краткосрочное кредитование</a:t>
                      </a:r>
                      <a:endParaRPr lang="ru-RU" sz="1200" b="1" kern="1200" dirty="0">
                        <a:solidFill>
                          <a:srgbClr val="2B603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Инвестиционное кредитование</a:t>
                      </a:r>
                      <a:endParaRPr lang="ru-RU" sz="1200" b="1" kern="1200" dirty="0">
                        <a:solidFill>
                          <a:srgbClr val="2B6030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0661906"/>
                  </a:ext>
                </a:extLst>
              </a:tr>
              <a:tr h="4714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срок*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года (включительно)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 до 15 лет (включительно)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6051437"/>
                  </a:ext>
                </a:extLst>
              </a:tr>
              <a:tr h="69203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1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подотраслей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ru-RU" sz="11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растениеводства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животноводства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переработки продукции растениеводства и животноводства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1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подотраслей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ru-RU" sz="11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растениеводства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животноводства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переработки продукции растениеводства и животноводства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224433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1% до 5%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1% до 5%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32822212"/>
                  </a:ext>
                </a:extLst>
              </a:tr>
              <a:tr h="430435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Рубли РФ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Рубли РФ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0434063"/>
                  </a:ext>
                </a:extLst>
              </a:tr>
              <a:tr h="598245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ограничения по сумме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одного инвестиционного проекта, без ограничения по сумме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18997652"/>
                  </a:ext>
                </a:extLst>
              </a:tr>
              <a:tr h="364241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кредитования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Кредит, кредитная линия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Кредит, кредитная линия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020735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сельскохозяйственный товаропроизводитель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переработчик сельскохозяйственной продукции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организация, реализующая сельскохозяйственную продукцию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сельскохозяйственный товаропроизводитель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переработчик сельскохозяйственной продукции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организация, реализующая сельскохозяйственную продукцию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9401307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8484" y="6091424"/>
            <a:ext cx="7692888" cy="226769"/>
          </a:xfrm>
          <a:prstGeom prst="rect">
            <a:avLst/>
          </a:prstGeom>
          <a:noFill/>
        </p:spPr>
        <p:txBody>
          <a:bodyPr wrap="square" lIns="87417" tIns="43708" rIns="87417" bIns="43708" anchor="b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/>
              <a:t>* Кредиты сроком от 1 до 2 лет НЕ СУБСИДИРУЮТСЯ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275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484" y="525066"/>
            <a:ext cx="5976663" cy="45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ru-RU" sz="1400" b="1" dirty="0">
                <a:solidFill>
                  <a:srgbClr val="006600"/>
                </a:solidFill>
              </a:rPr>
              <a:t>ОБЩИЕ ТРЕБОВАНИЯ К ЗАЕМЩИКАМ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84" y="1124744"/>
            <a:ext cx="9296400" cy="54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Заемщик должен удовлетворять следующим требованиям: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400" dirty="0" smtClean="0"/>
              <a:t>не </a:t>
            </a:r>
            <a:r>
              <a:rPr lang="ru-RU" sz="1400" dirty="0"/>
              <a:t>находиться в процессе ликвидации, реорганизации (за исключением реорганизации заемщиков - сельскохозяйственных товаропроизводителей и организаций, осуществляющих производство и (или) первичную и (или) последующую (промышленную) переработку сельскохозяйственной продукции и ее реализацию, в форме присоединения или преобразования при условии сохранения заемщиком статуса сельскохозяйственного товаропроизводителя или статуса организации, осуществляющей производство и (или) первичную и (или) последующую (промышленную) переработку сельскохозяйственной продукции и ее реализацию)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обладать статусом налогового резидента РФ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быть зарегистрированным на территории РФ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иметь неисполненной обязанности по уплате налогов, сборов, страховых взносов, пеней, штрафов, процентов, подлежащих уплате в соответствии с законодательством РФ о несостоятельности (банкротстве)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являться сельскохозяйственным товаропроизводителем или организацией, осуществляющей производство, первичную и (или) последующую (промышленную) переработку сельскохозяйственной продукции и ее реализацию,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заключившим соглашение о повышении конкурентоспособности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(ключевое отличие от программы № 1528)</a:t>
            </a:r>
          </a:p>
          <a:p>
            <a:pPr marL="449263" lvl="1" indent="-161925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соблюдать значения показателей заключенного между заемщиком, Минсельхозом России и Региональным органом АПК соглашения о повышения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534451"/>
            <a:ext cx="6120681" cy="66584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СТРУКТУРА СОГЛАШЕНИЯ О ПОВЫШЕНИИ КОНКУРЕНТОСПОСОБНОСТИ (СПК)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123" y="3073657"/>
            <a:ext cx="906600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/>
              <a:t>Предметом СПК является реализация заемщиком программы повышения конкурентоспособности, направленной на увеличение объемов продукции агропромышленного комплекса, транспортировка которой осуществляется через транспортно-логистические узлы</a:t>
            </a:r>
          </a:p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/>
              <a:t>СПК реализуется заемщиком, в том числе с привлечением соисполнителей, входящих в группу компаний с заемщиком, определяемую заемщиком и подтверждаемую Банком </a:t>
            </a:r>
            <a:endParaRPr lang="ru-RU" sz="1300" dirty="0" smtClean="0"/>
          </a:p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 smtClean="0"/>
              <a:t>Допускается </a:t>
            </a:r>
            <a:r>
              <a:rPr lang="ru-RU" sz="1300" dirty="0"/>
              <a:t>внесение изменений в условия заключенного СПК посредством подписания дополнительного соглашения (в том числе при изменении перечня соисполнителей, показателей программы повышения конкурентоспособности, перечня ТЛУ)</a:t>
            </a:r>
          </a:p>
          <a:p>
            <a:pPr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300" dirty="0"/>
              <a:t>В случае расторжения СПК с заемщиком Минсельхоз России информирует Банк и прекращает выплату субсидии. Банк устанавливает ставку на уровне коммерческой</a:t>
            </a:r>
            <a:endParaRPr lang="ru-RU" sz="1300" dirty="0">
              <a:hlinkClick r:id="rId7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3571" y="6225673"/>
            <a:ext cx="6516446" cy="226769"/>
          </a:xfrm>
          <a:prstGeom prst="rect">
            <a:avLst/>
          </a:prstGeom>
          <a:noFill/>
        </p:spPr>
        <p:txBody>
          <a:bodyPr wrap="square" lIns="87417" tIns="43708" rIns="87417" bIns="43708" anchor="b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b="1" dirty="0"/>
              <a:t>*Перечень </a:t>
            </a:r>
            <a:r>
              <a:rPr lang="ru-RU" sz="900" b="1" dirty="0" smtClean="0"/>
              <a:t>ТЛУ </a:t>
            </a:r>
            <a:r>
              <a:rPr lang="ru-RU" sz="900" b="1" dirty="0"/>
              <a:t>размещен на сайте </a:t>
            </a:r>
            <a:r>
              <a:rPr lang="en-US" sz="900" b="1" dirty="0" err="1"/>
              <a:t>rosgranstroy</a:t>
            </a:r>
            <a:r>
              <a:rPr lang="ru-RU" sz="900" b="1" dirty="0"/>
              <a:t>.</a:t>
            </a:r>
            <a:r>
              <a:rPr lang="en-US" sz="900" b="1" dirty="0" err="1" smtClean="0"/>
              <a:t>ru</a:t>
            </a:r>
            <a:endParaRPr lang="ru-RU" sz="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1" y="1394705"/>
            <a:ext cx="9007474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Соглашение </a:t>
            </a:r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 повышении </a:t>
            </a:r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конкурентоспособности, заключаемое между заемщиком,  Региональным органом АПК и Минсельхозом России (далее – СПК) 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2680" y="2286408"/>
            <a:ext cx="2736304" cy="655564"/>
          </a:xfrm>
          <a:prstGeom prst="rect">
            <a:avLst/>
          </a:prstGeom>
          <a:ln w="25400">
            <a:solidFill>
              <a:srgbClr val="2B6030"/>
            </a:solidFill>
          </a:ln>
          <a:effectLst/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транспортно-логистических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узлов (далее - ТЛУ)*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01072" y="2286408"/>
            <a:ext cx="2700300" cy="655564"/>
          </a:xfrm>
          <a:prstGeom prst="rect">
            <a:avLst/>
          </a:prstGeom>
          <a:ln w="25400">
            <a:solidFill>
              <a:srgbClr val="2B6030"/>
            </a:solidFill>
          </a:ln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повышения конкурентоспособности</a:t>
            </a:r>
          </a:p>
        </p:txBody>
      </p: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V="1">
            <a:off x="3440832" y="1979480"/>
            <a:ext cx="0" cy="306928"/>
          </a:xfrm>
          <a:prstGeom prst="straightConnector1">
            <a:avLst/>
          </a:prstGeom>
          <a:ln>
            <a:solidFill>
              <a:srgbClr val="2B603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825208" y="1988840"/>
            <a:ext cx="0" cy="297568"/>
          </a:xfrm>
          <a:prstGeom prst="straightConnector1">
            <a:avLst/>
          </a:prstGeom>
          <a:ln>
            <a:solidFill>
              <a:srgbClr val="2B603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55" y="512676"/>
            <a:ext cx="6073301" cy="73430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ПРАВО БАНКА НА УСТАНОВЛЕНИЕ КОММЕРЧЕСКОЙ СТАВКИ ПО ЛЬГОТНОМУ КРЕДИТНОМУ ДОГОВОРУ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24724" y="6347755"/>
            <a:ext cx="2311400" cy="365125"/>
          </a:xfrm>
        </p:spPr>
        <p:txBody>
          <a:bodyPr/>
          <a:lstStyle/>
          <a:p>
            <a:fld id="{6DDF61C1-2457-E848-BB6B-E1DA9A549776}" type="slidenum">
              <a:rPr lang="en-US" sz="1000" smtClean="0">
                <a:solidFill>
                  <a:prstClr val="white"/>
                </a:solidFill>
              </a:rPr>
              <a:pPr/>
              <a:t>6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3855" y="1268760"/>
            <a:ext cx="9484535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Коммерческая ставка устанавливается Банком при выявлении следующих фактов несоответствия заемщика требованиям  </a:t>
            </a:r>
            <a:r>
              <a:rPr lang="ru-RU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Правил льготного </a:t>
            </a:r>
            <a:r>
              <a:rPr lang="ru-RU" sz="1600" b="1" dirty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кредитования</a:t>
            </a:r>
            <a:r>
              <a:rPr lang="en-US" sz="1600" b="1" dirty="0" smtClean="0">
                <a:solidFill>
                  <a:srgbClr val="2B603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55" y="1844824"/>
            <a:ext cx="4872414" cy="549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расторжение соглашения о повышении конкурентоспособности между Минсельхозом России и заемщиком (по информации, полученной от Минсельхоза России)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endParaRPr lang="ru-RU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 err="1" smtClean="0"/>
              <a:t>недостижение</a:t>
            </a:r>
            <a:r>
              <a:rPr lang="ru-RU" sz="1000" dirty="0" smtClean="0"/>
              <a:t> </a:t>
            </a:r>
            <a:r>
              <a:rPr lang="ru-RU" sz="1000" dirty="0"/>
              <a:t>значений показателей соглашения о повышении конкурентоспособности (по информации, полученной от Минсельхоза России)</a:t>
            </a:r>
            <a:endParaRPr lang="en-US" sz="1000" dirty="0"/>
          </a:p>
          <a:p>
            <a:pPr marL="173038" lvl="0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173038" lvl="0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принятие </a:t>
            </a:r>
            <a:r>
              <a:rPr lang="ru-RU" sz="1000" dirty="0"/>
              <a:t>з</a:t>
            </a:r>
            <a:r>
              <a:rPr lang="x-none" sz="1000" dirty="0"/>
              <a:t>аемщиком решения о </a:t>
            </a:r>
            <a:r>
              <a:rPr lang="ru-RU" sz="1000" dirty="0"/>
              <a:t>ликвидации, реорганизации (за исключением реорганизации заемщиков - сельскохозяйственных товаропроизводителей и организаций, осуществляющих производство и (или) первичную и (или) последующую (промышленную) переработку сельскохозяйственной продукции и ее реализацию, в форме присоединения или преобразования при условии сохранения заемщиком статуса сельскохозяйственного товаропроизводителя или статуса организации, осуществляющей производство и (или) первичную и (или) последующую (промышленную) переработку сельскохозяйственной продукции и ее реализацию)</a:t>
            </a:r>
          </a:p>
          <a:p>
            <a:pPr marL="173038" lvl="0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/>
              <a:t>утрата заемщиком статуса налогового резидента Российской</a:t>
            </a:r>
            <a:r>
              <a:rPr lang="en-US" sz="1000" dirty="0"/>
              <a:t> </a:t>
            </a:r>
            <a:r>
              <a:rPr lang="ru-RU" sz="1000" dirty="0"/>
              <a:t>Федерации</a:t>
            </a:r>
            <a:endParaRPr lang="en-US" sz="1000" dirty="0"/>
          </a:p>
          <a:p>
            <a:pPr marL="158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утрата </a:t>
            </a:r>
            <a:r>
              <a:rPr lang="ru-RU" sz="1000" dirty="0"/>
              <a:t>з</a:t>
            </a:r>
            <a:r>
              <a:rPr lang="x-none" sz="1000" dirty="0"/>
              <a:t>аемщиком регистрации на территории Российской</a:t>
            </a:r>
            <a:r>
              <a:rPr lang="en-US" sz="1000" dirty="0"/>
              <a:t> </a:t>
            </a:r>
            <a:r>
              <a:rPr lang="x-none" sz="1000" dirty="0"/>
              <a:t>Федерации</a:t>
            </a:r>
            <a:r>
              <a:rPr lang="en-US" sz="1000" dirty="0"/>
              <a:t> </a:t>
            </a:r>
            <a:r>
              <a:rPr lang="x-none" sz="1000" dirty="0"/>
              <a:t>(в</a:t>
            </a:r>
            <a:endParaRPr lang="en-US" sz="1000" dirty="0"/>
          </a:p>
          <a:p>
            <a:pPr marL="180975" algn="just" defTabSz="357188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x-none" sz="1000" dirty="0" smtClean="0"/>
              <a:t>соответствии </a:t>
            </a:r>
            <a:r>
              <a:rPr lang="x-none" sz="1000" dirty="0"/>
              <a:t>с Федеральным законом от 08.08.2001 № 129 – ФЗ «О государственной регистрации юридических лиц и индивидуальных предпринимателей»)</a:t>
            </a:r>
            <a:endParaRPr lang="ru-RU" sz="1000" dirty="0"/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/>
              <a:t>пролонгация окончательного срока пользования льготным </a:t>
            </a:r>
            <a:r>
              <a:rPr lang="ru-RU" sz="1000" dirty="0" smtClean="0"/>
              <a:t>кредитом</a:t>
            </a:r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182563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 smtClean="0"/>
              <a:t>нарушение </a:t>
            </a:r>
            <a:r>
              <a:rPr lang="ru-RU" sz="1000" dirty="0"/>
              <a:t>заемщиком целей использования льготного кредита/части кредита</a:t>
            </a:r>
          </a:p>
          <a:p>
            <a:pPr marL="182563" indent="-169862" algn="just" defTabSz="3571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  <a:defRPr/>
            </a:pPr>
            <a:endParaRPr lang="ru-RU" sz="1300" dirty="0" smtClean="0"/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>
              <a:solidFill>
                <a:schemeClr val="dk1"/>
              </a:solidFill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5430" y="1844824"/>
            <a:ext cx="4592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возбуждение в отношении </a:t>
            </a:r>
            <a:r>
              <a:rPr lang="ru-RU" sz="1000" dirty="0"/>
              <a:t>з</a:t>
            </a:r>
            <a:r>
              <a:rPr lang="x-none" sz="1000" dirty="0"/>
              <a:t>аемщика производства по делу о</a:t>
            </a:r>
            <a:r>
              <a:rPr lang="en-US" sz="1000" dirty="0"/>
              <a:t> </a:t>
            </a:r>
            <a:r>
              <a:rPr lang="x-none" sz="1000" dirty="0"/>
              <a:t>несостоятельности</a:t>
            </a:r>
            <a:r>
              <a:rPr lang="en-US" sz="1000" dirty="0"/>
              <a:t> </a:t>
            </a:r>
            <a:r>
              <a:rPr lang="x-none" sz="1000" dirty="0"/>
              <a:t>(банкротстве) в соответствии с законодательством Российской Федерации о несостоятельности (банкротстве)</a:t>
            </a:r>
            <a:endParaRPr lang="en-US" sz="1000" dirty="0"/>
          </a:p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ru-RU" sz="1000" dirty="0"/>
              <a:t>не подтверждение статуса сельскохозяйственного</a:t>
            </a:r>
            <a:r>
              <a:rPr lang="en-US" sz="1000" dirty="0"/>
              <a:t> </a:t>
            </a:r>
            <a:r>
              <a:rPr lang="ru-RU" sz="1000" dirty="0"/>
              <a:t>товаропроизводителя или</a:t>
            </a:r>
            <a:r>
              <a:rPr lang="en-US" sz="1000" dirty="0"/>
              <a:t> </a:t>
            </a:r>
            <a:r>
              <a:rPr lang="ru-RU" sz="1000" dirty="0"/>
              <a:t>организации, осуществляющей производство, первичную и (или) последующую (промышленную) переработку сельскохозяйственной продукции и ее реализацию (за исключением ОРЦ и торговых организаций, осуществляющих реализацию сельскохозяйственной продукции)</a:t>
            </a:r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ru-RU" sz="1000" dirty="0"/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возникновение неисполненной обязанности заемщика по уплате налогов,</a:t>
            </a:r>
            <a:r>
              <a:rPr lang="en-US" sz="1000" dirty="0"/>
              <a:t> </a:t>
            </a:r>
            <a:r>
              <a:rPr lang="ru-RU" sz="1000" dirty="0"/>
              <a:t>сборов и иным</a:t>
            </a:r>
            <a:r>
              <a:rPr lang="en-US" sz="1000" dirty="0"/>
              <a:t> </a:t>
            </a:r>
            <a:r>
              <a:rPr lang="ru-RU" sz="1000" dirty="0"/>
              <a:t>обязательных платежей в бюджеты бюджетной системы Российской Федерации и в государственные внебюджетные фонды</a:t>
            </a:r>
            <a:endParaRPr lang="en-US" sz="1000" dirty="0"/>
          </a:p>
          <a:p>
            <a:pPr marL="288926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endParaRPr lang="en-US" sz="1000" dirty="0"/>
          </a:p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r>
              <a:rPr lang="x-none" sz="1000" dirty="0"/>
              <a:t>невыполнение </a:t>
            </a:r>
            <a:r>
              <a:rPr lang="ru-RU" sz="1000" dirty="0"/>
              <a:t>з</a:t>
            </a:r>
            <a:r>
              <a:rPr lang="x-none" sz="1000" dirty="0"/>
              <a:t>аемщиком обязательств по погашению основного долга</a:t>
            </a:r>
            <a:r>
              <a:rPr lang="en-US" sz="1000" dirty="0"/>
              <a:t> </a:t>
            </a:r>
            <a:r>
              <a:rPr lang="x-none" sz="1000" dirty="0"/>
              <a:t>и</a:t>
            </a:r>
            <a:r>
              <a:rPr lang="en-US" sz="1000" dirty="0"/>
              <a:t> </a:t>
            </a:r>
            <a:r>
              <a:rPr lang="x-none" sz="1000" dirty="0"/>
              <a:t>уплате начисленных</a:t>
            </a:r>
            <a:r>
              <a:rPr lang="en-US" sz="1000" dirty="0"/>
              <a:t> </a:t>
            </a:r>
            <a:r>
              <a:rPr lang="x-none" sz="1000" dirty="0"/>
              <a:t>процентов в соответствии с графиком платежей по</a:t>
            </a:r>
            <a:r>
              <a:rPr lang="en-US" sz="1000" dirty="0"/>
              <a:t> </a:t>
            </a:r>
            <a:r>
              <a:rPr lang="x-none" sz="1000" dirty="0"/>
              <a:t>кредитному договору (за исключением случаев возникновения в течение</a:t>
            </a:r>
            <a:r>
              <a:rPr lang="en-US" sz="1000" dirty="0"/>
              <a:t> </a:t>
            </a:r>
            <a:r>
              <a:rPr lang="x-none" sz="1000" dirty="0"/>
              <a:t>последних 180 календарных дней просроченных платежей по основному долгу и (или) процентам продолжительностью (общей продолжительностью) до 90 календарных дней включительно) до момента исполнения </a:t>
            </a:r>
            <a:r>
              <a:rPr lang="ru-RU" sz="1000" dirty="0"/>
              <a:t>З</a:t>
            </a:r>
            <a:r>
              <a:rPr lang="x-none" sz="1000" dirty="0"/>
              <a:t>аемщиком своих просроченных обязательств по погашению основного долга, уплате начисленных процентов по кредитному договору</a:t>
            </a:r>
            <a:endParaRPr lang="en-US" sz="1000" dirty="0"/>
          </a:p>
          <a:p>
            <a:pPr marL="288926" lvl="0" indent="-169862" algn="just" defTabSz="357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  <a:p>
            <a:pPr marL="158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29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30" y="530593"/>
            <a:ext cx="5979714" cy="54711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ВЗАИМОДЕЙСТВИЕ МЕЖДУ УЧАСТНИКАМИ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МЕХАНИЗМА ЛЬГОТНОГО КРЕДИТОВАНИЯ ПРИ </a:t>
            </a: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ЗАКЛЮЧЕНИИ СПК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>
            <a:off x="2678765" y="1196752"/>
            <a:ext cx="4254455" cy="1640918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9160" y="1124744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921" y="1268760"/>
            <a:ext cx="35082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проверка заемщика на соответствие требованиям Банка и Правил льготного кредитования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принятие решения </a:t>
            </a:r>
            <a:r>
              <a:rPr lang="ru-RU" sz="1000" dirty="0" smtClean="0"/>
              <a:t>на УОБ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направление заемщику документов</a:t>
            </a:r>
            <a:r>
              <a:rPr lang="en-US" sz="1000" dirty="0"/>
              <a:t>:</a:t>
            </a:r>
            <a:endParaRPr lang="ru-RU" sz="1000" dirty="0"/>
          </a:p>
          <a:p>
            <a:pPr marL="266700" lvl="1" indent="-180975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выписка из решения УОБ</a:t>
            </a:r>
            <a:endParaRPr lang="en-US" sz="1000" dirty="0"/>
          </a:p>
          <a:p>
            <a:pPr marL="266700" lvl="1" indent="-180975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письмо о соисполнителях, </a:t>
            </a:r>
            <a:r>
              <a:rPr lang="ru-RU" sz="1000" dirty="0" smtClean="0"/>
              <a:t>входящих в </a:t>
            </a:r>
            <a:r>
              <a:rPr lang="ru-RU" sz="1000" dirty="0"/>
              <a:t>группу с заемщиком</a:t>
            </a:r>
            <a:endParaRPr lang="en-US" sz="1000" dirty="0"/>
          </a:p>
          <a:p>
            <a:pPr marL="266700" lvl="1" indent="-180975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письмо об объеме продукции, </a:t>
            </a:r>
            <a:r>
              <a:rPr lang="ru-RU" sz="1000" dirty="0" smtClean="0"/>
              <a:t>транспортировка которой осуществлена заемщиком </a:t>
            </a:r>
            <a:r>
              <a:rPr lang="ru-RU" sz="1000" dirty="0"/>
              <a:t>через </a:t>
            </a:r>
            <a:r>
              <a:rPr lang="ru-RU" sz="1000" dirty="0" smtClean="0"/>
              <a:t>ТЛУ </a:t>
            </a:r>
            <a:r>
              <a:rPr lang="ru-RU" sz="1000" dirty="0"/>
              <a:t>за предыдущий год</a:t>
            </a:r>
          </a:p>
        </p:txBody>
      </p:sp>
      <p:sp>
        <p:nvSpPr>
          <p:cNvPr id="35" name="Шеврон 34"/>
          <p:cNvSpPr/>
          <p:nvPr/>
        </p:nvSpPr>
        <p:spPr>
          <a:xfrm>
            <a:off x="211160" y="1196752"/>
            <a:ext cx="2797624" cy="1640919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430" y="1160748"/>
            <a:ext cx="103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1. 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Заемщик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520" y="1376772"/>
            <a:ext cx="22111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обращение в Банк</a:t>
            </a:r>
            <a:r>
              <a:rPr lang="en-US" sz="1000" dirty="0"/>
              <a:t> </a:t>
            </a:r>
            <a:r>
              <a:rPr lang="ru-RU" sz="1000" dirty="0"/>
              <a:t>с заявкой на получение льготного кредита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15743" y="4833156"/>
            <a:ext cx="925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Банк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6604617" y="1231288"/>
            <a:ext cx="2704867" cy="161594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3174" y="1376772"/>
            <a:ext cx="2174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направление пакета документов  в Региональный орган АПК для отбора проекта и принятия решения о заключении СПК (включая документы, предоставленные Банком)</a:t>
            </a:r>
          </a:p>
          <a:p>
            <a:r>
              <a:rPr lang="ru-RU" sz="1000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000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53892" y="1160748"/>
            <a:ext cx="103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Заемщик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Шеврон 41"/>
          <p:cNvSpPr/>
          <p:nvPr/>
        </p:nvSpPr>
        <p:spPr>
          <a:xfrm>
            <a:off x="6573180" y="2958110"/>
            <a:ext cx="2786399" cy="1650483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врон 53"/>
          <p:cNvSpPr/>
          <p:nvPr/>
        </p:nvSpPr>
        <p:spPr>
          <a:xfrm>
            <a:off x="204119" y="4702384"/>
            <a:ext cx="2786399" cy="1650483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Шеврон 54"/>
          <p:cNvSpPr/>
          <p:nvPr/>
        </p:nvSpPr>
        <p:spPr>
          <a:xfrm>
            <a:off x="222385" y="2963600"/>
            <a:ext cx="2786399" cy="1650483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Шеврон 55"/>
          <p:cNvSpPr/>
          <p:nvPr/>
        </p:nvSpPr>
        <p:spPr>
          <a:xfrm>
            <a:off x="2657630" y="2960406"/>
            <a:ext cx="4223737" cy="1640918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Шеврон 56"/>
          <p:cNvSpPr/>
          <p:nvPr/>
        </p:nvSpPr>
        <p:spPr>
          <a:xfrm>
            <a:off x="2626912" y="4704113"/>
            <a:ext cx="4254455" cy="1640918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096" y="3284984"/>
            <a:ext cx="2266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подготовка и направление пакета документов в Минсельхоз России для принятия решения о заключении СПК комиссией Минсельхоза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69" y="2924944"/>
            <a:ext cx="2313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орган АПК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92760" y="2924944"/>
            <a:ext cx="1878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Минсельхоз России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36339" y="3287306"/>
            <a:ext cx="3242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проверка документов заемщика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проведение заседания комиссии и принятие решения об отборе для заключения СПК</a:t>
            </a:r>
            <a:endParaRPr lang="en-US" sz="1000" dirty="0"/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информирование Регионального органа АПК о принятом решении комиссии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70459" y="2926685"/>
            <a:ext cx="2395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Заемщик, Региональный орган АПК, Минсельхоз России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69225" y="3501008"/>
            <a:ext cx="19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подписание СПК при положительном решении комиссии Минсельхоза России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8484" y="4689140"/>
            <a:ext cx="103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Заемщик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0217" y="5193196"/>
            <a:ext cx="2678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предоставление в Банк копии СПК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188804" y="519319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включение заявки заемщика в Реестр потенциальных заемщиков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720752" y="4664169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Банк</a:t>
            </a:r>
            <a:endParaRPr lang="ru-RU" altLang="ko-KR" sz="1200" b="1" dirty="0">
              <a:solidFill>
                <a:srgbClr val="25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03" y="512676"/>
            <a:ext cx="6079859" cy="64807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ПРОЦЕДУРА СОГЛАСОВАНИЯ РЕЕСТРА ПОТЕНЦИАЛЬНЫХ ЗАЕМЩИКОВ И </a:t>
            </a: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ПРЕДОСТАВЛЕНИЕ </a:t>
            </a:r>
            <a:r>
              <a:rPr lang="ru-RU" sz="1400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ЛЬГОТНОГО КРЕДИТА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271803" y="2294743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3332820" y="2294743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6" name="Шеврон 15"/>
          <p:cNvSpPr/>
          <p:nvPr/>
        </p:nvSpPr>
        <p:spPr>
          <a:xfrm>
            <a:off x="6351662" y="2294743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20281" y="2708920"/>
            <a:ext cx="22740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направление на согласование в Минсельхоз России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формирование Реестра потенциальных заемщиков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44888" y="2691497"/>
            <a:ext cx="23104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рассмотрение Реестра потенциальных заемщиков 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/>
              <a:t>направление в Банк ответа о включении/не включении потенциального заемщика в Реестр заемщиков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61212" y="2652008"/>
            <a:ext cx="24482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уведомление заемщика о решении, принятом Минсельхозом России</a:t>
            </a:r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заключение льготного кредитного договора в течение</a:t>
            </a:r>
            <a:r>
              <a:rPr lang="en-US" sz="1000" dirty="0"/>
              <a:t>:</a:t>
            </a:r>
            <a:endParaRPr lang="ru-RU" sz="1000" dirty="0"/>
          </a:p>
          <a:p>
            <a:pPr marL="266700" lvl="1" indent="95250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 smtClean="0"/>
              <a:t>30</a:t>
            </a:r>
            <a:r>
              <a:rPr lang="en-US" sz="1000" dirty="0" smtClean="0"/>
              <a:t> </a:t>
            </a:r>
            <a:r>
              <a:rPr lang="ru-RU" sz="1000" dirty="0"/>
              <a:t>дней по льготному краткосрочному  кредиту</a:t>
            </a:r>
            <a:endParaRPr lang="en-US" sz="1000" dirty="0"/>
          </a:p>
          <a:p>
            <a:pPr marL="266700" lvl="1" indent="95250" algn="just" defTabSz="357188">
              <a:spcBef>
                <a:spcPts val="0"/>
              </a:spcBef>
              <a:spcAft>
                <a:spcPts val="0"/>
              </a:spcAft>
              <a:buClr>
                <a:srgbClr val="5BA138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/>
              <a:t> </a:t>
            </a:r>
            <a:r>
              <a:rPr lang="ru-RU" sz="1000" dirty="0" smtClean="0"/>
              <a:t>60 </a:t>
            </a:r>
            <a:r>
              <a:rPr lang="ru-RU" sz="1000" dirty="0"/>
              <a:t>дней по льготному инвестиционному кредиту</a:t>
            </a:r>
          </a:p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предоставление заемных средств</a:t>
            </a:r>
            <a:r>
              <a:rPr lang="en-US" sz="1000" dirty="0"/>
              <a:t> </a:t>
            </a:r>
            <a:r>
              <a:rPr lang="ru-RU" sz="1000" dirty="0"/>
              <a:t>заемщику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23966" y="2315939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3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Банк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40832" y="2305776"/>
            <a:ext cx="1878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2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</a:t>
            </a:r>
            <a:r>
              <a:rPr lang="ru-RU" altLang="ko-KR" sz="1200" b="1" dirty="0">
                <a:solidFill>
                  <a:srgbClr val="255327"/>
                </a:solidFill>
              </a:rPr>
              <a:t>Минсельхоз России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6496" y="2294743"/>
            <a:ext cx="1270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1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Банк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2" y="496715"/>
            <a:ext cx="5375034" cy="604327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400" dirty="0" smtClean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ОТЧЕТНОСТЬ О ДОСТИЖЕНИИ ПОКАЗАТЕЛЕЙ СПК</a:t>
            </a:r>
            <a:endParaRPr lang="ru-RU" sz="1400" dirty="0">
              <a:solidFill>
                <a:srgbClr val="0066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6C4529CC-F154-4851-B3DB-A851C4EC09A9}"/>
              </a:ext>
            </a:extLst>
          </p:cNvPr>
          <p:cNvCxnSpPr>
            <a:cxnSpLocks/>
          </p:cNvCxnSpPr>
          <p:nvPr/>
        </p:nvCxnSpPr>
        <p:spPr>
          <a:xfrm>
            <a:off x="582326" y="4725144"/>
            <a:ext cx="8571296" cy="0"/>
          </a:xfrm>
          <a:prstGeom prst="line">
            <a:avLst/>
          </a:prstGeom>
          <a:ln w="19050">
            <a:solidFill>
              <a:srgbClr val="E5E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55213" y="4808185"/>
            <a:ext cx="9325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</a:rPr>
              <a:t>Минсельхоз России ежемесячно перечисляет Банку субсидию по всем действующим льготным кредитным договорам 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263855" y="2046026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7" name="Шеврон 16"/>
          <p:cNvSpPr/>
          <p:nvPr/>
        </p:nvSpPr>
        <p:spPr>
          <a:xfrm>
            <a:off x="3340957" y="2049418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8" name="Шеврон 17"/>
          <p:cNvSpPr/>
          <p:nvPr/>
        </p:nvSpPr>
        <p:spPr>
          <a:xfrm>
            <a:off x="6366931" y="2062564"/>
            <a:ext cx="3353866" cy="2214377"/>
          </a:xfrm>
          <a:prstGeom prst="chevron">
            <a:avLst>
              <a:gd name="adj" fmla="val 29472"/>
            </a:avLst>
          </a:prstGeom>
          <a:solidFill>
            <a:srgbClr val="F3F8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12540" y="2492896"/>
            <a:ext cx="2441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предоставление в Банк документов, подтверждающих выполнение показателей СПК (на ежеквартальной основе)</a:t>
            </a:r>
            <a:endParaRPr lang="ru-RU" sz="1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862293" y="2456892"/>
            <a:ext cx="24175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контроль соответствия заемщика требованиям постановления Правительства РФ от 26.04.2019 № 512</a:t>
            </a:r>
          </a:p>
          <a:p>
            <a:pPr marL="173038" indent="-169862" algn="just" defTabSz="357188"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6"/>
              </a:buBlip>
            </a:pPr>
            <a:r>
              <a:rPr lang="ru-RU" sz="1000" dirty="0" smtClean="0"/>
              <a:t>направление в Минсельхоз России документов заемщика,  подтверждающих выполнение показателей СПК в составе отчетности для получения субсидии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25532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7216" y="2456892"/>
            <a:ext cx="2448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6"/>
              </a:buBlip>
            </a:pPr>
            <a:r>
              <a:rPr lang="ru-RU" sz="1000" dirty="0"/>
              <a:t>контроль выполнения заемщиком показателей СПК на основании отчетности (документов), предоставленной Банком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44488" y="2069120"/>
            <a:ext cx="1035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altLang="ko-KR" sz="1200" b="1" dirty="0">
                <a:solidFill>
                  <a:srgbClr val="255327"/>
                </a:solidFill>
              </a:rPr>
              <a:t>1. Заемщик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422599" y="2069120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rgbClr val="255327"/>
                </a:solidFill>
              </a:rPr>
              <a:t>2</a:t>
            </a:r>
            <a:r>
              <a:rPr lang="ru-RU" altLang="ko-KR" sz="1200" b="1" dirty="0" smtClean="0">
                <a:solidFill>
                  <a:srgbClr val="255327"/>
                </a:solidFill>
              </a:rPr>
              <a:t>. Банк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65168" y="2071881"/>
            <a:ext cx="1878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rgbClr val="255327"/>
                </a:solidFill>
              </a:rPr>
              <a:t>3. Минсельхоз России</a:t>
            </a:r>
            <a:endParaRPr lang="ru-RU" altLang="ko-KR" sz="1200" b="1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EXTBOX" val="Раздел &quot;Арх&quot;. - обновить (количество слайдов сохраняется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9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0_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9B3AC0BD38B441BE7113CB344F50B3" ma:contentTypeVersion="0" ma:contentTypeDescription="Создание документа." ma:contentTypeScope="" ma:versionID="437bb6160f92406b6fe019fa229023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80A409-0988-4245-9C1E-7485C5E40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B3996E-C9F6-4ED8-8ACE-5FCB64E8F1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6448785-14A0-4236-B398-8AC13AC238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149388</TotalTime>
  <Words>2149</Words>
  <Application>Microsoft Office PowerPoint</Application>
  <PresentationFormat>Лист A4 (210x297 мм)</PresentationFormat>
  <Paragraphs>258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RUS Presi Template</vt:lpstr>
      <vt:lpstr>9_RUS Presi Template</vt:lpstr>
      <vt:lpstr>10_RUS Presi Template</vt:lpstr>
      <vt:lpstr>think-cell Slide</vt:lpstr>
      <vt:lpstr>Новый механизм государственной поддержки предприятий АПК, утвержденный постановлением Правительства Российской Федерации от 26.04.2019 №512 </vt:lpstr>
      <vt:lpstr>НОВЫЙ МЕХАНИЗМ ГОСУДАРСТВЕННОЙ ПОДДЕРЖКИ ПРЕДПРИЯТИЙ</vt:lpstr>
      <vt:lpstr>ОСНОВНЫЕ ПАРАМЕТРЫ ЛЬГОТНОГО КРЕДИТОВАНИЯ</vt:lpstr>
      <vt:lpstr>Презентация PowerPoint</vt:lpstr>
      <vt:lpstr>СТРУКТУРА СОГЛАШЕНИЯ О ПОВЫШЕНИИ КОНКУРЕНТОСПОСОБНОСТИ (СПК)</vt:lpstr>
      <vt:lpstr>ПРАВО БАНКА НА УСТАНОВЛЕНИЕ КОММЕРЧЕСКОЙ СТАВКИ ПО ЛЬГОТНОМУ КРЕДИТНОМУ ДОГОВОРУ</vt:lpstr>
      <vt:lpstr>ВЗАИМОДЕЙСТВИЕ МЕЖДУ УЧАСТНИКАМИ МЕХАНИЗМА ЛЬГОТНОГО КРЕДИТОВАНИЯ ПРИ ЗАКЛЮЧЕНИИ СПК</vt:lpstr>
      <vt:lpstr>ПРОЦЕДУРА СОГЛАСОВАНИЯ РЕЕСТРА ПОТЕНЦИАЛЬНЫХ ЗАЕМЩИКОВ И ПРЕДОСТАВЛЕНИЕ ЛЬГОТНОГО КРЕДИТА</vt:lpstr>
      <vt:lpstr>ОТЧЕТНОСТЬ О ДОСТИЖЕНИИ ПОКАЗАТЕЛЕЙ СПК</vt:lpstr>
      <vt:lpstr>ПРИЛОЖЕНИЯ </vt:lpstr>
      <vt:lpstr>ВСПОМОГАТЕЛЬНЫЕ НОРМАТИВНЫЕ ПРАВОВЫЕ АКТЫ МИНСЕЛЬХОЗА РОССИИ, ОБЕСПЕЧИВАЮЩИЕ РЕАЛИЗАЦИЮ  МЕХАНИЗМА ЛЬГОТНОГО КРЕДИТОВАНИЯ</vt:lpstr>
      <vt:lpstr>НАПРАВЛЕНИЕ ДЕЯТЕЛЬНОСТИ ЗАЕМЩИКА ПРИ ПОЛУЧЕНИИ ЛЬГОТНОГО ФИНАНСИРОВАНИЯ</vt:lpstr>
      <vt:lpstr>ОСНОВНЫЕ КРИТЕРИИ ОТБОРА МИНСЕЛЬХОЗОМ РОССИИ ДЛЯ ЗАКЛЮЧЕНИЯ СПК</vt:lpstr>
      <vt:lpstr>СРАВНЕНИЕ МЕХАНИЗМОВ ЛЬГОТНОГО КРЕДТИТОВАНИЯ 512 С 1528</vt:lpstr>
      <vt:lpstr>АКЦИЯ ДЛЯ ЭКСПОРТЕРОВ АГРОПРОМЫШЛЕННОГО КОМПЛЕКСА «АГРОЭКСПОРТ»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meeting Week 7 20110725</dc:title>
  <dc:creator>ilya.sirota@accenture.com</dc:creator>
  <cp:lastModifiedBy>Грищенко Инна Владимировна</cp:lastModifiedBy>
  <cp:revision>6088</cp:revision>
  <cp:lastPrinted>2019-08-28T19:43:57Z</cp:lastPrinted>
  <dcterms:created xsi:type="dcterms:W3CDTF">2010-08-24T16:42:52Z</dcterms:created>
  <dcterms:modified xsi:type="dcterms:W3CDTF">2019-11-15T13:41:59Z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0x010100349B3AC0BD38B441BE7113CB344F50B3</vt:lpwstr>
  </property>
  <property fmtid="{D5CDD505-2E9C-101B-9397-08002B2CF9AE}" pid="3" name="_NewReviewCycle">
    <vt:lpwstr/>
  </property>
</Properties>
</file>