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7" r:id="rId2"/>
    <p:sldId id="313" r:id="rId3"/>
    <p:sldId id="314" r:id="rId4"/>
    <p:sldId id="315" r:id="rId5"/>
    <p:sldId id="316" r:id="rId6"/>
    <p:sldId id="330" r:id="rId7"/>
    <p:sldId id="329" r:id="rId8"/>
    <p:sldId id="328" r:id="rId9"/>
    <p:sldId id="324" r:id="rId10"/>
    <p:sldId id="323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типов Михаил Константинович" initials="АМ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7116" autoAdjust="0"/>
  </p:normalViewPr>
  <p:slideViewPr>
    <p:cSldViewPr snapToGrid="0">
      <p:cViewPr varScale="1">
        <p:scale>
          <a:sx n="105" d="100"/>
          <a:sy n="105" d="100"/>
        </p:scale>
        <p:origin x="80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AF706-6E9D-4156-80DB-8E6C51838F86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E091D-D013-4D42-8E18-BD1AE51FA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82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E091D-D013-4D42-8E18-BD1AE51FA12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9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E091D-D013-4D42-8E18-BD1AE51FA12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1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0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6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0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0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5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7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9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3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0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20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80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A7E0-29CF-4A4A-A112-7C933F37BF6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B7AD-43D2-4FB6-89C9-21D5E59B9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68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ntipovmk" TargetMode="External"/><Relationship Id="rId2" Type="http://schemas.openxmlformats.org/officeDocument/2006/relationships/hyperlink" Target="mailto:antipovmk@exportcenter.r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QPH4ggRzJ4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9822" y="1921470"/>
            <a:ext cx="9861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Работа по смягчению требований в сфере валютного контроля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3194" y="4659532"/>
            <a:ext cx="832354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 b="1" dirty="0">
                <a:solidFill>
                  <a:srgbClr val="002060"/>
                </a:solidFill>
              </a:rPr>
              <a:t>Михаил Антипов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директор по вопросам регулирования в сфере ВЭД</a:t>
            </a:r>
          </a:p>
          <a:p>
            <a:pPr>
              <a:spcAft>
                <a:spcPts val="1200"/>
              </a:spcAft>
            </a:pPr>
            <a:r>
              <a:rPr lang="ru-RU" sz="2800" dirty="0">
                <a:solidFill>
                  <a:srgbClr val="002060"/>
                </a:solidFill>
              </a:rPr>
              <a:t>АО «Российский экспортный центр»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582" y="1713357"/>
            <a:ext cx="700506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3200" b="1" dirty="0" smtClean="0"/>
              <a:t>Михаил Антипов</a:t>
            </a:r>
            <a:endParaRPr lang="en-US" sz="3200" b="1" dirty="0" smtClean="0"/>
          </a:p>
          <a:p>
            <a:pPr>
              <a:spcAft>
                <a:spcPts val="1200"/>
              </a:spcAft>
            </a:pPr>
            <a:r>
              <a:rPr lang="ru-RU" sz="3200" dirty="0" smtClean="0"/>
              <a:t>директор по вопросам регулирования в сфере ВЭД</a:t>
            </a:r>
          </a:p>
          <a:p>
            <a:pPr>
              <a:spcAft>
                <a:spcPts val="1200"/>
              </a:spcAft>
            </a:pPr>
            <a:r>
              <a:rPr lang="ru-RU" sz="3200" dirty="0" smtClean="0"/>
              <a:t>АО «Российский экспортный центр»</a:t>
            </a:r>
            <a:endParaRPr lang="en-US" sz="32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+7 968 691 19 58 </a:t>
            </a:r>
            <a:endParaRPr lang="ru-RU" sz="3200" dirty="0" smtClean="0"/>
          </a:p>
          <a:p>
            <a:pPr>
              <a:spcAft>
                <a:spcPts val="1800"/>
              </a:spcAft>
            </a:pPr>
            <a:r>
              <a:rPr lang="en-US" sz="3200" dirty="0" smtClean="0">
                <a:hlinkClick r:id="rId2"/>
              </a:rPr>
              <a:t>antipovmk@mail.ru</a:t>
            </a:r>
            <a:r>
              <a:rPr lang="en-US" sz="3200" dirty="0" smtClean="0"/>
              <a:t> </a:t>
            </a:r>
            <a:endParaRPr lang="ru-RU" sz="3200" dirty="0" smtClean="0"/>
          </a:p>
          <a:p>
            <a:pPr>
              <a:spcAft>
                <a:spcPts val="1200"/>
              </a:spcAft>
            </a:pPr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www.facebook.com/antipovmk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58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35501" y="1351781"/>
            <a:ext cx="10508566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Основные требования </a:t>
            </a: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сфере валютного контроля при экспорте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576775" y="2830114"/>
            <a:ext cx="11226019" cy="24711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Своевременно </a:t>
            </a:r>
            <a:r>
              <a:rPr lang="ru-RU" dirty="0">
                <a:solidFill>
                  <a:srgbClr val="002060"/>
                </a:solidFill>
              </a:rPr>
              <a:t>получить валютную выручку на счёт в уполномоченном </a:t>
            </a:r>
            <a:r>
              <a:rPr lang="ru-RU" dirty="0" smtClean="0">
                <a:solidFill>
                  <a:srgbClr val="002060"/>
                </a:solidFill>
              </a:rPr>
              <a:t>банке </a:t>
            </a:r>
            <a:endParaRPr lang="en-US" dirty="0" smtClean="0">
              <a:solidFill>
                <a:srgbClr val="002060"/>
              </a:solidFill>
            </a:endParaRPr>
          </a:p>
          <a:p>
            <a:pPr marL="742950" indent="-742950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бъяснить банку её происхождение.</a:t>
            </a:r>
          </a:p>
          <a:p>
            <a:pPr marL="742950" indent="-742950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случае нарушения понести административную или уголовную </a:t>
            </a:r>
            <a:r>
              <a:rPr lang="ru-RU" dirty="0" smtClean="0">
                <a:solidFill>
                  <a:srgbClr val="002060"/>
                </a:solidFill>
              </a:rPr>
              <a:t>ответственность.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54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2879" y="1128868"/>
            <a:ext cx="9561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валютной выручки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93" y="1934630"/>
            <a:ext cx="11553394" cy="409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Действующие правила: </a:t>
            </a:r>
            <a:r>
              <a:rPr lang="ru-RU" sz="2400" dirty="0">
                <a:solidFill>
                  <a:srgbClr val="002060"/>
                </a:solidFill>
              </a:rPr>
              <a:t>валютная выручка должна быть зачислена на счёт в уполномоченном банке в срок, </a:t>
            </a:r>
            <a:r>
              <a:rPr lang="ru-RU" sz="2400" dirty="0" smtClean="0">
                <a:solidFill>
                  <a:srgbClr val="002060"/>
                </a:solidFill>
              </a:rPr>
              <a:t>предусмотренный контрактом</a:t>
            </a: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Планируемые решения</a:t>
            </a:r>
            <a:r>
              <a:rPr lang="ru-RU" sz="2400" b="1" dirty="0">
                <a:solidFill>
                  <a:srgbClr val="002060"/>
                </a:solidFill>
              </a:rPr>
              <a:t>: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1</a:t>
            </a:r>
            <a:r>
              <a:rPr lang="ru-RU" sz="2400" dirty="0">
                <a:solidFill>
                  <a:srgbClr val="002060"/>
                </a:solidFill>
              </a:rPr>
              <a:t>. Разрешить зачисление валютной выручки на счёт в уполномоченном банке в срок, не превышающий предусмотренный контрактом срок более, чем на 30 дней (внесение изменений в статью 15.25 Кодекса Российской Федерации об административных правонарушениях).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2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ru-RU" sz="2400" dirty="0" smtClean="0">
                <a:solidFill>
                  <a:srgbClr val="002060"/>
                </a:solidFill>
              </a:rPr>
              <a:t>Разрешить </a:t>
            </a:r>
            <a:r>
              <a:rPr lang="ru-RU" sz="2400" dirty="0" smtClean="0">
                <a:solidFill>
                  <a:srgbClr val="002060"/>
                </a:solidFill>
              </a:rPr>
              <a:t>зачисление выручки </a:t>
            </a:r>
            <a:r>
              <a:rPr lang="ru-RU" sz="2400" dirty="0">
                <a:solidFill>
                  <a:srgbClr val="002060"/>
                </a:solidFill>
              </a:rPr>
              <a:t>на счет в </a:t>
            </a:r>
            <a:r>
              <a:rPr lang="ru-RU" sz="2400" dirty="0" smtClean="0">
                <a:solidFill>
                  <a:srgbClr val="002060"/>
                </a:solidFill>
              </a:rPr>
              <a:t>зарубежном банке при условии её перевода на счёт уполномоченном </a:t>
            </a:r>
            <a:r>
              <a:rPr lang="ru-RU" sz="2400" dirty="0">
                <a:solidFill>
                  <a:srgbClr val="002060"/>
                </a:solidFill>
              </a:rPr>
              <a:t>банке </a:t>
            </a:r>
            <a:r>
              <a:rPr lang="ru-RU" sz="2400" dirty="0" smtClean="0">
                <a:solidFill>
                  <a:srgbClr val="002060"/>
                </a:solidFill>
              </a:rPr>
              <a:t>в течение 30 дней.</a:t>
            </a: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3</a:t>
            </a:r>
            <a:r>
              <a:rPr lang="ru-RU" sz="2400" dirty="0">
                <a:solidFill>
                  <a:srgbClr val="FF0000"/>
                </a:solidFill>
              </a:rPr>
              <a:t>. Разрешить зачисление </a:t>
            </a:r>
            <a:r>
              <a:rPr lang="ru-RU" sz="2400" dirty="0" smtClean="0">
                <a:solidFill>
                  <a:srgbClr val="FF0000"/>
                </a:solidFill>
              </a:rPr>
              <a:t>выручки в российских рублях на </a:t>
            </a:r>
            <a:r>
              <a:rPr lang="ru-RU" sz="2400" dirty="0">
                <a:solidFill>
                  <a:srgbClr val="FF0000"/>
                </a:solidFill>
              </a:rPr>
              <a:t>счёт в зарубежном </a:t>
            </a:r>
            <a:r>
              <a:rPr lang="ru-RU" sz="2400" dirty="0" smtClean="0">
                <a:solidFill>
                  <a:srgbClr val="FF0000"/>
                </a:solidFill>
              </a:rPr>
              <a:t>банке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- по </a:t>
            </a:r>
            <a:r>
              <a:rPr lang="ru-RU" sz="2400" dirty="0" err="1" smtClean="0">
                <a:solidFill>
                  <a:srgbClr val="FF0000"/>
                </a:solidFill>
              </a:rPr>
              <a:t>несырьевому</a:t>
            </a:r>
            <a:r>
              <a:rPr lang="ru-RU" sz="2400" dirty="0" smtClean="0">
                <a:solidFill>
                  <a:srgbClr val="FF0000"/>
                </a:solidFill>
              </a:rPr>
              <a:t> неэнергетическому экспорту – с 1 января 2020 г.; 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    - по иным видам экспорта (кроме леса) от </a:t>
            </a:r>
            <a:r>
              <a:rPr lang="ru-RU" sz="2400" dirty="0" smtClean="0">
                <a:solidFill>
                  <a:srgbClr val="FF0000"/>
                </a:solidFill>
              </a:rPr>
              <a:t>10% в 2020 г. до 100% в 2024 г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33095" y="779503"/>
            <a:ext cx="11065009" cy="4827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Административная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ответственность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933095" y="1484453"/>
            <a:ext cx="11065009" cy="33243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002060"/>
                </a:solidFill>
              </a:rPr>
              <a:t>Действующие правила: </a:t>
            </a:r>
            <a:r>
              <a:rPr lang="ru-RU" sz="2400" dirty="0">
                <a:solidFill>
                  <a:srgbClr val="002060"/>
                </a:solidFill>
              </a:rPr>
              <a:t>штраф в размере 75-100% от суммы </a:t>
            </a:r>
            <a:r>
              <a:rPr lang="ru-RU" sz="2400" dirty="0" smtClean="0">
                <a:solidFill>
                  <a:srgbClr val="002060"/>
                </a:solidFill>
              </a:rPr>
              <a:t>контракта</a:t>
            </a:r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Планируемые </a:t>
            </a:r>
            <a:r>
              <a:rPr lang="ru-RU" sz="2400" b="1" dirty="0">
                <a:solidFill>
                  <a:srgbClr val="002060"/>
                </a:solidFill>
              </a:rPr>
              <a:t>решения: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1. Установить </a:t>
            </a:r>
            <a:r>
              <a:rPr lang="ru-RU" sz="2400" dirty="0">
                <a:solidFill>
                  <a:srgbClr val="002060"/>
                </a:solidFill>
              </a:rPr>
              <a:t>30-дневный мораторий на штраф за невозврат валютной выручки сверх установленного контрактом срока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2. Установить 30-дневный мораторий на штраф за зачисление валютной выручки на счёт в зарубежном банке (при условии её своевременного перевода на счёт в уполномоченном банке.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3. </a:t>
            </a:r>
            <a:r>
              <a:rPr lang="ru-RU" sz="2400" dirty="0">
                <a:solidFill>
                  <a:srgbClr val="002060"/>
                </a:solidFill>
              </a:rPr>
              <a:t>Снизить административную ответственность до 5-30% для валютных контрактов и 3-10% для рублёвых.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</a:rPr>
              <a:t>4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  <a:r>
              <a:rPr lang="ru-RU" sz="2400" dirty="0">
                <a:solidFill>
                  <a:srgbClr val="002060"/>
                </a:solidFill>
              </a:rPr>
              <a:t>Установить </a:t>
            </a:r>
            <a:r>
              <a:rPr lang="ru-RU" sz="2400" dirty="0" smtClean="0">
                <a:solidFill>
                  <a:srgbClr val="002060"/>
                </a:solidFill>
              </a:rPr>
              <a:t>90-дневный </a:t>
            </a:r>
            <a:r>
              <a:rPr lang="ru-RU" sz="2400" dirty="0">
                <a:solidFill>
                  <a:srgbClr val="002060"/>
                </a:solidFill>
              </a:rPr>
              <a:t>мораторий на штраф за непредставление отчетности о валютных </a:t>
            </a:r>
            <a:r>
              <a:rPr lang="ru-RU" sz="2400" dirty="0" smtClean="0">
                <a:solidFill>
                  <a:srgbClr val="002060"/>
                </a:solidFill>
              </a:rPr>
              <a:t>операциях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</a:rPr>
              <a:t>5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ru-RU" sz="2400" dirty="0" smtClean="0">
                <a:solidFill>
                  <a:srgbClr val="002060"/>
                </a:solidFill>
              </a:rPr>
              <a:t>Не привлекать к административной ответственности при </a:t>
            </a:r>
            <a:r>
              <a:rPr lang="ru-RU" sz="2400" dirty="0" err="1" smtClean="0">
                <a:solidFill>
                  <a:srgbClr val="002060"/>
                </a:solidFill>
              </a:rPr>
              <a:t>нерепатриации</a:t>
            </a:r>
            <a:r>
              <a:rPr lang="ru-RU" sz="2400" dirty="0" smtClean="0">
                <a:solidFill>
                  <a:srgbClr val="002060"/>
                </a:solidFill>
              </a:rPr>
              <a:t> выручки по контрактам на сумму менее 200 000 рублей.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1973" y="1072888"/>
            <a:ext cx="11214847" cy="4900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Уголовная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ответственность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1972" y="1742892"/>
            <a:ext cx="11445075" cy="37631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002060"/>
                </a:solidFill>
              </a:rPr>
              <a:t>Действующие правила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  <a:r>
              <a:rPr lang="ru-RU" sz="2400" dirty="0">
                <a:solidFill>
                  <a:srgbClr val="002060"/>
                </a:solidFill>
              </a:rPr>
              <a:t> </a:t>
            </a:r>
            <a:r>
              <a:rPr lang="ru-RU" sz="2400" dirty="0" smtClean="0">
                <a:solidFill>
                  <a:srgbClr val="002060"/>
                </a:solidFill>
              </a:rPr>
              <a:t>самостоятельный </a:t>
            </a:r>
            <a:r>
              <a:rPr lang="ru-RU" sz="2400" dirty="0">
                <a:solidFill>
                  <a:srgbClr val="002060"/>
                </a:solidFill>
              </a:rPr>
              <a:t>состав (статья 193 Уголовного кодекса); уголовная ответственность наступает, если сумма </a:t>
            </a:r>
            <a:r>
              <a:rPr lang="ru-RU" sz="2400" dirty="0" err="1">
                <a:solidFill>
                  <a:srgbClr val="002060"/>
                </a:solidFill>
              </a:rPr>
              <a:t>незачисленных</a:t>
            </a:r>
            <a:r>
              <a:rPr lang="ru-RU" sz="2400" dirty="0">
                <a:solidFill>
                  <a:srgbClr val="002060"/>
                </a:solidFill>
              </a:rPr>
              <a:t> денежных средств превышает девять миллионов рублей.</a:t>
            </a:r>
          </a:p>
          <a:p>
            <a:pPr marL="0" indent="0" algn="just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Планируемые решения: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</a:t>
            </a:r>
            <a:r>
              <a:rPr lang="ru-RU" sz="2400" dirty="0">
                <a:solidFill>
                  <a:srgbClr val="002060"/>
                </a:solidFill>
              </a:rPr>
              <a:t>. Исключение статьи 193 из Уголовного кодекса.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ru-RU" sz="2400" dirty="0" smtClean="0">
                <a:solidFill>
                  <a:srgbClr val="002060"/>
                </a:solidFill>
              </a:rPr>
              <a:t>Невыполнение </a:t>
            </a:r>
            <a:r>
              <a:rPr lang="ru-RU" sz="2400" dirty="0">
                <a:solidFill>
                  <a:srgbClr val="002060"/>
                </a:solidFill>
              </a:rPr>
              <a:t>обязанности по репатриации валютной выручки становится квалифицирующим признаком по составам </a:t>
            </a:r>
            <a:r>
              <a:rPr lang="ru-RU" sz="2400" b="1" dirty="0">
                <a:solidFill>
                  <a:srgbClr val="002060"/>
                </a:solidFill>
              </a:rPr>
              <a:t>статьи 159 </a:t>
            </a:r>
            <a:r>
              <a:rPr lang="ru-RU" sz="2400" dirty="0">
                <a:solidFill>
                  <a:srgbClr val="002060"/>
                </a:solidFill>
              </a:rPr>
              <a:t>«Мошенничество», </a:t>
            </a:r>
            <a:r>
              <a:rPr lang="ru-RU" sz="2400" b="1" dirty="0">
                <a:solidFill>
                  <a:srgbClr val="002060"/>
                </a:solidFill>
              </a:rPr>
              <a:t>статьи 171 </a:t>
            </a:r>
            <a:r>
              <a:rPr lang="ru-RU" sz="2400" dirty="0">
                <a:solidFill>
                  <a:srgbClr val="002060"/>
                </a:solidFill>
              </a:rPr>
              <a:t>«Незаконное предпринимательство», </a:t>
            </a:r>
            <a:r>
              <a:rPr lang="ru-RU" sz="2400" b="1" dirty="0">
                <a:solidFill>
                  <a:srgbClr val="002060"/>
                </a:solidFill>
              </a:rPr>
              <a:t>статьи 174 </a:t>
            </a:r>
            <a:r>
              <a:rPr lang="ru-RU" sz="2400" dirty="0">
                <a:solidFill>
                  <a:srgbClr val="002060"/>
                </a:solidFill>
              </a:rPr>
              <a:t>«Легализация (отмывание) денежных средств или иного имущества, приобретенных другими лицами преступным путем», </a:t>
            </a:r>
            <a:r>
              <a:rPr lang="ru-RU" sz="2400" b="1" dirty="0">
                <a:solidFill>
                  <a:srgbClr val="002060"/>
                </a:solidFill>
              </a:rPr>
              <a:t>статьи 174.1 </a:t>
            </a:r>
            <a:r>
              <a:rPr lang="ru-RU" sz="2400" dirty="0">
                <a:solidFill>
                  <a:srgbClr val="002060"/>
                </a:solidFill>
              </a:rPr>
              <a:t>«Легализация (отмывание) денежных средств или иного имущества, приобретенных лицом в результате совершения им преступления», </a:t>
            </a:r>
            <a:r>
              <a:rPr lang="ru-RU" sz="2400" b="1" dirty="0">
                <a:solidFill>
                  <a:srgbClr val="002060"/>
                </a:solidFill>
              </a:rPr>
              <a:t>статьи 196 </a:t>
            </a:r>
            <a:r>
              <a:rPr lang="ru-RU" sz="2400" dirty="0">
                <a:solidFill>
                  <a:srgbClr val="002060"/>
                </a:solidFill>
              </a:rPr>
              <a:t>«Преднамеренное банкротство».</a:t>
            </a:r>
          </a:p>
        </p:txBody>
      </p:sp>
    </p:spTree>
    <p:extLst>
      <p:ext uri="{BB962C8B-B14F-4D97-AF65-F5344CB8AC3E}">
        <p14:creationId xmlns:p14="http://schemas.microsoft.com/office/powerpoint/2010/main" val="40068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8044" y="1500349"/>
            <a:ext cx="10854835" cy="4900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Минимизация риска привлечения к ответственности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8045" y="2044938"/>
            <a:ext cx="1099016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сделки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проверка потенциального партнёра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8045" y="2044938"/>
            <a:ext cx="10990164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сделки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проверка потенциального партнёра.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заключении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сделки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санкции за нарушение срока;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компенсация понесённых издержек;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разнесение срока отправления и получения денежных средств;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правильный выбор арбитража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8044" y="1500349"/>
            <a:ext cx="10854835" cy="4900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Минимизация риска привлечения к ответственности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49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8045" y="2044938"/>
            <a:ext cx="10990164" cy="382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сделки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проверка потенциального партнёра.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заключении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сделки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санкции за нарушение срока;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компенсация понесённых издержек;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разнесение срока отправления и получения денежных средств;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правильный выбор арбитража.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реализации сделки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заблаговременное напоминание о сроке оплаты.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нарушения срока оплаты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активная претензионная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8044" y="1500349"/>
            <a:ext cx="10854835" cy="4900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Минимизация риска привлечения к ответственности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57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688" y="1621024"/>
            <a:ext cx="11091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Материалы </a:t>
            </a:r>
            <a:r>
              <a:rPr lang="ru-RU" sz="2800" b="1" dirty="0" err="1" smtClean="0">
                <a:solidFill>
                  <a:srgbClr val="FF0000"/>
                </a:solidFill>
              </a:rPr>
              <a:t>вебинара</a:t>
            </a:r>
            <a:r>
              <a:rPr lang="ru-RU" sz="2800" b="1" dirty="0" smtClean="0">
                <a:solidFill>
                  <a:srgbClr val="FF0000"/>
                </a:solidFill>
              </a:rPr>
              <a:t> АО «Российский экспортный центр» и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ФТС России по вопросам валютного контроля (20 июня 2019 г.)</a:t>
            </a:r>
          </a:p>
          <a:p>
            <a:pPr>
              <a:lnSpc>
                <a:spcPct val="80000"/>
              </a:lnSpc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www.youtube.com/watch?v=rQPH4ggRzJ4</a:t>
            </a:r>
            <a:r>
              <a:rPr lang="ru-RU" sz="2800" dirty="0" smtClean="0"/>
              <a:t>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42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11485</TotalTime>
  <Words>445</Words>
  <Application>Microsoft Office PowerPoint</Application>
  <PresentationFormat>Широкоэкранный</PresentationFormat>
  <Paragraphs>59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Антипов Михаил Константинович</dc:creator>
  <cp:lastModifiedBy>Антипов Михаил Константинович</cp:lastModifiedBy>
  <cp:revision>272</cp:revision>
  <cp:lastPrinted>2018-03-21T10:29:51Z</cp:lastPrinted>
  <dcterms:created xsi:type="dcterms:W3CDTF">2017-08-18T14:13:31Z</dcterms:created>
  <dcterms:modified xsi:type="dcterms:W3CDTF">2019-10-28T21:28:24Z</dcterms:modified>
</cp:coreProperties>
</file>