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7" r:id="rId10"/>
    <p:sldId id="276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B02CF3C-F596-4741-AE4B-76ACAEC06040}">
          <p14:sldIdLst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7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DAB0"/>
    <a:srgbClr val="9ED397"/>
    <a:srgbClr val="663300"/>
    <a:srgbClr val="FFFD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20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ED3FA613-6AB9-4B99-9D96-C0E448911F81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6"/>
            <a:ext cx="5486400" cy="4476274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4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4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CCB0BA4C-FFD8-49E7-B29D-674A6F08C0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19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0BA4C-FFD8-49E7-B29D-674A6F08C05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598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0BA4C-FFD8-49E7-B29D-674A6F08C05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185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060848"/>
            <a:ext cx="8928992" cy="4767707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80528" y="-37938"/>
            <a:ext cx="9649072" cy="202677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 </a:t>
            </a:r>
            <a:r>
              <a: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промышленности и 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предпринимательству</a:t>
            </a:r>
            <a: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Главе 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 город </a:t>
            </a:r>
            <a:r>
              <a: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Новороссийск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98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504" y="1752601"/>
            <a:ext cx="8784976" cy="1829761"/>
          </a:xfrm>
        </p:spPr>
        <p:txBody>
          <a:bodyPr anchor="ctr">
            <a:noAutofit/>
          </a:bodyPr>
          <a:lstStyle/>
          <a:p>
            <a:pPr algn="ctr"/>
            <a:r>
              <a:rPr lang="ru-RU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8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748" y="2512794"/>
            <a:ext cx="8964488" cy="3566899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Постановлением администрации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 г.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Новороссийск от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17.02.2017г.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№ 1620 «Об образовании Совета по промышленности и предпринимательству при главе муниципального образования город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Новороссийск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утверждены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положение о Совете	</a:t>
            </a:r>
          </a:p>
          <a:p>
            <a:pPr marL="109728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 Совета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 по промышленности и предпринимательству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707904" y="1446277"/>
            <a:ext cx="158417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0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-108520" y="620689"/>
            <a:ext cx="9361040" cy="5688632"/>
          </a:xfrm>
        </p:spPr>
        <p:txBody>
          <a:bodyPr>
            <a:noAutofit/>
          </a:bodyPr>
          <a:lstStyle/>
          <a:p>
            <a:pPr marL="288000" algn="just">
              <a:spcBef>
                <a:spcPts val="1200"/>
              </a:spcBef>
            </a:pPr>
            <a:r>
              <a:rPr lang="ru-RU" sz="2050" dirty="0">
                <a:latin typeface="Times New Roman" pitchFamily="18" charset="0"/>
                <a:cs typeface="Times New Roman" pitchFamily="18" charset="0"/>
              </a:rPr>
              <a:t>создание и развитие современной промышленной </a:t>
            </a:r>
            <a:r>
              <a:rPr lang="ru-RU" sz="2050" dirty="0" smtClean="0">
                <a:latin typeface="Times New Roman" pitchFamily="18" charset="0"/>
                <a:cs typeface="Times New Roman" pitchFamily="18" charset="0"/>
              </a:rPr>
              <a:t>инфраструктуры</a:t>
            </a:r>
          </a:p>
          <a:p>
            <a:pPr marL="288000" algn="just">
              <a:spcBef>
                <a:spcPts val="1200"/>
              </a:spcBef>
            </a:pPr>
            <a:r>
              <a:rPr lang="ru-RU" sz="2050" dirty="0" smtClean="0">
                <a:latin typeface="Times New Roman" pitchFamily="18" charset="0"/>
                <a:cs typeface="Times New Roman" pitchFamily="18" charset="0"/>
              </a:rPr>
              <a:t>содействие </a:t>
            </a:r>
            <a:r>
              <a:rPr lang="ru-RU" sz="2050" dirty="0">
                <a:latin typeface="Times New Roman" pitchFamily="18" charset="0"/>
                <a:cs typeface="Times New Roman" pitchFamily="18" charset="0"/>
              </a:rPr>
              <a:t>созданию благоприятного инвестиционного и </a:t>
            </a:r>
            <a:r>
              <a:rPr lang="ru-RU" sz="2050" dirty="0" smtClean="0">
                <a:latin typeface="Times New Roman" pitchFamily="18" charset="0"/>
                <a:cs typeface="Times New Roman" pitchFamily="18" charset="0"/>
              </a:rPr>
              <a:t>предпринимательского </a:t>
            </a:r>
            <a:r>
              <a:rPr lang="ru-RU" sz="2050" dirty="0">
                <a:latin typeface="Times New Roman" pitchFamily="18" charset="0"/>
                <a:cs typeface="Times New Roman" pitchFamily="18" charset="0"/>
              </a:rPr>
              <a:t>климата в </a:t>
            </a:r>
            <a:r>
              <a:rPr lang="ru-RU" sz="2050" dirty="0" smtClean="0">
                <a:latin typeface="Times New Roman" pitchFamily="18" charset="0"/>
                <a:cs typeface="Times New Roman" pitchFamily="18" charset="0"/>
              </a:rPr>
              <a:t>МО г. </a:t>
            </a:r>
            <a:r>
              <a:rPr lang="ru-RU" sz="2050" dirty="0">
                <a:latin typeface="Times New Roman" pitchFamily="18" charset="0"/>
                <a:cs typeface="Times New Roman" pitchFamily="18" charset="0"/>
              </a:rPr>
              <a:t>Новороссийск;</a:t>
            </a:r>
            <a:endParaRPr lang="ru-RU" sz="2050" b="1" dirty="0">
              <a:latin typeface="Times New Roman" pitchFamily="18" charset="0"/>
              <a:cs typeface="Times New Roman" pitchFamily="18" charset="0"/>
            </a:endParaRPr>
          </a:p>
          <a:p>
            <a:pPr marL="288000" algn="just">
              <a:spcBef>
                <a:spcPts val="1200"/>
              </a:spcBef>
            </a:pPr>
            <a:r>
              <a:rPr lang="ru-RU" sz="2050" dirty="0">
                <a:latin typeface="Times New Roman" pitchFamily="18" charset="0"/>
                <a:cs typeface="Times New Roman" pitchFamily="18" charset="0"/>
              </a:rPr>
              <a:t>создание конкурентных условий осуществления деятельности в сфере промышленности и предпринимательства;</a:t>
            </a:r>
            <a:endParaRPr lang="ru-RU" sz="2050" b="1" dirty="0">
              <a:latin typeface="Times New Roman" pitchFamily="18" charset="0"/>
              <a:cs typeface="Times New Roman" pitchFamily="18" charset="0"/>
            </a:endParaRPr>
          </a:p>
          <a:p>
            <a:pPr marL="288000" algn="just">
              <a:spcBef>
                <a:spcPts val="1200"/>
              </a:spcBef>
            </a:pPr>
            <a:r>
              <a:rPr lang="ru-RU" sz="2050" dirty="0">
                <a:latin typeface="Times New Roman" pitchFamily="18" charset="0"/>
                <a:cs typeface="Times New Roman" pitchFamily="18" charset="0"/>
              </a:rPr>
              <a:t>стимулирование субъектов деятельности в сфере промышленности рационально и эффективно использовать материальные, финансовые, трудовые и природные ресурсы, обеспечивать повышение производительности труда, внедрение импортозамещающих, ресурсосберегающих и экологически безопасных технологий;</a:t>
            </a:r>
            <a:endParaRPr lang="ru-RU" sz="2050" b="1" dirty="0">
              <a:latin typeface="Times New Roman" pitchFamily="18" charset="0"/>
              <a:cs typeface="Times New Roman" pitchFamily="18" charset="0"/>
            </a:endParaRPr>
          </a:p>
          <a:p>
            <a:pPr marL="288000" algn="just">
              <a:spcBef>
                <a:spcPts val="1200"/>
              </a:spcBef>
            </a:pPr>
            <a:r>
              <a:rPr lang="ru-RU" sz="2050" dirty="0">
                <a:latin typeface="Times New Roman" pitchFamily="18" charset="0"/>
                <a:cs typeface="Times New Roman" pitchFamily="18" charset="0"/>
              </a:rPr>
              <a:t>содействие </a:t>
            </a:r>
            <a:r>
              <a:rPr lang="ru-RU" sz="205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50" dirty="0">
                <a:latin typeface="Times New Roman" pitchFamily="18" charset="0"/>
                <a:cs typeface="Times New Roman" pitchFamily="18" charset="0"/>
              </a:rPr>
              <a:t>разработке и реализации муниципальных программ развития объектов промышленности и субъектов малого и среднего предпринимательства;</a:t>
            </a:r>
            <a:endParaRPr lang="ru-RU" sz="2050" b="1" dirty="0">
              <a:latin typeface="Times New Roman" pitchFamily="18" charset="0"/>
              <a:cs typeface="Times New Roman" pitchFamily="18" charset="0"/>
            </a:endParaRPr>
          </a:p>
          <a:p>
            <a:pPr marL="288000" algn="just">
              <a:spcBef>
                <a:spcPts val="1200"/>
              </a:spcBef>
            </a:pPr>
            <a:r>
              <a:rPr lang="ru-RU" sz="2050" dirty="0" smtClean="0">
                <a:latin typeface="Times New Roman" pitchFamily="18" charset="0"/>
                <a:cs typeface="Times New Roman" pitchFamily="18" charset="0"/>
              </a:rPr>
              <a:t>привлечение </a:t>
            </a:r>
            <a:r>
              <a:rPr lang="ru-RU" sz="2050" dirty="0">
                <a:latin typeface="Times New Roman" pitchFamily="18" charset="0"/>
                <a:cs typeface="Times New Roman" pitchFamily="18" charset="0"/>
              </a:rPr>
              <a:t>граждан, общественных объединений и представителей </a:t>
            </a:r>
            <a:r>
              <a:rPr lang="ru-RU" sz="2050" dirty="0" smtClean="0">
                <a:latin typeface="Times New Roman" pitchFamily="18" charset="0"/>
                <a:cs typeface="Times New Roman" pitchFamily="18" charset="0"/>
              </a:rPr>
              <a:t>СМИ </a:t>
            </a:r>
            <a:r>
              <a:rPr lang="ru-RU" sz="2050" dirty="0">
                <a:latin typeface="Times New Roman" pitchFamily="18" charset="0"/>
                <a:cs typeface="Times New Roman" pitchFamily="18" charset="0"/>
              </a:rPr>
              <a:t>к обсуждению вопросов развития предприятий </a:t>
            </a:r>
            <a:r>
              <a:rPr lang="ru-RU" sz="2050" dirty="0" smtClean="0">
                <a:latin typeface="Times New Roman" pitchFamily="18" charset="0"/>
                <a:cs typeface="Times New Roman" pitchFamily="18" charset="0"/>
              </a:rPr>
              <a:t>промышленности.</a:t>
            </a:r>
            <a:endParaRPr lang="ru-RU" sz="2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53525" cy="7651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задачи Совета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89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620688"/>
            <a:ext cx="9252520" cy="605976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252000" algn="just">
              <a:spcBef>
                <a:spcPts val="800"/>
              </a:spcBef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анализ и оценка состояния промышленного и предпринимательского секторов экономики;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52000" algn="just">
              <a:spcBef>
                <a:spcPts val="800"/>
              </a:spcBef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научно-аналитической оценки эффективности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реализации нормативных правовых актов в сфере промышленности и предпринимательства;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52000" algn="just">
              <a:spcBef>
                <a:spcPts val="800"/>
              </a:spcBef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разработка предложений по совершенствованию нормативной правовой базы в области государственной поддержки промышленности и предпринимательства, сокращения административных барьеров на пути развития предпринимательства</a:t>
            </a:r>
          </a:p>
          <a:p>
            <a:pPr marL="252000" algn="just">
              <a:spcBef>
                <a:spcPts val="800"/>
              </a:spcBef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взаимодействие с организациями, осуществляющими защиту интересов субъектов промышленности и предпринимательства в МО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г.Новороссийск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52000" algn="just">
              <a:spcBef>
                <a:spcPts val="800"/>
              </a:spcBef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обобщение и распространение опыта эффективной деятельности предприятий промышленности и предпринимателей МО г. Новороссийск;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52000" algn="just">
              <a:spcBef>
                <a:spcPts val="800"/>
              </a:spcBef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анализ финансовых, экономических, социальных и иных показателей, подготовка прогнозов развития промышленного производства в МО г. Новороссийск, а также предложений по приоритетным направлениям и формам его муниципальной поддержки;</a:t>
            </a:r>
          </a:p>
          <a:p>
            <a:pPr marL="252000" algn="just">
              <a:spcBef>
                <a:spcPts val="800"/>
              </a:spcBef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предоставление информационно-консультационной поддержки субъектам деятельности в сфере промышленности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Функции Совета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78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644772"/>
              </p:ext>
            </p:extLst>
          </p:nvPr>
        </p:nvGraphicFramePr>
        <p:xfrm>
          <a:off x="0" y="836712"/>
          <a:ext cx="9143999" cy="60212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0156"/>
                <a:gridCol w="1460662"/>
                <a:gridCol w="1460662"/>
                <a:gridCol w="1460662"/>
                <a:gridCol w="1951857"/>
              </a:tblGrid>
              <a:tr h="124380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отрасли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Отгружено товаров, выполнено работ (услуг) в фактических ценах по крупным и средним предприятиям, млн. рублей.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 по отраслям за 2016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Темпы роста, в 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3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Промышленность 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46 157,1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43 921,0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105,1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Транспорт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219 012,0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189 794,8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115,4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Связь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3 318,9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3 163,9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104,9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Строительство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12 950,1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11 545,0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112,2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Розничная торговля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34 098,5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31 311,8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108,9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6.Общественное питание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1 113,0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977,2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113,9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Оптовая торговля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64 525,4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81 164,1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7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8.Платные услуги населению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10 121,5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9 089,6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111,4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8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Сельское хозяйство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942,6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935,7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100,7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392 239,1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371 902,9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105,5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-20009"/>
            <a:ext cx="9144000" cy="784713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Объемы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производства продукции, работ (услуг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 и 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темп роста по отраслям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80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732517"/>
              </p:ext>
            </p:extLst>
          </p:nvPr>
        </p:nvGraphicFramePr>
        <p:xfrm>
          <a:off x="2" y="836709"/>
          <a:ext cx="9108502" cy="6021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3966"/>
                <a:gridCol w="1965362"/>
                <a:gridCol w="1635038"/>
                <a:gridCol w="1224136"/>
              </a:tblGrid>
              <a:tr h="5563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Отрасль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Добыча полезных 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ископаемых</a:t>
                      </a: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47,2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10,7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440,6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6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Обрабатывающие 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производства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43 825,9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41 846,4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104,7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 пищевых 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продуктов</a:t>
                      </a: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7 460,8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6 605,5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112,9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 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обуви</a:t>
                      </a: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2 465,9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1 572,4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156,8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6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Целлюлозно-бумажное производство, издательская и полиграфическая деятельность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548,8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636,1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86,3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6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Химическое 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</a:t>
                      </a:r>
                      <a:endParaRPr lang="ru-RU" sz="14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36,5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13,7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265,8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 резиновых и пластмассовых изделий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47,9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6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 прочих неметаллических минеральных продуктов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20 332,1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19 180,0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Металлургическое производство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10 732,0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11 234,7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95,5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 машин и оборудования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158,1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135,8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116,4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 электронного оборудования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34,5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6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 транспортных средств и 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оборудования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1 107,2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1 748,7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63,3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6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производства</a:t>
                      </a: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902,0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684,0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131,9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6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 и распределение электроэнергии, газа и воды</a:t>
                      </a: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2 284,0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2 063,8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110,7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880" marR="538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46 157,1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43 921,0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105,1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880" marR="53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1738" y="-171400"/>
            <a:ext cx="9144000" cy="1268760"/>
          </a:xfrm>
        </p:spPr>
        <p:txBody>
          <a:bodyPr>
            <a:normAutofit/>
          </a:bodyPr>
          <a:lstStyle/>
          <a:p>
            <a:pPr algn="ctr"/>
            <a:r>
              <a:rPr lang="ru-RU" sz="25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Объемы отгруженной продукции, выполненных работ (услуг) промышленного комплекса в стоимостном выражении</a:t>
            </a:r>
            <a:r>
              <a:rPr lang="ru-RU" sz="25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2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685848"/>
              </p:ext>
            </p:extLst>
          </p:nvPr>
        </p:nvGraphicFramePr>
        <p:xfrm>
          <a:off x="0" y="851819"/>
          <a:ext cx="9144000" cy="6006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2137"/>
                <a:gridCol w="1558400"/>
                <a:gridCol w="1355799"/>
                <a:gridCol w="1547664"/>
              </a:tblGrid>
              <a:tr h="5732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Номенклатура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4300" algn="l"/>
                          <a:tab pos="501650" algn="ctr"/>
                        </a:tabLs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6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Цемент всего, тыс. тонн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5 504,2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6 504,2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84,6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Материалы строительные нерудные, </a:t>
                      </a:r>
                      <a:endParaRPr lang="ru-RU" sz="18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</a:t>
                      </a: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куб. м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313,0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113,3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276,3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6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Стальная литая заготовка, тыс. тонн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530,6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549,3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96,6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6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Обувь, тыс. пар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14 662,0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14 368,0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5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Хлеб и хлебобулочные изделия, тонн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8 944,6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11 767,7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76,0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6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Кондитерские изделия, тонн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1 069,5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1 766,8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60,5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6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Колбасные изделия, тонн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3 241,8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3 280,0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6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Полуфабрикаты мясные, тонн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2 060,0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2 514,7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81,9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Рыба и продукты рыбные переработанные и консервированные, тонн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38,3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112,5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Овощи и грибы замороженные и консервированные и консервированные для кратковременного хранения, тонн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882,7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1 178,4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74,9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6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Мука, тонн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23 442,5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27 488,1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85,3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6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Крупа, тонн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65,1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73,8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88,2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Пиво, тыс. дал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1 655,9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1 972,3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Вина шампанские и игристые, тыс. дал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1 647,4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1 849,2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89,1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Объемы производства продукции, работ (услуг)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натуральном выражении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6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261617"/>
              </p:ext>
            </p:extLst>
          </p:nvPr>
        </p:nvGraphicFramePr>
        <p:xfrm>
          <a:off x="0" y="836711"/>
          <a:ext cx="9144000" cy="6021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2137"/>
                <a:gridCol w="1330023"/>
                <a:gridCol w="1368152"/>
                <a:gridCol w="1763688"/>
              </a:tblGrid>
              <a:tr h="286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Номенклатура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4300" algn="l"/>
                          <a:tab pos="501650" algn="ctr"/>
                        </a:tabLs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Мясо и субпродукты пищевые домашней птицы, тонн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1 122,0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1 920,0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Бумага туалетная, тыс. рулонов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37 438,0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45 189,0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82,8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Салфетки бумажные, тыс. пачек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8 515,0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10 758,0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79,2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1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Книги, брошюры, листовки и аналогичные издания, переплетенные печатные (листов-оттисков), млн. штук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0,65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0,52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Мешки и сумки, включая конические из полимеров этилена, тыс. штук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35 819,0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Изделия упаковочные полимерные прочие, тыс. штук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2 622,3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Плитка тротуарная, тыс. кв. м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294,0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349,9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84,0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Конструкции и детали сборные железобетонные, тыс. куб. м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8,72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51,9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Товарный бетон, тыс. куб. м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42,5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192,3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Блоки из бетона и искусственного камня, тыс. </a:t>
                      </a:r>
                      <a:r>
                        <a:rPr lang="ru-RU" sz="1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куб.м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Изделия из стекловолокна, тыс. </a:t>
                      </a:r>
                      <a:r>
                        <a:rPr lang="ru-RU" sz="1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куб.м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Электроэнергия, млн. кВт. часов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288,4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235,9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122,2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Теплоэнергия</a:t>
                      </a: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тыс. Гкал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869,2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824,7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251" marR="63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Объемы производства продукции, работ (услуг)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натуральном выражении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97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344" y="0"/>
            <a:ext cx="9114656" cy="148478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Государственная программа</a:t>
            </a:r>
            <a:b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«Развитие </a:t>
            </a:r>
            <a:r>
              <a:rPr lang="ru-RU" sz="3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промышленности в Краснодарском крае и повышение её </a:t>
            </a: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конкурентоспособности»</a:t>
            </a:r>
            <a:endParaRPr lang="ru-RU" sz="3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3164" y="1412776"/>
            <a:ext cx="9110836" cy="544522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Сумма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средств из краевого бюджета на 2017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 млн.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9728" indent="0" algn="just">
              <a:buNone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Предоставление субъектам промышленности субсидий на возмещение части затрат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9728" indent="0" algn="just">
              <a:spcBef>
                <a:spcPts val="0"/>
              </a:spcBef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связанных с технологическим присоединением к сетям инженерно-технического обеспечения</a:t>
            </a:r>
          </a:p>
          <a:p>
            <a:pPr marL="109728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на уплату процентов по кредитам</a:t>
            </a:r>
          </a:p>
          <a:p>
            <a:pPr marL="109728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на реализацию инвестиционных проектов по модернизации и развитию промышленных предприятий</a:t>
            </a:r>
          </a:p>
          <a:p>
            <a:pPr marL="109728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связанных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 организацией производства промышленной продукции в целях обеспечения трудовой занятости осужденных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связанных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 осуществлением ими образовательной деятельности по дополнительным профессиональным программам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Участие в организации и проведении регионального этапа Всероссийского конкурса профессионального мастерства «Лучший по профессии» по соответствующим номинациям конкурса в сфере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промышленности</a:t>
            </a:r>
          </a:p>
          <a:p>
            <a:pPr marL="109728" indent="0" algn="just">
              <a:buNone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Организация и проведение выставок, ярмарок, конференций 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20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</TotalTime>
  <Words>978</Words>
  <Application>Microsoft Office PowerPoint</Application>
  <PresentationFormat>Экран (4:3)</PresentationFormat>
  <Paragraphs>287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Совет по промышленности и  предпринимательству при Главе МО город Новороссийск</vt:lpstr>
      <vt:lpstr>Совет по промышленности и предпринимательству</vt:lpstr>
      <vt:lpstr>Основные задачи Совета</vt:lpstr>
      <vt:lpstr>Функции Совета</vt:lpstr>
      <vt:lpstr>Объемы производства продукции, работ (услуг) и  темп роста по отраслям</vt:lpstr>
      <vt:lpstr>Объемы отгруженной продукции, выполненных работ (услуг) промышленного комплекса в стоимостном выражении.</vt:lpstr>
      <vt:lpstr>Объемы производства продукции, работ (услуг)  в натуральном выражении.</vt:lpstr>
      <vt:lpstr>Объемы производства продукции, работ (услуг)  в натуральном выражении.</vt:lpstr>
      <vt:lpstr>Государственная программа «Развитие промышленности в Краснодарском крае и повышение её конкурентоспособности»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уровня среднемесячной заработной платы по крупным и средним организациям МО г. Новороссийск, рублей</dc:title>
  <cp:lastModifiedBy>Степаненко О.О.</cp:lastModifiedBy>
  <cp:revision>178</cp:revision>
  <cp:lastPrinted>2016-09-22T13:39:12Z</cp:lastPrinted>
  <dcterms:modified xsi:type="dcterms:W3CDTF">2017-03-20T16:59:50Z</dcterms:modified>
</cp:coreProperties>
</file>