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92" r:id="rId2"/>
    <p:sldId id="257" r:id="rId3"/>
    <p:sldId id="260" r:id="rId4"/>
    <p:sldId id="281" r:id="rId5"/>
    <p:sldId id="262" r:id="rId6"/>
    <p:sldId id="265" r:id="rId7"/>
    <p:sldId id="266" r:id="rId8"/>
    <p:sldId id="263" r:id="rId9"/>
    <p:sldId id="268" r:id="rId10"/>
    <p:sldId id="269" r:id="rId11"/>
    <p:sldId id="270" r:id="rId12"/>
    <p:sldId id="272" r:id="rId13"/>
    <p:sldId id="276" r:id="rId14"/>
    <p:sldId id="279" r:id="rId15"/>
    <p:sldId id="280" r:id="rId16"/>
    <p:sldId id="285" r:id="rId17"/>
    <p:sldId id="287" r:id="rId18"/>
    <p:sldId id="288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2" autoAdjust="0"/>
    <p:restoredTop sz="94660"/>
  </p:normalViewPr>
  <p:slideViewPr>
    <p:cSldViewPr>
      <p:cViewPr varScale="1">
        <p:scale>
          <a:sx n="71" d="100"/>
          <a:sy n="71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23BC9-543C-47A2-8AE4-4B5675831EFC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41574-85AC-436E-ACD7-8CCBF2917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09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564972-2A4D-456D-9DF9-3D3015A39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09E4-F6EB-4159-8E4F-972F355F3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758374-BC55-4C81-92FE-669B49E0E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7E51B51-5B97-41DF-B8B7-826D55736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9993-CE46-447E-A6F1-4EBB0051AD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4073-674A-4EA5-883F-19C95BA494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A848-D798-4E88-B0E4-0AF83FD5D4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D043-F179-48F5-837A-16DCA08DF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3EC088-FC47-46F8-A1CD-2200D3C66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7A51-0CFF-4311-81A0-D66EF57376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EFF344D-BDA1-4F0B-A834-0552ED4DB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454726"/>
            <a:ext cx="8381260" cy="105439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Об изменениях, внесенных в градостроительный кодекс 03.08.2018 года в части получения исходно-разрешительной документации на планируемые к строительству объекты в том числе ИЖС.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24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 anchor="ctr" anchorCtr="0"/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800" b="1" u="sng" dirty="0" smtClean="0"/>
              <a:t>В уведомлении об окончании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2800" b="1" u="sng" dirty="0" smtClean="0"/>
              <a:t>строительства, реконструкции содержатся</a:t>
            </a:r>
            <a:r>
              <a:rPr lang="ru-RU" sz="2800" dirty="0" smtClean="0"/>
              <a:t>:</a:t>
            </a:r>
            <a:r>
              <a:rPr lang="ru-RU" sz="2800" b="1" dirty="0" smtClean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(</a:t>
            </a:r>
            <a:r>
              <a:rPr lang="ru-RU" sz="2800" dirty="0" err="1" smtClean="0"/>
              <a:t>ч.16</a:t>
            </a:r>
            <a:r>
              <a:rPr lang="ru-RU" sz="2800" dirty="0" smtClean="0"/>
              <a:t> </a:t>
            </a:r>
            <a:r>
              <a:rPr lang="ru-RU" sz="2800" dirty="0" err="1" smtClean="0"/>
              <a:t>ст.55</a:t>
            </a:r>
            <a:r>
              <a:rPr lang="ru-RU" sz="2800" dirty="0" smtClean="0"/>
              <a:t> ГК)</a:t>
            </a:r>
          </a:p>
          <a:p>
            <a:pPr marL="0" indent="0" algn="ctr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800" b="1" dirty="0" smtClean="0"/>
              <a:t>сведения о застройщике</a:t>
            </a:r>
          </a:p>
          <a:p>
            <a:pPr marL="0" indent="0" algn="ctr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800" b="1" dirty="0" smtClean="0"/>
              <a:t>сведения о ЗУ</a:t>
            </a:r>
          </a:p>
          <a:p>
            <a:pPr marL="0" indent="0" algn="ctr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800" b="1" dirty="0" smtClean="0"/>
              <a:t>сведения об ОКС</a:t>
            </a:r>
          </a:p>
          <a:p>
            <a:pPr marL="0" indent="0" algn="ctr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800" b="1" dirty="0" smtClean="0"/>
              <a:t>почтовый и (или) электронный адрес</a:t>
            </a:r>
          </a:p>
          <a:p>
            <a:pPr marL="0" indent="0" algn="ctr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800" b="1" dirty="0" smtClean="0"/>
              <a:t>сведения о том, что ОКС не предназначен для </a:t>
            </a:r>
            <a:r>
              <a:rPr lang="ru-RU" sz="2800" b="1" dirty="0"/>
              <a:t>раздела на самостоятельные ОН</a:t>
            </a:r>
          </a:p>
          <a:p>
            <a:pPr marL="0" indent="0" algn="ctr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800" b="1" dirty="0"/>
              <a:t>сведения об оплате гос. пошлины за осуществление ГРП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6643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После строительства, реконструкции </a:t>
            </a:r>
            <a:br>
              <a:rPr lang="ru-RU" sz="2800" b="1" dirty="0" smtClean="0"/>
            </a:br>
            <a:r>
              <a:rPr lang="ru-RU" sz="2800" b="1" dirty="0" smtClean="0"/>
              <a:t>объекта ИЖС или садового дома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 anchor="ctr" anchorCtr="0">
            <a:normAutofit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600" b="1" u="sng" dirty="0" smtClean="0"/>
              <a:t>К уведомлению об окончании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b="1" u="sng" dirty="0" smtClean="0"/>
              <a:t>строительства, реконструкции прилагаются</a:t>
            </a:r>
            <a:r>
              <a:rPr lang="ru-RU" sz="2600" b="1" dirty="0" smtClean="0"/>
              <a:t>:                                         </a:t>
            </a:r>
            <a:r>
              <a:rPr lang="ru-RU" sz="2600" dirty="0" smtClean="0"/>
              <a:t>(</a:t>
            </a:r>
            <a:r>
              <a:rPr lang="ru-RU" sz="2600" dirty="0" err="1" smtClean="0"/>
              <a:t>ч.16</a:t>
            </a:r>
            <a:r>
              <a:rPr lang="ru-RU" sz="2600" dirty="0" smtClean="0"/>
              <a:t> </a:t>
            </a:r>
            <a:r>
              <a:rPr lang="ru-RU" sz="2600" dirty="0" err="1" smtClean="0"/>
              <a:t>ст.55</a:t>
            </a:r>
            <a:r>
              <a:rPr lang="ru-RU" sz="2600" dirty="0" smtClean="0"/>
              <a:t> ГК)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600" b="1" dirty="0" smtClean="0"/>
              <a:t>1) документ, подтверждающий полномочия представителя застройщика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 smtClean="0"/>
              <a:t>(если направлено представителем застройщика)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600" b="1" dirty="0" smtClean="0"/>
              <a:t>2) заверенный перевод документов о гос. регистрации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 smtClean="0"/>
              <a:t>(если застройщик иностранное юр. лицо)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b="1" dirty="0" smtClean="0"/>
              <a:t>3) технический план здания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b="1" dirty="0" smtClean="0"/>
              <a:t>4) соглашение об определении долей в праве общей долевой собственности на построенный или реконструированный ОКС                                         </a:t>
            </a:r>
            <a:r>
              <a:rPr lang="ru-RU" sz="2400" b="1" dirty="0" smtClean="0"/>
              <a:t> (если 2 и более правообладателей ЗУ)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После строительства, реконструкции </a:t>
            </a:r>
            <a:br>
              <a:rPr lang="ru-RU" sz="2800" b="1" dirty="0" smtClean="0"/>
            </a:br>
            <a:r>
              <a:rPr lang="ru-RU" sz="2800" b="1" dirty="0" smtClean="0"/>
              <a:t>объекта ИЖС или садового дома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911" y="116632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После строительства, реконструкции </a:t>
            </a:r>
            <a:br>
              <a:rPr lang="ru-RU" sz="2800" b="1" dirty="0" smtClean="0"/>
            </a:br>
            <a:r>
              <a:rPr lang="ru-RU" sz="2800" b="1" dirty="0" smtClean="0"/>
              <a:t>объекта ИЖС или садового дома</a:t>
            </a:r>
            <a:endParaRPr lang="ru-RU" sz="2800" b="1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214282" y="1733297"/>
            <a:ext cx="8643998" cy="2571768"/>
          </a:xfrm>
          <a:prstGeom prst="wedgeEllipseCallout">
            <a:avLst>
              <a:gd name="adj1" fmla="val 245"/>
              <a:gd name="adj2" fmla="val 87146"/>
            </a:avLst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FFFFFF"/>
                </a:solidFill>
              </a:rPr>
              <a:t> При отсутствии в уведомлении сведений, документов; при истечении 10 лет; не направлении уведомления о планируемом строительстве, реконструкции </a:t>
            </a:r>
          </a:p>
          <a:p>
            <a:pPr algn="ctr"/>
            <a:r>
              <a:rPr lang="ru-RU" sz="2600" dirty="0" smtClean="0">
                <a:solidFill>
                  <a:srgbClr val="FFFFFF"/>
                </a:solidFill>
              </a:rPr>
              <a:t>(</a:t>
            </a:r>
            <a:r>
              <a:rPr lang="ru-RU" sz="2600" dirty="0" err="1" smtClean="0">
                <a:solidFill>
                  <a:srgbClr val="FFFFFF"/>
                </a:solidFill>
              </a:rPr>
              <a:t>ч.17</a:t>
            </a:r>
            <a:r>
              <a:rPr lang="ru-RU" sz="2600" dirty="0" smtClean="0">
                <a:solidFill>
                  <a:srgbClr val="FFFFFF"/>
                </a:solidFill>
              </a:rPr>
              <a:t> </a:t>
            </a:r>
            <a:r>
              <a:rPr lang="ru-RU" sz="2600" dirty="0" err="1" smtClean="0">
                <a:solidFill>
                  <a:srgbClr val="FFFFFF"/>
                </a:solidFill>
              </a:rPr>
              <a:t>ст.55</a:t>
            </a:r>
            <a:r>
              <a:rPr lang="ru-RU" sz="2600" dirty="0" smtClean="0">
                <a:solidFill>
                  <a:srgbClr val="FFFFFF"/>
                </a:solidFill>
              </a:rPr>
              <a:t> ГК) </a:t>
            </a:r>
          </a:p>
        </p:txBody>
      </p:sp>
      <p:sp>
        <p:nvSpPr>
          <p:cNvPr id="7" name="Стрелка влево 6"/>
          <p:cNvSpPr/>
          <p:nvPr/>
        </p:nvSpPr>
        <p:spPr>
          <a:xfrm>
            <a:off x="3143240" y="4954278"/>
            <a:ext cx="2857520" cy="1159200"/>
          </a:xfrm>
          <a:prstGeom prst="lef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800" b="1" dirty="0" smtClean="0">
                <a:solidFill>
                  <a:srgbClr val="000000"/>
                </a:solidFill>
              </a:rPr>
              <a:t>возвращает без рассмотрения (3 </a:t>
            </a:r>
            <a:r>
              <a:rPr lang="ru-RU" sz="1800" b="1" dirty="0" err="1" smtClean="0">
                <a:solidFill>
                  <a:srgbClr val="000000"/>
                </a:solidFill>
              </a:rPr>
              <a:t>р</a:t>
            </a:r>
            <a:r>
              <a:rPr lang="ru-RU" sz="1800" b="1" dirty="0" smtClean="0">
                <a:solidFill>
                  <a:srgbClr val="000000"/>
                </a:solidFill>
              </a:rPr>
              <a:t>/</a:t>
            </a:r>
            <a:r>
              <a:rPr lang="ru-RU" sz="1800" b="1" dirty="0" err="1" smtClean="0">
                <a:solidFill>
                  <a:srgbClr val="000000"/>
                </a:solidFill>
              </a:rPr>
              <a:t>д</a:t>
            </a:r>
            <a:r>
              <a:rPr lang="ru-RU" sz="1800" b="1" dirty="0" smtClean="0">
                <a:solidFill>
                  <a:srgbClr val="000000"/>
                </a:solidFill>
              </a:rPr>
              <a:t>)</a:t>
            </a:r>
            <a:endParaRPr lang="ru-RU" sz="1800" b="1" dirty="0">
              <a:solidFill>
                <a:srgbClr val="000000"/>
              </a:solidFill>
            </a:endParaRPr>
          </a:p>
        </p:txBody>
      </p:sp>
      <p:pic>
        <p:nvPicPr>
          <p:cNvPr id="8" name="Picture 8" descr="Картинки по запросу человечки для презентации скачать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454212"/>
            <a:ext cx="1464476" cy="2140384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 rot="16200000">
            <a:off x="-456119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Застройщик</a:t>
            </a:r>
            <a:endParaRPr lang="ru-RU" sz="2200" b="1" dirty="0">
              <a:solidFill>
                <a:srgbClr val="FFFFFF"/>
              </a:solidFill>
            </a:endParaRPr>
          </a:p>
        </p:txBody>
      </p:sp>
      <p:pic>
        <p:nvPicPr>
          <p:cNvPr id="10" name="Picture 10" descr="http://tamgdeya.ru/photos/norm/1/1_Z3IOX5T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454212"/>
            <a:ext cx="1450896" cy="2143116"/>
          </a:xfrm>
          <a:prstGeom prst="rect">
            <a:avLst/>
          </a:prstGeom>
          <a:noFill/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 rot="16200000">
            <a:off x="7259185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ОМСУ</a:t>
            </a:r>
            <a:endParaRPr lang="ru-RU" sz="2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После строительства, реконструкции </a:t>
            </a:r>
            <a:br>
              <a:rPr lang="ru-RU" sz="2800" b="1" dirty="0" smtClean="0"/>
            </a:br>
            <a:r>
              <a:rPr lang="ru-RU" sz="2800" b="1" dirty="0" smtClean="0"/>
              <a:t>объекта ИЖС или садового дома</a:t>
            </a:r>
            <a:endParaRPr lang="ru-RU" sz="2800" b="1" dirty="0"/>
          </a:p>
        </p:txBody>
      </p:sp>
      <p:sp>
        <p:nvSpPr>
          <p:cNvPr id="10" name="Овальная выноска 9"/>
          <p:cNvSpPr/>
          <p:nvPr/>
        </p:nvSpPr>
        <p:spPr>
          <a:xfrm>
            <a:off x="214282" y="1733297"/>
            <a:ext cx="8643998" cy="2571768"/>
          </a:xfrm>
          <a:prstGeom prst="wedgeEllipseCallout">
            <a:avLst>
              <a:gd name="adj1" fmla="val 245"/>
              <a:gd name="adj2" fmla="val 87146"/>
            </a:avLst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</a:rPr>
              <a:t>Проверка и</a:t>
            </a:r>
          </a:p>
          <a:p>
            <a:pPr algn="ctr"/>
            <a:r>
              <a:rPr lang="ru-RU" sz="2800" b="1" dirty="0" smtClean="0">
                <a:solidFill>
                  <a:srgbClr val="FFFFFF"/>
                </a:solidFill>
              </a:rPr>
              <a:t>подготовка Уведомления о соответствии или о несоответствии </a:t>
            </a:r>
          </a:p>
          <a:p>
            <a:pPr algn="ctr"/>
            <a:r>
              <a:rPr lang="ru-RU" sz="2800" dirty="0" smtClean="0">
                <a:solidFill>
                  <a:srgbClr val="FFFFFF"/>
                </a:solidFill>
              </a:rPr>
              <a:t>(</a:t>
            </a:r>
            <a:r>
              <a:rPr lang="ru-RU" sz="2800" dirty="0" err="1" smtClean="0">
                <a:solidFill>
                  <a:srgbClr val="FFFFFF"/>
                </a:solidFill>
              </a:rPr>
              <a:t>ч.19</a:t>
            </a:r>
            <a:r>
              <a:rPr lang="ru-RU" sz="2800" dirty="0" smtClean="0">
                <a:solidFill>
                  <a:srgbClr val="FFFFFF"/>
                </a:solidFill>
              </a:rPr>
              <a:t> </a:t>
            </a:r>
            <a:r>
              <a:rPr lang="ru-RU" sz="2800" dirty="0" err="1" smtClean="0">
                <a:solidFill>
                  <a:srgbClr val="FFFFFF"/>
                </a:solidFill>
              </a:rPr>
              <a:t>ст.55</a:t>
            </a:r>
            <a:r>
              <a:rPr lang="ru-RU" sz="2800" dirty="0" smtClean="0">
                <a:solidFill>
                  <a:srgbClr val="FFFFFF"/>
                </a:solidFill>
              </a:rPr>
              <a:t> ГК)</a:t>
            </a:r>
          </a:p>
        </p:txBody>
      </p:sp>
      <p:sp>
        <p:nvSpPr>
          <p:cNvPr id="11" name="Стрелка влево 10"/>
          <p:cNvSpPr/>
          <p:nvPr/>
        </p:nvSpPr>
        <p:spPr>
          <a:xfrm>
            <a:off x="3143240" y="4954278"/>
            <a:ext cx="2857520" cy="1159200"/>
          </a:xfrm>
          <a:prstGeom prst="lef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направляет в течение </a:t>
            </a:r>
            <a:r>
              <a:rPr lang="ru-RU" sz="1800" b="1" dirty="0" err="1" smtClean="0">
                <a:solidFill>
                  <a:schemeClr val="tx1"/>
                </a:solidFill>
              </a:rPr>
              <a:t>7р</a:t>
            </a:r>
            <a:r>
              <a:rPr lang="ru-RU" sz="1800" b="1" dirty="0" smtClean="0">
                <a:solidFill>
                  <a:schemeClr val="tx1"/>
                </a:solidFill>
              </a:rPr>
              <a:t>/</a:t>
            </a:r>
            <a:r>
              <a:rPr lang="ru-RU" sz="1800" b="1" dirty="0" err="1" smtClean="0">
                <a:solidFill>
                  <a:schemeClr val="tx1"/>
                </a:solidFill>
              </a:rPr>
              <a:t>д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18" name="Picture 8" descr="Картинки по запросу человечки для презентации скачать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454212"/>
            <a:ext cx="1464476" cy="2140384"/>
          </a:xfrm>
          <a:prstGeom prst="rect">
            <a:avLst/>
          </a:prstGeom>
          <a:noFill/>
        </p:spPr>
      </p:pic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456119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Застройщик</a:t>
            </a:r>
            <a:endParaRPr lang="ru-RU" sz="2200" b="1" dirty="0">
              <a:solidFill>
                <a:srgbClr val="FFFFFF"/>
              </a:solidFill>
            </a:endParaRPr>
          </a:p>
        </p:txBody>
      </p:sp>
      <p:pic>
        <p:nvPicPr>
          <p:cNvPr id="20" name="Picture 10" descr="http://tamgdeya.ru/photos/norm/1/1_Z3IOX5T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454212"/>
            <a:ext cx="1450896" cy="2143116"/>
          </a:xfrm>
          <a:prstGeom prst="rect">
            <a:avLst/>
          </a:prstGeom>
          <a:noFill/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 rot="16200000">
            <a:off x="7259185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ОМСУ</a:t>
            </a:r>
            <a:endParaRPr lang="ru-RU" sz="2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683" y="188640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ГКУ и ГРП объекта ИЖС или садового дома</a:t>
            </a:r>
            <a:endParaRPr lang="ru-RU" sz="2800" b="1" dirty="0"/>
          </a:p>
        </p:txBody>
      </p:sp>
      <p:pic>
        <p:nvPicPr>
          <p:cNvPr id="6" name="Picture 10" descr="http://tamgdeya.ru/photos/norm/1/1_Z3IOX5T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2081" y="3640123"/>
            <a:ext cx="1450896" cy="2143116"/>
          </a:xfrm>
          <a:prstGeom prst="rect">
            <a:avLst/>
          </a:prstGeom>
          <a:noFill/>
        </p:spPr>
      </p:pic>
      <p:sp>
        <p:nvSpPr>
          <p:cNvPr id="7" name="Стрелка влево 6"/>
          <p:cNvSpPr/>
          <p:nvPr/>
        </p:nvSpPr>
        <p:spPr>
          <a:xfrm rot="900000">
            <a:off x="2486941" y="3125437"/>
            <a:ext cx="3858361" cy="1159200"/>
          </a:xfrm>
          <a:prstGeom prst="leftArrow">
            <a:avLst/>
          </a:prstGeom>
          <a:solidFill>
            <a:srgbClr val="FFFFFF">
              <a:alpha val="0"/>
            </a:srgb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направляет заявление о ГКУ и ГРП и документы</a:t>
            </a:r>
            <a:endParaRPr lang="ru-RU" sz="2000" b="1" dirty="0">
              <a:solidFill>
                <a:srgbClr val="FFFFFF"/>
              </a:solidFill>
            </a:endParaRPr>
          </a:p>
        </p:txBody>
      </p:sp>
      <p:pic>
        <p:nvPicPr>
          <p:cNvPr id="8" name="Picture 8" descr="Картинки по запросу человечки для презентации скачать бесплатн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165" y="4476859"/>
            <a:ext cx="1464476" cy="2140384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165" y="1812563"/>
            <a:ext cx="1500198" cy="215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 rot="16200000">
            <a:off x="-489178" y="5361574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Застройщик</a:t>
            </a:r>
            <a:endParaRPr lang="ru-RU" sz="2200" b="1" dirty="0">
              <a:solidFill>
                <a:srgbClr val="FFFFFF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 rot="16200000">
            <a:off x="7226126" y="4524838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ОМСУ</a:t>
            </a:r>
            <a:endParaRPr lang="ru-RU" sz="2200" b="1" dirty="0">
              <a:solidFill>
                <a:srgbClr val="FFFF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 rot="16200000">
            <a:off x="-489178" y="2697278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ОРП</a:t>
            </a:r>
            <a:endParaRPr lang="ru-RU" sz="2200" b="1" dirty="0">
              <a:solidFill>
                <a:srgbClr val="FFFFFF"/>
              </a:solidFill>
            </a:endParaRPr>
          </a:p>
        </p:txBody>
      </p:sp>
      <p:sp>
        <p:nvSpPr>
          <p:cNvPr id="13" name="Стрелка влево 12"/>
          <p:cNvSpPr/>
          <p:nvPr/>
        </p:nvSpPr>
        <p:spPr>
          <a:xfrm rot="20700000">
            <a:off x="2486941" y="5174616"/>
            <a:ext cx="3858361" cy="1159200"/>
          </a:xfrm>
          <a:prstGeom prst="leftArrow">
            <a:avLst/>
          </a:prstGeom>
          <a:solidFill>
            <a:srgbClr val="FFFFFF">
              <a:alpha val="0"/>
            </a:srgbClr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Направляет уведомление о </a:t>
            </a:r>
            <a:r>
              <a:rPr lang="ru-RU" sz="2000" b="1" dirty="0" err="1" smtClean="0">
                <a:solidFill>
                  <a:srgbClr val="FFFFFF"/>
                </a:solidFill>
              </a:rPr>
              <a:t>соответсвии</a:t>
            </a:r>
            <a:endParaRPr lang="ru-RU" sz="2000" b="1" dirty="0">
              <a:solidFill>
                <a:srgbClr val="FFFFFF"/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3038743" y="1711321"/>
            <a:ext cx="5929322" cy="1428760"/>
          </a:xfrm>
          <a:prstGeom prst="wedgeEllipseCallout">
            <a:avLst>
              <a:gd name="adj1" fmla="val 21794"/>
              <a:gd name="adj2" fmla="val 73391"/>
            </a:avLst>
          </a:prstGeom>
          <a:solidFill>
            <a:srgbClr val="FFFFFF">
              <a:alpha val="0"/>
            </a:srgb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defRPr/>
            </a:pPr>
            <a:r>
              <a:rPr lang="ru-RU" sz="2000" b="1" kern="0" dirty="0" smtClean="0">
                <a:solidFill>
                  <a:srgbClr val="FFFFFF"/>
                </a:solidFill>
              </a:rPr>
              <a:t>При соответствии – в течение 7 </a:t>
            </a:r>
            <a:r>
              <a:rPr lang="ru-RU" sz="2000" b="1" kern="0" dirty="0" err="1" smtClean="0">
                <a:solidFill>
                  <a:srgbClr val="FFFFFF"/>
                </a:solidFill>
              </a:rPr>
              <a:t>р</a:t>
            </a:r>
            <a:r>
              <a:rPr lang="ru-RU" sz="2000" b="1" kern="0" dirty="0" smtClean="0">
                <a:solidFill>
                  <a:srgbClr val="FFFFFF"/>
                </a:solidFill>
              </a:rPr>
              <a:t>/</a:t>
            </a:r>
            <a:r>
              <a:rPr lang="ru-RU" sz="2000" b="1" kern="0" dirty="0" err="1" smtClean="0">
                <a:solidFill>
                  <a:srgbClr val="FFFFFF"/>
                </a:solidFill>
              </a:rPr>
              <a:t>д</a:t>
            </a:r>
            <a:r>
              <a:rPr lang="ru-RU" sz="2000" b="1" kern="0" dirty="0" smtClean="0">
                <a:solidFill>
                  <a:srgbClr val="FFFFFF"/>
                </a:solidFill>
              </a:rPr>
              <a:t> в электронной форме </a:t>
            </a:r>
            <a:r>
              <a:rPr lang="ru-RU" sz="2000" kern="0" dirty="0" smtClean="0">
                <a:solidFill>
                  <a:srgbClr val="FFFFFF"/>
                </a:solidFill>
              </a:rPr>
              <a:t>(</a:t>
            </a:r>
            <a:r>
              <a:rPr lang="ru-RU" sz="2000" kern="0" dirty="0" err="1" smtClean="0">
                <a:solidFill>
                  <a:srgbClr val="FFFFFF"/>
                </a:solidFill>
              </a:rPr>
              <a:t>ч.1.2</a:t>
            </a:r>
            <a:r>
              <a:rPr lang="ru-RU" sz="2000" kern="0" dirty="0" smtClean="0">
                <a:solidFill>
                  <a:srgbClr val="FFFFFF"/>
                </a:solidFill>
              </a:rPr>
              <a:t> </a:t>
            </a:r>
            <a:r>
              <a:rPr lang="ru-RU" sz="2000" kern="0" dirty="0" err="1" smtClean="0">
                <a:solidFill>
                  <a:srgbClr val="FFFFFF"/>
                </a:solidFill>
              </a:rPr>
              <a:t>ст.19</a:t>
            </a:r>
            <a:r>
              <a:rPr lang="ru-RU" sz="2000" kern="0" dirty="0" smtClean="0">
                <a:solidFill>
                  <a:srgbClr val="FFFFFF"/>
                </a:solidFill>
              </a:rPr>
              <a:t> Закона №218-ФЗ)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68658"/>
            <a:ext cx="9144000" cy="5500702"/>
          </a:xfrm>
        </p:spPr>
        <p:txBody>
          <a:bodyPr anchor="ctr" anchorCtr="0"/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3000" b="1" u="sng" dirty="0" smtClean="0"/>
              <a:t>К заявлению должны быть приложены</a:t>
            </a:r>
            <a:r>
              <a:rPr lang="ru-RU" sz="3000" b="1" dirty="0" smtClean="0"/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/>
              <a:t>(</a:t>
            </a:r>
            <a:r>
              <a:rPr lang="ru-RU" sz="2800" dirty="0" err="1" smtClean="0"/>
              <a:t>ч.1.2</a:t>
            </a:r>
            <a:r>
              <a:rPr lang="ru-RU" sz="2800" dirty="0" smtClean="0"/>
              <a:t> </a:t>
            </a:r>
            <a:r>
              <a:rPr lang="ru-RU" sz="2800" dirty="0" err="1" smtClean="0"/>
              <a:t>ст.19</a:t>
            </a:r>
            <a:r>
              <a:rPr lang="ru-RU" sz="2800" dirty="0" smtClean="0"/>
              <a:t> Закона №218-ФЗ)</a:t>
            </a:r>
            <a:r>
              <a:rPr lang="ru-RU" sz="3000" dirty="0" smtClean="0"/>
              <a:t>:</a:t>
            </a:r>
          </a:p>
          <a:p>
            <a:pPr marL="0" indent="0" algn="ctr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b="1" dirty="0" smtClean="0"/>
              <a:t> уведомление об окончании строительства или реконструкции</a:t>
            </a:r>
          </a:p>
          <a:p>
            <a:pPr marL="0" indent="0" algn="ctr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b="1" dirty="0" smtClean="0"/>
              <a:t> технический план здания</a:t>
            </a:r>
          </a:p>
          <a:p>
            <a:pPr marL="0" indent="0" algn="ctr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b="1" dirty="0" smtClean="0"/>
              <a:t> соглашение об определении долей в праве общей долевой собственности на построенный или реконструированный ОКС (если ЗУ принадлежит двум и более гражданам)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ГКУ и ГРП объекта ИЖС или садового дома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 anchor="ctr" anchorCtr="0"/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3000" b="1" u="sng" dirty="0" smtClean="0"/>
              <a:t>Если у застройщика есть разрешение на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000" b="1" u="sng" dirty="0" smtClean="0"/>
              <a:t>строительство объекта ИЖС</a:t>
            </a:r>
            <a:r>
              <a:rPr lang="ru-RU" sz="3000" b="1" dirty="0" smtClean="0"/>
              <a:t>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000" b="1" dirty="0" smtClean="0"/>
              <a:t>не требуется уведомлять ОМСУ о начале строительства/реконструкции, но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000" b="1" u="sng" dirty="0" smtClean="0"/>
              <a:t>об окончании строительства/реконструкции объекта ИЖС застройщик должен уведомить ОМСУ</a:t>
            </a:r>
            <a:r>
              <a:rPr lang="ru-RU" sz="3000" b="1" dirty="0" smtClean="0"/>
              <a:t>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000" dirty="0" smtClean="0"/>
              <a:t>(</a:t>
            </a:r>
            <a:r>
              <a:rPr lang="ru-RU" sz="3000" dirty="0" err="1" smtClean="0"/>
              <a:t>ч.4</a:t>
            </a:r>
            <a:r>
              <a:rPr lang="ru-RU" sz="3000" dirty="0" smtClean="0"/>
              <a:t> </a:t>
            </a:r>
            <a:r>
              <a:rPr lang="ru-RU" sz="3000" dirty="0" err="1" smtClean="0"/>
              <a:t>ст.16</a:t>
            </a:r>
            <a:r>
              <a:rPr lang="ru-RU" sz="3000" dirty="0" smtClean="0"/>
              <a:t> Закона №340-ФЗ)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35745" y="116632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Переходные положения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 anchor="ctr" anchorCtr="0"/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800" b="1" dirty="0" smtClean="0"/>
              <a:t>Правообладатели ЗУ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2800" b="1" dirty="0" smtClean="0"/>
              <a:t>(дачного, садового, ИЖС, приусадебного),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2800" b="1" dirty="0" smtClean="0"/>
              <a:t>на которых до 04.08.18 начато строительство/реконструкция жилого дома, жилого строения, объекта ИЖС,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2800" b="1" dirty="0" smtClean="0"/>
              <a:t>вправе до 01.03.19 направить в ОМСУ уведомление о планируемом строительстве/реконструкции жилого дома, жилого строения или объекта ИЖС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2800" dirty="0" smtClean="0"/>
              <a:t>(</a:t>
            </a:r>
            <a:r>
              <a:rPr lang="ru-RU" sz="2800" dirty="0" err="1" smtClean="0"/>
              <a:t>ч.5</a:t>
            </a:r>
            <a:r>
              <a:rPr lang="ru-RU" sz="2800" dirty="0" smtClean="0"/>
              <a:t> </a:t>
            </a:r>
            <a:r>
              <a:rPr lang="ru-RU" sz="2800" dirty="0" err="1" smtClean="0"/>
              <a:t>ст.16</a:t>
            </a:r>
            <a:r>
              <a:rPr lang="ru-RU" sz="2800" dirty="0" smtClean="0"/>
              <a:t> Закона №340-ФЗ)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Переходные положения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 anchor="ctr" anchorCtr="0"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/>
              <a:t>До 01.03.2019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/>
              <a:t>продолжается осуществление ГКУ и ГРП на жилые строения на садовых ЗУ,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/>
              <a:t>жилые дома на дачных ЗУ,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/>
              <a:t>без направления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/>
              <a:t>уведомления о планируемом строительстве, реконструкции 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/>
              <a:t>уведомления об окончании строительства, реконструкции указанных объектов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dirty="0" smtClean="0"/>
              <a:t>(</a:t>
            </a:r>
            <a:r>
              <a:rPr lang="ru-RU" sz="3000" dirty="0" err="1" smtClean="0"/>
              <a:t>ч.7</a:t>
            </a:r>
            <a:r>
              <a:rPr lang="ru-RU" sz="3000" dirty="0" smtClean="0"/>
              <a:t> </a:t>
            </a:r>
            <a:r>
              <a:rPr lang="ru-RU" sz="3000" dirty="0" err="1" smtClean="0"/>
              <a:t>ст.16</a:t>
            </a:r>
            <a:r>
              <a:rPr lang="ru-RU" sz="3000" dirty="0" smtClean="0"/>
              <a:t> Закона №340-ФЗ)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Переходные положения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57298"/>
            <a:ext cx="8784976" cy="5500702"/>
          </a:xfrm>
        </p:spPr>
        <p:txBody>
          <a:bodyPr anchor="ctr" anchorCtr="0"/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3000" b="1" u="sng" dirty="0" smtClean="0"/>
              <a:t>Федеральным законом от 03.08.2018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000" b="1" u="sng" dirty="0" smtClean="0"/>
              <a:t>№ 340-ФЗ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3000" b="1" dirty="0" smtClean="0"/>
              <a:t>«О внесении изменений в Градостроительный кодекс РФ и отдельные законодательные акты РФ»</a:t>
            </a:r>
          </a:p>
          <a:p>
            <a:pPr marL="0" indent="0" algn="ctr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b="1" dirty="0" smtClean="0"/>
              <a:t>введен уведомительный порядок строительства и реконструкции объектов ИЖС и садовых домов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1254125"/>
          </a:xfrm>
        </p:spPr>
        <p:txBody>
          <a:bodyPr/>
          <a:lstStyle/>
          <a:p>
            <a:pPr algn="ctr"/>
            <a:r>
              <a:rPr lang="ru-RU" sz="3200" b="1" dirty="0" smtClean="0"/>
              <a:t>С 04.08.2018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25867" y="220612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До строительства, реконструкции </a:t>
            </a:r>
            <a:br>
              <a:rPr lang="ru-RU" sz="2800" b="1" dirty="0" smtClean="0"/>
            </a:br>
            <a:r>
              <a:rPr lang="ru-RU" sz="2800" b="1" dirty="0" smtClean="0"/>
              <a:t>объекта ИЖС или садового дома</a:t>
            </a:r>
            <a:endParaRPr lang="ru-RU" sz="2800" b="1" dirty="0"/>
          </a:p>
        </p:txBody>
      </p:sp>
      <p:sp>
        <p:nvSpPr>
          <p:cNvPr id="6" name="AutoShape 29"/>
          <p:cNvSpPr>
            <a:spLocks noChangeArrowheads="1"/>
          </p:cNvSpPr>
          <p:nvPr/>
        </p:nvSpPr>
        <p:spPr bwMode="auto">
          <a:xfrm>
            <a:off x="3143240" y="5025716"/>
            <a:ext cx="2857519" cy="1160483"/>
          </a:xfrm>
          <a:prstGeom prst="rightArrow">
            <a:avLst>
              <a:gd name="adj1" fmla="val 42944"/>
              <a:gd name="adj2" fmla="val 80982"/>
            </a:avLst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/>
              <a:t>направляет</a:t>
            </a:r>
            <a:endParaRPr lang="en-US" sz="1800" b="1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214282" y="1733297"/>
            <a:ext cx="8643998" cy="2571768"/>
          </a:xfrm>
          <a:prstGeom prst="wedgeEllipseCallout">
            <a:avLst>
              <a:gd name="adj1" fmla="val 245"/>
              <a:gd name="adj2" fmla="val 87146"/>
            </a:avLst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</a:rPr>
              <a:t>Уведомление о планируемом строительстве или реконструкции объекта ИЖС или садового дома </a:t>
            </a:r>
          </a:p>
          <a:p>
            <a:pPr algn="ctr"/>
            <a:r>
              <a:rPr lang="ru-RU" sz="2800" dirty="0" smtClean="0">
                <a:solidFill>
                  <a:srgbClr val="FFFFFF"/>
                </a:solidFill>
              </a:rPr>
              <a:t>(</a:t>
            </a:r>
            <a:r>
              <a:rPr lang="ru-RU" sz="2800" dirty="0" err="1" smtClean="0">
                <a:solidFill>
                  <a:srgbClr val="FFFFFF"/>
                </a:solidFill>
              </a:rPr>
              <a:t>ч.1</a:t>
            </a:r>
            <a:r>
              <a:rPr lang="ru-RU" sz="2800" dirty="0" smtClean="0">
                <a:solidFill>
                  <a:srgbClr val="FFFFFF"/>
                </a:solidFill>
              </a:rPr>
              <a:t> </a:t>
            </a:r>
            <a:r>
              <a:rPr lang="ru-RU" sz="2800" dirty="0" err="1" smtClean="0">
                <a:solidFill>
                  <a:srgbClr val="FFFFFF"/>
                </a:solidFill>
              </a:rPr>
              <a:t>ст.51.1</a:t>
            </a:r>
            <a:r>
              <a:rPr lang="ru-RU" sz="2800" dirty="0" smtClean="0">
                <a:solidFill>
                  <a:srgbClr val="FFFFFF"/>
                </a:solidFill>
              </a:rPr>
              <a:t> ГК) </a:t>
            </a:r>
          </a:p>
        </p:txBody>
      </p:sp>
      <p:pic>
        <p:nvPicPr>
          <p:cNvPr id="8" name="Picture 8" descr="Картинки по запросу человечки для презентации скачать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454212"/>
            <a:ext cx="1464476" cy="2140384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 rot="16200000">
            <a:off x="-456119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Застройщик</a:t>
            </a:r>
            <a:endParaRPr lang="ru-RU" sz="2200" b="1" dirty="0">
              <a:solidFill>
                <a:srgbClr val="FFFFFF"/>
              </a:solidFill>
            </a:endParaRPr>
          </a:p>
        </p:txBody>
      </p:sp>
      <p:pic>
        <p:nvPicPr>
          <p:cNvPr id="10" name="Picture 10" descr="http://tamgdeya.ru/photos/norm/1/1_Z3IOX5T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454212"/>
            <a:ext cx="1450896" cy="2143116"/>
          </a:xfrm>
          <a:prstGeom prst="rect">
            <a:avLst/>
          </a:prstGeom>
          <a:noFill/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 rot="16200000">
            <a:off x="7259185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ОМСУ</a:t>
            </a:r>
            <a:endParaRPr lang="ru-RU" sz="2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 anchor="ctr" anchorCtr="0"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/>
              <a:t>Согласно письму Минстроя России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/>
              <a:t>от 16.08.2018 № 35116-ВЯ/09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/>
              <a:t>до утверждения форм уведомлений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/>
              <a:t>допускается их направление с соблюдением требований к содержанию и к составу прилагаемых документов, установленных статьями 51.1 и 55 Град.кодекса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После строительства, реконструкции </a:t>
            </a:r>
            <a:br>
              <a:rPr lang="ru-RU" sz="2800" b="1" dirty="0" smtClean="0"/>
            </a:br>
            <a:r>
              <a:rPr lang="ru-RU" sz="2800" b="1" dirty="0" smtClean="0"/>
              <a:t>объекта ИЖС или садового дома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12674"/>
            <a:ext cx="9144000" cy="5500702"/>
          </a:xfrm>
        </p:spPr>
        <p:txBody>
          <a:bodyPr anchor="ctr" anchorCtr="0"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600" b="1" u="sng" dirty="0" smtClean="0"/>
              <a:t>К уведомлению о планируемом строительстве, реконструкции прилагаются</a:t>
            </a:r>
            <a:r>
              <a:rPr lang="ru-RU" sz="2600" b="1" dirty="0" smtClean="0"/>
              <a:t>:                                       </a:t>
            </a:r>
            <a:r>
              <a:rPr lang="ru-RU" sz="2600" dirty="0" smtClean="0"/>
              <a:t>(ч.3 ст.51.1 ГК)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2600" b="1" dirty="0" smtClean="0"/>
              <a:t>1) правоустанавливающие документы на ЗУ </a:t>
            </a:r>
            <a:r>
              <a:rPr lang="ru-RU" sz="2400" b="1" dirty="0" smtClean="0"/>
              <a:t>(если права не зарегистрированы в ЕГРН)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b="1" dirty="0" smtClean="0"/>
              <a:t>2) документ, подтверждающий полномочия представителя застройщика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/>
              <a:t>(если направлено представителем застройщика)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b="1" dirty="0" smtClean="0"/>
              <a:t>3) заверенный перевод документов о гос. регистрации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/>
              <a:t>(если застройщик иностранное юр. лицо)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b="1" dirty="0" smtClean="0"/>
              <a:t>4) описание внешнего облика ОКС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/>
              <a:t>(если в границах территории исторического поселения)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3251" y="116632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До строительства, реконструкции </a:t>
            </a:r>
            <a:br>
              <a:rPr lang="ru-RU" sz="2800" b="1" dirty="0" smtClean="0"/>
            </a:br>
            <a:r>
              <a:rPr lang="ru-RU" sz="2800" b="1" dirty="0" smtClean="0"/>
              <a:t>объекта ИЖС или садового дома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До строительства, реконструкции </a:t>
            </a:r>
            <a:br>
              <a:rPr lang="ru-RU" sz="2800" b="1" dirty="0" smtClean="0"/>
            </a:br>
            <a:r>
              <a:rPr lang="ru-RU" sz="2800" b="1" dirty="0" smtClean="0"/>
              <a:t>объекта ИЖС или садового дома</a:t>
            </a:r>
            <a:endParaRPr lang="ru-RU" sz="2800" b="1" dirty="0"/>
          </a:p>
        </p:txBody>
      </p:sp>
      <p:sp>
        <p:nvSpPr>
          <p:cNvPr id="12" name="Овальная выноска 11"/>
          <p:cNvSpPr/>
          <p:nvPr/>
        </p:nvSpPr>
        <p:spPr>
          <a:xfrm>
            <a:off x="214282" y="1733297"/>
            <a:ext cx="8643998" cy="2571768"/>
          </a:xfrm>
          <a:prstGeom prst="wedgeEllipseCallout">
            <a:avLst>
              <a:gd name="adj1" fmla="val 245"/>
              <a:gd name="adj2" fmla="val 87146"/>
            </a:avLst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</a:rPr>
              <a:t> При отсутствии в уведомлении о планируемом строительстве или реконструкции сведений или документов </a:t>
            </a:r>
          </a:p>
          <a:p>
            <a:pPr algn="ctr"/>
            <a:r>
              <a:rPr lang="ru-RU" sz="2800" dirty="0" smtClean="0">
                <a:solidFill>
                  <a:srgbClr val="FFFFFF"/>
                </a:solidFill>
              </a:rPr>
              <a:t>(</a:t>
            </a:r>
            <a:r>
              <a:rPr lang="ru-RU" sz="2800" dirty="0" err="1" smtClean="0">
                <a:solidFill>
                  <a:srgbClr val="FFFFFF"/>
                </a:solidFill>
              </a:rPr>
              <a:t>ч.6</a:t>
            </a:r>
            <a:r>
              <a:rPr lang="ru-RU" sz="2800" dirty="0" smtClean="0">
                <a:solidFill>
                  <a:srgbClr val="FFFFFF"/>
                </a:solidFill>
              </a:rPr>
              <a:t> </a:t>
            </a:r>
            <a:r>
              <a:rPr lang="ru-RU" sz="2800" dirty="0" err="1" smtClean="0">
                <a:solidFill>
                  <a:srgbClr val="FFFFFF"/>
                </a:solidFill>
              </a:rPr>
              <a:t>ст.51.1</a:t>
            </a:r>
            <a:r>
              <a:rPr lang="ru-RU" sz="2800" dirty="0" smtClean="0">
                <a:solidFill>
                  <a:srgbClr val="FFFFFF"/>
                </a:solidFill>
              </a:rPr>
              <a:t> ГК)</a:t>
            </a:r>
          </a:p>
        </p:txBody>
      </p:sp>
      <p:sp>
        <p:nvSpPr>
          <p:cNvPr id="13" name="Стрелка влево 12"/>
          <p:cNvSpPr/>
          <p:nvPr/>
        </p:nvSpPr>
        <p:spPr>
          <a:xfrm>
            <a:off x="3143240" y="4954278"/>
            <a:ext cx="2857520" cy="1159200"/>
          </a:xfrm>
          <a:prstGeom prst="lef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возвращает без рассмотрения </a:t>
            </a:r>
          </a:p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(3 р/д)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14" name="Picture 8" descr="Картинки по запросу человечки для презентации скачать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454212"/>
            <a:ext cx="1464476" cy="2140384"/>
          </a:xfrm>
          <a:prstGeom prst="rect">
            <a:avLst/>
          </a:prstGeom>
          <a:noFill/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 rot="16200000">
            <a:off x="-456119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Застройщик</a:t>
            </a:r>
            <a:endParaRPr lang="ru-RU" sz="2200" b="1" dirty="0">
              <a:solidFill>
                <a:srgbClr val="FFFFFF"/>
              </a:solidFill>
            </a:endParaRPr>
          </a:p>
        </p:txBody>
      </p:sp>
      <p:pic>
        <p:nvPicPr>
          <p:cNvPr id="16" name="Picture 10" descr="http://tamgdeya.ru/photos/norm/1/1_Z3IOX5T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454212"/>
            <a:ext cx="1450896" cy="2143116"/>
          </a:xfrm>
          <a:prstGeom prst="rect">
            <a:avLst/>
          </a:prstGeom>
          <a:noFill/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 rot="16200000">
            <a:off x="7259185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ОМСУ</a:t>
            </a:r>
            <a:endParaRPr lang="ru-RU" sz="2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494" y="246049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До строительства, реконструкции </a:t>
            </a:r>
            <a:br>
              <a:rPr lang="ru-RU" sz="2800" b="1" dirty="0" smtClean="0"/>
            </a:br>
            <a:r>
              <a:rPr lang="ru-RU" sz="2800" b="1" dirty="0" smtClean="0"/>
              <a:t>объекта ИЖС или садового дома</a:t>
            </a:r>
            <a:endParaRPr lang="ru-RU" sz="2800" b="1" dirty="0"/>
          </a:p>
        </p:txBody>
      </p:sp>
      <p:sp>
        <p:nvSpPr>
          <p:cNvPr id="10" name="Овальная выноска 9"/>
          <p:cNvSpPr/>
          <p:nvPr/>
        </p:nvSpPr>
        <p:spPr>
          <a:xfrm>
            <a:off x="214282" y="1716198"/>
            <a:ext cx="8643998" cy="2571768"/>
          </a:xfrm>
          <a:prstGeom prst="wedgeEllipseCallout">
            <a:avLst>
              <a:gd name="adj1" fmla="val 245"/>
              <a:gd name="adj2" fmla="val 87146"/>
            </a:avLst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</a:rPr>
              <a:t>Проверка и</a:t>
            </a:r>
          </a:p>
          <a:p>
            <a:pPr algn="ctr"/>
            <a:r>
              <a:rPr lang="ru-RU" sz="2800" b="1" dirty="0" smtClean="0">
                <a:solidFill>
                  <a:srgbClr val="FFFFFF"/>
                </a:solidFill>
              </a:rPr>
              <a:t>подготовка Уведомления о соответствии или Уведомления о несоответствии </a:t>
            </a:r>
          </a:p>
          <a:p>
            <a:pPr algn="ctr"/>
            <a:r>
              <a:rPr lang="ru-RU" sz="2800" dirty="0" smtClean="0">
                <a:solidFill>
                  <a:srgbClr val="FFFFFF"/>
                </a:solidFill>
              </a:rPr>
              <a:t>(</a:t>
            </a:r>
            <a:r>
              <a:rPr lang="ru-RU" sz="2800" dirty="0" err="1" smtClean="0">
                <a:solidFill>
                  <a:srgbClr val="FFFFFF"/>
                </a:solidFill>
              </a:rPr>
              <a:t>ч.7</a:t>
            </a:r>
            <a:r>
              <a:rPr lang="ru-RU" sz="2800" dirty="0" smtClean="0">
                <a:solidFill>
                  <a:srgbClr val="FFFFFF"/>
                </a:solidFill>
              </a:rPr>
              <a:t> </a:t>
            </a:r>
            <a:r>
              <a:rPr lang="ru-RU" sz="2800" dirty="0" err="1" smtClean="0">
                <a:solidFill>
                  <a:srgbClr val="FFFFFF"/>
                </a:solidFill>
              </a:rPr>
              <a:t>ст.51.1</a:t>
            </a:r>
            <a:r>
              <a:rPr lang="ru-RU" sz="2800" dirty="0" smtClean="0">
                <a:solidFill>
                  <a:srgbClr val="FFFFFF"/>
                </a:solidFill>
              </a:rPr>
              <a:t> ГК)</a:t>
            </a:r>
          </a:p>
        </p:txBody>
      </p:sp>
      <p:sp>
        <p:nvSpPr>
          <p:cNvPr id="11" name="Стрелка влево 10"/>
          <p:cNvSpPr/>
          <p:nvPr/>
        </p:nvSpPr>
        <p:spPr>
          <a:xfrm>
            <a:off x="3143240" y="4954278"/>
            <a:ext cx="2857520" cy="1159200"/>
          </a:xfrm>
          <a:prstGeom prst="left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направляет в течение 7 р/д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18" name="Picture 8" descr="Картинки по запросу человечки для презентации скачать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454212"/>
            <a:ext cx="1464476" cy="2140384"/>
          </a:xfrm>
          <a:prstGeom prst="rect">
            <a:avLst/>
          </a:prstGeom>
          <a:noFill/>
        </p:spPr>
      </p:pic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456119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Застройщик</a:t>
            </a:r>
            <a:endParaRPr lang="ru-RU" sz="2200" b="1" dirty="0">
              <a:solidFill>
                <a:srgbClr val="FFFFFF"/>
              </a:solidFill>
            </a:endParaRPr>
          </a:p>
        </p:txBody>
      </p:sp>
      <p:pic>
        <p:nvPicPr>
          <p:cNvPr id="20" name="Picture 10" descr="http://tamgdeya.ru/photos/norm/1/1_Z3IOX5T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454212"/>
            <a:ext cx="1450896" cy="2143116"/>
          </a:xfrm>
          <a:prstGeom prst="rect">
            <a:avLst/>
          </a:prstGeom>
          <a:noFill/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 rot="16200000">
            <a:off x="7259185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ОМСУ</a:t>
            </a:r>
            <a:endParaRPr lang="ru-RU" sz="2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 anchor="ctr" anchorCtr="0"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900" b="1" dirty="0" smtClean="0"/>
              <a:t>Получение застройщиком уведомления о соответствии,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900" b="1" dirty="0" smtClean="0"/>
              <a:t>не получение застройщиком никакого уведомления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900" b="1" dirty="0" smtClean="0"/>
              <a:t>считается согласованием ОМСУ 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900" b="1" dirty="0" smtClean="0"/>
              <a:t>дает право застройщику осуществлять строительство, реконструкцию ОКС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900" b="1" dirty="0" smtClean="0"/>
              <a:t>в течение 10 лет, в том числе при переходе права на ЗУ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900" dirty="0" smtClean="0"/>
              <a:t>(</a:t>
            </a:r>
            <a:r>
              <a:rPr lang="ru-RU" sz="2900" dirty="0" err="1" smtClean="0"/>
              <a:t>ч.13</a:t>
            </a:r>
            <a:r>
              <a:rPr lang="ru-RU" sz="2900" dirty="0" smtClean="0"/>
              <a:t> </a:t>
            </a:r>
            <a:r>
              <a:rPr lang="ru-RU" sz="2900" dirty="0" err="1" smtClean="0"/>
              <a:t>ст.51.1</a:t>
            </a:r>
            <a:r>
              <a:rPr lang="ru-RU" sz="2900" dirty="0" smtClean="0"/>
              <a:t> ГК)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До строительства, реконструкции </a:t>
            </a:r>
            <a:br>
              <a:rPr lang="ru-RU" sz="2800" b="1" dirty="0" smtClean="0"/>
            </a:br>
            <a:r>
              <a:rPr lang="ru-RU" sz="2800" b="1" dirty="0" smtClean="0"/>
              <a:t>объекта ИЖС или садового дома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FDD78-CF16-4B02-A2A9-0127FD858D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12541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После строительства, реконструкции </a:t>
            </a:r>
            <a:br>
              <a:rPr lang="ru-RU" sz="2800" b="1" dirty="0" smtClean="0"/>
            </a:br>
            <a:r>
              <a:rPr lang="ru-RU" sz="2800" b="1" dirty="0" smtClean="0"/>
              <a:t>объекта ИЖС или садового дома</a:t>
            </a:r>
            <a:endParaRPr lang="ru-RU" sz="2800" b="1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214282" y="1733297"/>
            <a:ext cx="8643998" cy="2571768"/>
          </a:xfrm>
          <a:prstGeom prst="wedgeEllipseCallout">
            <a:avLst>
              <a:gd name="adj1" fmla="val 245"/>
              <a:gd name="adj2" fmla="val 87146"/>
            </a:avLst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FF"/>
                </a:solidFill>
              </a:rPr>
              <a:t> Уведомление об окончании строительства или реконструкции объекта ИЖС или садового дома </a:t>
            </a:r>
          </a:p>
          <a:p>
            <a:pPr algn="ctr"/>
            <a:r>
              <a:rPr lang="ru-RU" sz="2800" dirty="0" smtClean="0">
                <a:solidFill>
                  <a:srgbClr val="FFFFFF"/>
                </a:solidFill>
              </a:rPr>
              <a:t>(</a:t>
            </a:r>
            <a:r>
              <a:rPr lang="ru-RU" sz="2800" dirty="0" err="1" smtClean="0">
                <a:solidFill>
                  <a:srgbClr val="FFFFFF"/>
                </a:solidFill>
              </a:rPr>
              <a:t>ч.16</a:t>
            </a:r>
            <a:r>
              <a:rPr lang="ru-RU" sz="2800" dirty="0" smtClean="0">
                <a:solidFill>
                  <a:srgbClr val="FFFFFF"/>
                </a:solidFill>
              </a:rPr>
              <a:t> </a:t>
            </a:r>
            <a:r>
              <a:rPr lang="ru-RU" sz="2800" dirty="0" err="1" smtClean="0">
                <a:solidFill>
                  <a:srgbClr val="FFFFFF"/>
                </a:solidFill>
              </a:rPr>
              <a:t>ст.55</a:t>
            </a:r>
            <a:r>
              <a:rPr lang="ru-RU" sz="2800" dirty="0" smtClean="0">
                <a:solidFill>
                  <a:srgbClr val="FFFFFF"/>
                </a:solidFill>
              </a:rPr>
              <a:t> ГК)</a:t>
            </a:r>
          </a:p>
        </p:txBody>
      </p:sp>
      <p:sp>
        <p:nvSpPr>
          <p:cNvPr id="7" name="AutoShape 29"/>
          <p:cNvSpPr>
            <a:spLocks noChangeArrowheads="1"/>
          </p:cNvSpPr>
          <p:nvPr/>
        </p:nvSpPr>
        <p:spPr bwMode="auto">
          <a:xfrm>
            <a:off x="3143240" y="5025716"/>
            <a:ext cx="2857519" cy="1160483"/>
          </a:xfrm>
          <a:prstGeom prst="rightArrow">
            <a:avLst>
              <a:gd name="adj1" fmla="val 42944"/>
              <a:gd name="adj2" fmla="val 80982"/>
            </a:avLst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smtClean="0"/>
              <a:t>направляет в </a:t>
            </a:r>
          </a:p>
          <a:p>
            <a:pPr algn="ctr"/>
            <a:r>
              <a:rPr lang="ru-RU" sz="1800" b="1" dirty="0" smtClean="0"/>
              <a:t>течение месяца</a:t>
            </a:r>
            <a:endParaRPr lang="en-US" sz="1800" b="1" dirty="0"/>
          </a:p>
        </p:txBody>
      </p:sp>
      <p:pic>
        <p:nvPicPr>
          <p:cNvPr id="8" name="Picture 8" descr="Картинки по запросу человечки для презентации скачать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454212"/>
            <a:ext cx="1464476" cy="2140384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 rot="16200000">
            <a:off x="-456119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Застройщик</a:t>
            </a:r>
            <a:endParaRPr lang="ru-RU" sz="2200" b="1" dirty="0">
              <a:solidFill>
                <a:srgbClr val="FFFFFF"/>
              </a:solidFill>
            </a:endParaRPr>
          </a:p>
        </p:txBody>
      </p:sp>
      <p:pic>
        <p:nvPicPr>
          <p:cNvPr id="10" name="Picture 10" descr="http://tamgdeya.ru/photos/norm/1/1_Z3IOX5T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454212"/>
            <a:ext cx="1450896" cy="2143116"/>
          </a:xfrm>
          <a:prstGeom prst="rect">
            <a:avLst/>
          </a:prstGeom>
          <a:noFill/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 rot="16200000">
            <a:off x="7259185" y="5338927"/>
            <a:ext cx="2143140" cy="37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" wrap="square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2200" b="1" dirty="0" smtClean="0">
                <a:solidFill>
                  <a:srgbClr val="FFFFFF"/>
                </a:solidFill>
              </a:rPr>
              <a:t>ОМСУ</a:t>
            </a:r>
            <a:endParaRPr lang="ru-RU" sz="2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1453</TotalTime>
  <Words>769</Words>
  <Application>Microsoft Office PowerPoint</Application>
  <PresentationFormat>Экран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Franklin Gothic Medium</vt:lpstr>
      <vt:lpstr>Wingdings</vt:lpstr>
      <vt:lpstr>Wingdings 2</vt:lpstr>
      <vt:lpstr>Сетка</vt:lpstr>
      <vt:lpstr>Об изменениях, внесенных в градостроительный кодекс 03.08.2018 года в части получения исходно-разрешительной документации на планируемые к строительству объекты в том числе ИЖС.  </vt:lpstr>
      <vt:lpstr>С 04.08.2018</vt:lpstr>
      <vt:lpstr>До строительства, реконструкции  объекта ИЖС или садового дома</vt:lpstr>
      <vt:lpstr>После строительства, реконструкции  объекта ИЖС или садового дома</vt:lpstr>
      <vt:lpstr>До строительства, реконструкции  объекта ИЖС или садового дома</vt:lpstr>
      <vt:lpstr>До строительства, реконструкции  объекта ИЖС или садового дома</vt:lpstr>
      <vt:lpstr>До строительства, реконструкции  объекта ИЖС или садового дома</vt:lpstr>
      <vt:lpstr>До строительства, реконструкции  объекта ИЖС или садового дома</vt:lpstr>
      <vt:lpstr>После строительства, реконструкции  объекта ИЖС или садового дома</vt:lpstr>
      <vt:lpstr>После строительства, реконструкции  объекта ИЖС или садового дома</vt:lpstr>
      <vt:lpstr>После строительства, реконструкции  объекта ИЖС или садового дома</vt:lpstr>
      <vt:lpstr>После строительства, реконструкции  объекта ИЖС или садового дома</vt:lpstr>
      <vt:lpstr>После строительства, реконструкции  объекта ИЖС или садового дома</vt:lpstr>
      <vt:lpstr>ГКУ и ГРП объекта ИЖС или садового дома</vt:lpstr>
      <vt:lpstr>ГКУ и ГРП объекта ИЖС или садового дома</vt:lpstr>
      <vt:lpstr>Переходные положения</vt:lpstr>
      <vt:lpstr>Переходные положения</vt:lpstr>
      <vt:lpstr>Переходные положения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Зарема</dc:creator>
  <cp:lastModifiedBy>Кулабухова К.В.</cp:lastModifiedBy>
  <cp:revision>159</cp:revision>
  <cp:lastPrinted>2018-09-21T12:45:56Z</cp:lastPrinted>
  <dcterms:created xsi:type="dcterms:W3CDTF">2015-03-28T16:21:10Z</dcterms:created>
  <dcterms:modified xsi:type="dcterms:W3CDTF">2018-09-25T07:04:21Z</dcterms:modified>
</cp:coreProperties>
</file>