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D5FC96"/>
    <a:srgbClr val="ADC1E5"/>
    <a:srgbClr val="DBB7FF"/>
    <a:srgbClr val="FFABAB"/>
    <a:srgbClr val="FCC78C"/>
    <a:srgbClr val="99FF99"/>
    <a:srgbClr val="B7ACFA"/>
    <a:srgbClr val="FBB15F"/>
    <a:srgbClr val="B3F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1" autoAdjust="0"/>
    <p:restoredTop sz="96138" autoAdjust="0"/>
  </p:normalViewPr>
  <p:slideViewPr>
    <p:cSldViewPr snapToGrid="0" snapToObjects="1">
      <p:cViewPr varScale="1">
        <p:scale>
          <a:sx n="126" d="100"/>
          <a:sy n="126" d="100"/>
        </p:scale>
        <p:origin x="89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77BAC-BC48-4F55-81DE-87B66C3D841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F7EDC-8F3C-4C71-8361-60418922D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CF154-0AD1-4C40-BE39-F4D6E8E75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DC8624-6ACE-D447-9B7B-10596B151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292763-6C7D-1445-8B94-C97CA074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DBA4-59E8-154C-B66E-0A829F0886CB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F6DAF-6715-0C47-8172-0C5C4B91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F76BEF-50BC-0D4E-8A31-53D0E07B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F14-CC58-8444-8B47-5406FCC4F1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7396" y="0"/>
            <a:ext cx="12116521" cy="6858000"/>
          </a:xfrm>
          <a:prstGeom prst="rect">
            <a:avLst/>
          </a:prstGeom>
          <a:noFill/>
          <a:ln w="1270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21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218CE-5469-CC41-A12D-A66599CA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57F643-B1A4-D745-BE2F-5B4F0FAC4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761DD7-DCA4-9D47-AAEF-01C8B9EA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DBA4-59E8-154C-B66E-0A829F0886CB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FD11AA-6371-1445-AB32-1C0CE3E9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A85683-670D-4047-A29F-ABB58604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F14-CC58-8444-8B47-5406FCC4F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0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41C2E9-A121-FF42-A77A-B01E8F4D0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BC14D-21F0-F746-91FB-BCF913B56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C5C430-6039-584C-BD1A-E11D48AE0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DBA4-59E8-154C-B66E-0A829F0886CB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9ED5C1-8A1F-1C44-AB43-6FCA1323B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65326-87F1-834C-950C-922F22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F14-CC58-8444-8B47-5406FCC4F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9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5C26AAD-E7DA-F04C-BC9F-3C6555D7C91C}"/>
              </a:ext>
            </a:extLst>
          </p:cNvPr>
          <p:cNvSpPr/>
          <p:nvPr userDrawn="1"/>
        </p:nvSpPr>
        <p:spPr>
          <a:xfrm>
            <a:off x="182172" y="126152"/>
            <a:ext cx="11885631" cy="6572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51280-2F37-6645-9E1A-A53689DD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3F640-AF04-6F48-8ECD-04C1658DD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7F77BB-9B80-5D40-AE8A-CF3BCE3C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DBA4-59E8-154C-B66E-0A829F0886CB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A1B5C-4156-7B4D-A8FD-94B5C12F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AF17C8-719D-B84C-A2D0-F8B1BA74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F14-CC58-8444-8B47-5406FCC4F1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7396" y="0"/>
            <a:ext cx="12116521" cy="6858000"/>
          </a:xfrm>
          <a:prstGeom prst="rect">
            <a:avLst/>
          </a:prstGeom>
          <a:noFill/>
          <a:ln w="1270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82172" y="126152"/>
            <a:ext cx="11885631" cy="6572296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8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2D2D3-D2A3-4548-8B04-C2466BE6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51EA51-8E03-774C-AACB-71712EB8D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8F9C93-5E7F-D54F-9A7B-AB3E5A38C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DBA4-59E8-154C-B66E-0A829F0886CB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C874B-7A45-6147-ABBA-5C270D43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C13C3D-0666-0C49-9E25-889B08ED6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F14-CC58-8444-8B47-5406FCC4F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43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71696-9062-0744-A7EC-0ECCE1D5C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FD0A1C-B20F-3341-BB59-DFCADCB87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3F16CD-350C-6E4C-AB5E-A15180A4E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B342CF-F050-484C-AFCF-B576010C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DBA4-59E8-154C-B66E-0A829F0886CB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C7E9DC-E0E4-8644-9437-C9E8F6D5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361B81-B798-5A4D-B91F-BE845BFA2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F14-CC58-8444-8B47-5406FCC4F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43121-24B1-EF4C-A7BF-A55D0BF40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DD3820-6D7E-E941-913B-63B267C8C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AA4811-AAB9-FB42-8E9E-E9910C57A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4CCDD3-7362-8247-8008-BDD0D30DA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229623-2C2E-C244-A233-431BEC666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23FE72-7808-1F40-A2F5-B3630DD3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DBA4-59E8-154C-B66E-0A829F0886CB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CCFF5A-57EC-974F-AE99-977771E5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C00009-0D52-D245-83D1-A74A2E4BD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F14-CC58-8444-8B47-5406FCC4F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07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64CDE-9D6B-9943-8E29-DCF06FEE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B34DEB-DB73-A94D-83D1-DCB0E28A3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DBA4-59E8-154C-B66E-0A829F0886CB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DCF1E0-2BC0-6A4D-A975-6D6B6FE1E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B875EA-69B9-9244-B6BA-C0627824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F14-CC58-8444-8B47-5406FCC4F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6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772EC5-C7AD-C742-97FD-E859AE3E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DBA4-59E8-154C-B66E-0A829F0886CB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6CDE52-38AD-4441-9500-BF05C8BE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61B82D-459B-8B43-830E-F513E87F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F14-CC58-8444-8B47-5406FCC4F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3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DCA43-AA6A-0B46-84B8-AE290446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9CABC5-5E05-234B-9C8C-9A1CF7CE4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6C7E24-7A92-544F-83C4-CD2CEA2AD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DAA229-26DA-8F4A-94CA-C327FEE1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DBA4-59E8-154C-B66E-0A829F0886CB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036DA-34B5-4047-8CFB-D1013ACE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26AE3B-0456-F742-8742-BA065860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F14-CC58-8444-8B47-5406FCC4F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80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0CDA9-9EC7-FE4F-B2FD-070D571A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4BE162-5527-A14F-8FF7-509DAA6D2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4902D2-0C8C-F547-9DA2-CD14134AF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8F1FF1-20DE-264C-BB76-9A2F5859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DBA4-59E8-154C-B66E-0A829F0886CB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E2623E-B892-A54F-BA14-C05BA55B0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7217EA-F97D-934B-9B54-4E9E6B68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F14-CC58-8444-8B47-5406FCC4F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4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74D4D-786F-D242-839E-62CAA6C9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DD560-6241-CF4B-844F-42622C44C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0E6681-F057-564D-AE2F-8F6DFF7A27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2DBA4-59E8-154C-B66E-0A829F0886CB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9753E5-07F7-0A49-A92C-B6344631C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95B24-BD3A-B543-969C-72F20570A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E3F14-CC58-8444-8B47-5406FCC4F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3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ED7862-9F35-524E-999F-CEF306CCDC14}"/>
              </a:ext>
            </a:extLst>
          </p:cNvPr>
          <p:cNvSpPr/>
          <p:nvPr/>
        </p:nvSpPr>
        <p:spPr>
          <a:xfrm>
            <a:off x="182172" y="126152"/>
            <a:ext cx="11885631" cy="6572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E293A1-0A93-CF46-90A5-461FD330F070}"/>
              </a:ext>
            </a:extLst>
          </p:cNvPr>
          <p:cNvSpPr/>
          <p:nvPr/>
        </p:nvSpPr>
        <p:spPr>
          <a:xfrm>
            <a:off x="6840406" y="2026658"/>
            <a:ext cx="5192367" cy="1163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07124-FC48-9A43-9787-D58C1BE8D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785" y="4614513"/>
            <a:ext cx="10757042" cy="1922719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1855C0"/>
                </a:solidFill>
                <a:latin typeface="Arial" pitchFamily="34" charset="0"/>
                <a:cs typeface="Arial" pitchFamily="34" charset="0"/>
              </a:rPr>
              <a:t>Подведение итогов муниципального конкурса: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«УЧЕНИК ГОДА»</a:t>
            </a:r>
            <a:br>
              <a:rPr lang="ru-RU" b="1" dirty="0">
                <a:solidFill>
                  <a:srgbClr val="1855C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1855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396" y="0"/>
            <a:ext cx="12116521" cy="6858000"/>
          </a:xfrm>
          <a:prstGeom prst="rect">
            <a:avLst/>
          </a:prstGeom>
          <a:noFill/>
          <a:ln w="1270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2172" y="126152"/>
            <a:ext cx="11885631" cy="6572296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://1ul.ru/upload/resize_image/publication/37836/960_540_5_12345.jpg">
            <a:extLst>
              <a:ext uri="{FF2B5EF4-FFF2-40B4-BE49-F238E27FC236}">
                <a16:creationId xmlns:a16="http://schemas.microsoft.com/office/drawing/2014/main" id="{3DAF21FC-D7E5-8E40-8242-B0D6D9119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06" y="251544"/>
            <a:ext cx="4377712" cy="2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ED07124-FC48-9A43-9787-D58C1BE8DCFD}"/>
              </a:ext>
            </a:extLst>
          </p:cNvPr>
          <p:cNvSpPr txBox="1">
            <a:spLocks/>
          </p:cNvSpPr>
          <p:nvPr/>
        </p:nvSpPr>
        <p:spPr>
          <a:xfrm>
            <a:off x="3844976" y="5773472"/>
            <a:ext cx="4273296" cy="8676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dirty="0">
                <a:solidFill>
                  <a:srgbClr val="1855C0"/>
                </a:solidFill>
                <a:latin typeface="Arial" pitchFamily="34" charset="0"/>
                <a:ea typeface="+mj-ea"/>
                <a:cs typeface="Arial" pitchFamily="34" charset="0"/>
              </a:rPr>
              <a:t>  2018</a:t>
            </a:r>
          </a:p>
        </p:txBody>
      </p:sp>
      <p:pic>
        <p:nvPicPr>
          <p:cNvPr id="11268" name="Picture 4" descr="http://richybirds.com/images/news/57f21f97bb139.jpg">
            <a:extLst>
              <a:ext uri="{FF2B5EF4-FFF2-40B4-BE49-F238E27FC236}">
                <a16:creationId xmlns:a16="http://schemas.microsoft.com/office/drawing/2014/main" id="{874D1D41-BE03-2D4A-BD88-430D089F5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27" y="251544"/>
            <a:ext cx="3692976" cy="299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047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5D5FC0-21B5-EC40-A71B-B89016EB6437}"/>
              </a:ext>
            </a:extLst>
          </p:cNvPr>
          <p:cNvSpPr txBox="1"/>
          <p:nvPr/>
        </p:nvSpPr>
        <p:spPr>
          <a:xfrm>
            <a:off x="240631" y="192506"/>
            <a:ext cx="11790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1855C0"/>
                </a:solidFill>
                <a:latin typeface="Arial" pitchFamily="34" charset="0"/>
                <a:ea typeface="+mj-ea"/>
                <a:cs typeface="Arial" pitchFamily="34" charset="0"/>
              </a:rPr>
              <a:t>Номинация «Лучший ученик средней школы»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D473D-9F10-934D-BAF9-DB367BE1C62E}"/>
              </a:ext>
            </a:extLst>
          </p:cNvPr>
          <p:cNvSpPr txBox="1"/>
          <p:nvPr/>
        </p:nvSpPr>
        <p:spPr>
          <a:xfrm>
            <a:off x="3540643" y="1388602"/>
            <a:ext cx="84909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/>
              <a:t>Призер всероссийской олимпиады школьников по экологии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/>
              <a:t>Победитель программы «Шаг в будущее» в области изучения растений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/>
              <a:t>Победитель  всероссийского конкурса и призер олимпиады имени Вернадского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/>
              <a:t>Призер всероссийских конкурсов: «Подрост», «Юниор», «Ученые будущего»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74844-B6EF-EC43-AF62-FFA17471A8E5}"/>
              </a:ext>
            </a:extLst>
          </p:cNvPr>
          <p:cNvSpPr txBox="1"/>
          <p:nvPr/>
        </p:nvSpPr>
        <p:spPr>
          <a:xfrm>
            <a:off x="0" y="4979352"/>
            <a:ext cx="3790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Хорошилова</a:t>
            </a:r>
            <a:r>
              <a:rPr lang="ru-RU" sz="2800" b="1" dirty="0">
                <a:solidFill>
                  <a:srgbClr val="FF0000"/>
                </a:solidFill>
              </a:rPr>
              <a:t> Елена        </a:t>
            </a:r>
          </a:p>
          <a:p>
            <a:pPr algn="ctr"/>
            <a:r>
              <a:rPr lang="ru-RU" sz="2800" dirty="0"/>
              <a:t>МАОУ СОШ №40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720F2-C0E3-DF4C-B65B-64C4AB74357C}"/>
              </a:ext>
            </a:extLst>
          </p:cNvPr>
          <p:cNvSpPr txBox="1"/>
          <p:nvPr/>
        </p:nvSpPr>
        <p:spPr>
          <a:xfrm>
            <a:off x="380346" y="891535"/>
            <a:ext cx="31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1 место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3DC588-5E81-AC4B-942C-09B22266C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82" y="1610282"/>
            <a:ext cx="2473236" cy="329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5D5FC0-21B5-EC40-A71B-B89016EB6437}"/>
              </a:ext>
            </a:extLst>
          </p:cNvPr>
          <p:cNvSpPr txBox="1"/>
          <p:nvPr/>
        </p:nvSpPr>
        <p:spPr>
          <a:xfrm>
            <a:off x="240631" y="192506"/>
            <a:ext cx="11790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1855C0"/>
                </a:solidFill>
                <a:latin typeface="Arial" pitchFamily="34" charset="0"/>
                <a:ea typeface="+mj-ea"/>
                <a:cs typeface="Arial" pitchFamily="34" charset="0"/>
              </a:rPr>
              <a:t>Номинация «Лучший ученик средней школы»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D473D-9F10-934D-BAF9-DB367BE1C62E}"/>
              </a:ext>
            </a:extLst>
          </p:cNvPr>
          <p:cNvSpPr txBox="1"/>
          <p:nvPr/>
        </p:nvSpPr>
        <p:spPr>
          <a:xfrm>
            <a:off x="3540643" y="1516938"/>
            <a:ext cx="84909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Двукратный призер  всероссийской олимпиады школьников по биологии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 Победитель программы «Шаг в будущее»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 Его работа признана лучшей в номинации «Науки о природе»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Победитель всероссийских конкурсов имени Менделеева, Леонардо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Призер конкурсов Вернадского, «Юниор», «Подрост»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74844-B6EF-EC43-AF62-FFA17471A8E5}"/>
              </a:ext>
            </a:extLst>
          </p:cNvPr>
          <p:cNvSpPr txBox="1"/>
          <p:nvPr/>
        </p:nvSpPr>
        <p:spPr>
          <a:xfrm>
            <a:off x="0" y="4979352"/>
            <a:ext cx="3790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Трошин Никита         </a:t>
            </a:r>
          </a:p>
          <a:p>
            <a:pPr algn="ctr"/>
            <a:r>
              <a:rPr lang="ru-RU" sz="2800" dirty="0"/>
              <a:t>МАОУ СОШ №40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720F2-C0E3-DF4C-B65B-64C4AB74357C}"/>
              </a:ext>
            </a:extLst>
          </p:cNvPr>
          <p:cNvSpPr txBox="1"/>
          <p:nvPr/>
        </p:nvSpPr>
        <p:spPr>
          <a:xfrm>
            <a:off x="380346" y="891535"/>
            <a:ext cx="31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2 место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83E7FF-127C-ED48-AB96-5B025730FC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9" t="2806" r="26895" b="13481"/>
          <a:stretch/>
        </p:blipFill>
        <p:spPr>
          <a:xfrm>
            <a:off x="742255" y="1596071"/>
            <a:ext cx="2436480" cy="332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5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5D5FC0-21B5-EC40-A71B-B89016EB6437}"/>
              </a:ext>
            </a:extLst>
          </p:cNvPr>
          <p:cNvSpPr txBox="1"/>
          <p:nvPr/>
        </p:nvSpPr>
        <p:spPr>
          <a:xfrm>
            <a:off x="240631" y="192506"/>
            <a:ext cx="11790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1855C0"/>
                </a:solidFill>
                <a:latin typeface="Arial" pitchFamily="34" charset="0"/>
                <a:ea typeface="+mj-ea"/>
                <a:cs typeface="Arial" pitchFamily="34" charset="0"/>
              </a:rPr>
              <a:t>Номинация «Лучший ученик средней школы»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D473D-9F10-934D-BAF9-DB367BE1C62E}"/>
              </a:ext>
            </a:extLst>
          </p:cNvPr>
          <p:cNvSpPr txBox="1"/>
          <p:nvPr/>
        </p:nvSpPr>
        <p:spPr>
          <a:xfrm>
            <a:off x="3219803" y="1231629"/>
            <a:ext cx="87796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Награжден золотой медалью за успехи в учебе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Победитель и призер муниципального, зонального, регионального,  заключительного этапов Всероссийской научной конференции молодых исследователей «Шаг в будущее»,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Участник Национального соревнования молодых исследователей программы «Шаг в будущее»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Кандидат в состав Национальной делегации РФ для участия в Европейской научной выставке ЭКСПО-НАУКА, 2018» в Польше, г. Гдыня,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Кандидат  команды участников Международной научной выставки «ЭКСПО-НАУКА»2019» в ОАЭ, г. Абу-Даби, июль 2019г.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Награжден грамотой за </a:t>
            </a:r>
            <a:r>
              <a:rPr lang="en-US" sz="2000" dirty="0"/>
              <a:t>III</a:t>
            </a:r>
            <a:r>
              <a:rPr lang="ru-RU" sz="2000" dirty="0"/>
              <a:t> место в финале конкурса исследовательских работ фестиваля наук «Путь к Олимпу»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 Награжден дипломом </a:t>
            </a:r>
            <a:r>
              <a:rPr lang="en-US" sz="2000" dirty="0"/>
              <a:t>I</a:t>
            </a:r>
            <a:r>
              <a:rPr lang="ru-RU" sz="2000" dirty="0"/>
              <a:t> степени за достигнутые успехи в секции «География и геоэкология» </a:t>
            </a:r>
            <a:r>
              <a:rPr lang="en-US" sz="2000" dirty="0"/>
              <a:t>XLII</a:t>
            </a:r>
            <a:r>
              <a:rPr lang="ru-RU" sz="2000" dirty="0"/>
              <a:t> научно-практической конференции Донской академии наук юных исследователей   им. Ю.А.Жданова в г. Ростов-на-Дону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Удостоен знака отличия Всероссийского физкультурно-спортивного комплекса «Готов к труду и обороне»</a:t>
            </a:r>
          </a:p>
          <a:p>
            <a:pPr algn="just"/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74844-B6EF-EC43-AF62-FFA17471A8E5}"/>
              </a:ext>
            </a:extLst>
          </p:cNvPr>
          <p:cNvSpPr txBox="1"/>
          <p:nvPr/>
        </p:nvSpPr>
        <p:spPr>
          <a:xfrm>
            <a:off x="0" y="4979352"/>
            <a:ext cx="3790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Керчь Артем         </a:t>
            </a:r>
          </a:p>
          <a:p>
            <a:pPr algn="ctr"/>
            <a:r>
              <a:rPr lang="ru-RU" sz="2800" dirty="0"/>
              <a:t>МАОУ СОШ №22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720F2-C0E3-DF4C-B65B-64C4AB74357C}"/>
              </a:ext>
            </a:extLst>
          </p:cNvPr>
          <p:cNvSpPr txBox="1"/>
          <p:nvPr/>
        </p:nvSpPr>
        <p:spPr>
          <a:xfrm>
            <a:off x="380346" y="891535"/>
            <a:ext cx="31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3 место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FB4A87-3B50-7048-B1AC-B690A3FD86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2"/>
          <a:stretch/>
        </p:blipFill>
        <p:spPr>
          <a:xfrm>
            <a:off x="635098" y="1574427"/>
            <a:ext cx="2520404" cy="334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5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- на сайт -\АК 2018\Шевека ДОУ №29\IMG-20180531-WA0025.jpg"/>
          <p:cNvPicPr>
            <a:picLocks noChangeAspect="1" noChangeArrowheads="1"/>
          </p:cNvPicPr>
          <p:nvPr/>
        </p:nvPicPr>
        <p:blipFill rotWithShape="1">
          <a:blip r:embed="rId2" cstate="screen"/>
          <a:srcRect l="-19938" r="1" b="5622"/>
          <a:stretch/>
        </p:blipFill>
        <p:spPr bwMode="auto">
          <a:xfrm>
            <a:off x="2089970" y="1353458"/>
            <a:ext cx="5766163" cy="5271931"/>
          </a:xfrm>
          <a:prstGeom prst="snipRoundRect">
            <a:avLst>
              <a:gd name="adj1" fmla="val 20565"/>
              <a:gd name="adj2" fmla="val 0"/>
            </a:avLst>
          </a:prstGeom>
          <a:noFill/>
        </p:spPr>
      </p:pic>
      <p:pic>
        <p:nvPicPr>
          <p:cNvPr id="1027" name="Picture 3" descr="Z:\- на сайт -\АК 2018\Шевека ДОУ №29\Шевека.jpg"/>
          <p:cNvPicPr>
            <a:picLocks noChangeAspect="1" noChangeArrowheads="1"/>
          </p:cNvPicPr>
          <p:nvPr/>
        </p:nvPicPr>
        <p:blipFill rotWithShape="1">
          <a:blip r:embed="rId3" cstate="screen"/>
          <a:srcRect t="-9305" r="-69676" b="-1"/>
          <a:stretch/>
        </p:blipFill>
        <p:spPr bwMode="auto">
          <a:xfrm>
            <a:off x="240630" y="977336"/>
            <a:ext cx="4860758" cy="4175069"/>
          </a:xfrm>
          <a:prstGeom prst="snipRoundRect">
            <a:avLst>
              <a:gd name="adj1" fmla="val 0"/>
              <a:gd name="adj2" fmla="val 50000"/>
            </a:avLst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50707" y="2292158"/>
            <a:ext cx="61808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Воспитанник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детского сада № 29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Шевека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Родион –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победитель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Всероссийского конкурса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«Я- исследователь»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тема: «Хвосты»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D5FC0-21B5-EC40-A71B-B89016EB6437}"/>
              </a:ext>
            </a:extLst>
          </p:cNvPr>
          <p:cNvSpPr txBox="1"/>
          <p:nvPr/>
        </p:nvSpPr>
        <p:spPr>
          <a:xfrm>
            <a:off x="240631" y="192506"/>
            <a:ext cx="11790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1855C0"/>
                </a:solidFill>
                <a:latin typeface="Arial" pitchFamily="34" charset="0"/>
                <a:ea typeface="+mj-ea"/>
                <a:cs typeface="Arial" pitchFamily="34" charset="0"/>
              </a:rPr>
              <a:t>Номинация «Лучший воспитанник дошкольного образовательного учреждения»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5D5FC0-21B5-EC40-A71B-B89016EB6437}"/>
              </a:ext>
            </a:extLst>
          </p:cNvPr>
          <p:cNvSpPr txBox="1"/>
          <p:nvPr/>
        </p:nvSpPr>
        <p:spPr>
          <a:xfrm>
            <a:off x="240631" y="192506"/>
            <a:ext cx="11790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1855C0"/>
                </a:solidFill>
                <a:latin typeface="Arial" pitchFamily="34" charset="0"/>
                <a:ea typeface="+mj-ea"/>
                <a:cs typeface="Arial" pitchFamily="34" charset="0"/>
              </a:rPr>
              <a:t>Номинация «Лучший ученик начальной школы»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B4EAF-103F-D544-95CE-ECE94598E0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20059" r="19132" b="46423"/>
          <a:stretch/>
        </p:blipFill>
        <p:spPr>
          <a:xfrm rot="5400000">
            <a:off x="366636" y="2067537"/>
            <a:ext cx="3224463" cy="22986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D473D-9F10-934D-BAF9-DB367BE1C62E}"/>
              </a:ext>
            </a:extLst>
          </p:cNvPr>
          <p:cNvSpPr txBox="1"/>
          <p:nvPr/>
        </p:nvSpPr>
        <p:spPr>
          <a:xfrm>
            <a:off x="3818020" y="1251285"/>
            <a:ext cx="81012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/>
              <a:t>Победитель танцевальных конкурсов регионального и муниципального уровня в составе ансамбля «Феникс»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/>
              <a:t> Призер муниципального этапа Всероссийской олимпиады школьников по английскому языку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/>
              <a:t>Призер творческих конкурсов муниципального и регионального уровня по изобразительному искусству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74844-B6EF-EC43-AF62-FFA17471A8E5}"/>
              </a:ext>
            </a:extLst>
          </p:cNvPr>
          <p:cNvSpPr txBox="1"/>
          <p:nvPr/>
        </p:nvSpPr>
        <p:spPr>
          <a:xfrm>
            <a:off x="380346" y="4987132"/>
            <a:ext cx="34376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Шмыгина</a:t>
            </a:r>
            <a:r>
              <a:rPr lang="ru-RU" sz="2800" b="1" dirty="0">
                <a:solidFill>
                  <a:srgbClr val="FF0000"/>
                </a:solidFill>
              </a:rPr>
              <a:t> Марианна</a:t>
            </a:r>
          </a:p>
          <a:p>
            <a:r>
              <a:rPr lang="ru-RU" sz="2800" dirty="0"/>
              <a:t>МБОУ гимназия №7</a:t>
            </a:r>
          </a:p>
          <a:p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720F2-C0E3-DF4C-B65B-64C4AB74357C}"/>
              </a:ext>
            </a:extLst>
          </p:cNvPr>
          <p:cNvSpPr txBox="1"/>
          <p:nvPr/>
        </p:nvSpPr>
        <p:spPr>
          <a:xfrm>
            <a:off x="380346" y="891535"/>
            <a:ext cx="31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1 место</a:t>
            </a:r>
          </a:p>
        </p:txBody>
      </p:sp>
    </p:spTree>
    <p:extLst>
      <p:ext uri="{BB962C8B-B14F-4D97-AF65-F5344CB8AC3E}">
        <p14:creationId xmlns:p14="http://schemas.microsoft.com/office/powerpoint/2010/main" val="270670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5D5FC0-21B5-EC40-A71B-B89016EB6437}"/>
              </a:ext>
            </a:extLst>
          </p:cNvPr>
          <p:cNvSpPr txBox="1"/>
          <p:nvPr/>
        </p:nvSpPr>
        <p:spPr>
          <a:xfrm>
            <a:off x="240631" y="192506"/>
            <a:ext cx="11790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1855C0"/>
                </a:solidFill>
                <a:latin typeface="Arial" pitchFamily="34" charset="0"/>
                <a:ea typeface="+mj-ea"/>
                <a:cs typeface="Arial" pitchFamily="34" charset="0"/>
              </a:rPr>
              <a:t>Номинация «Лучший ученик начальной школы»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D473D-9F10-934D-BAF9-DB367BE1C62E}"/>
              </a:ext>
            </a:extLst>
          </p:cNvPr>
          <p:cNvSpPr txBox="1"/>
          <p:nvPr/>
        </p:nvSpPr>
        <p:spPr>
          <a:xfrm>
            <a:off x="3680358" y="1501208"/>
            <a:ext cx="8101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Победитель 1 степени </a:t>
            </a:r>
            <a:r>
              <a:rPr lang="en-US" sz="2800" dirty="0"/>
              <a:t>IV </a:t>
            </a:r>
            <a:r>
              <a:rPr lang="ru-RU" sz="2800" dirty="0"/>
              <a:t> Международной лексико-грамматической олимпиады «</a:t>
            </a:r>
            <a:r>
              <a:rPr lang="en-US" sz="2800" dirty="0"/>
              <a:t>English Skills</a:t>
            </a:r>
            <a:r>
              <a:rPr lang="ru-RU" sz="2800" dirty="0"/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Победитель Международного творческого конкурса «Красная книга руками детей»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Лауреат 1 степени в </a:t>
            </a:r>
            <a:r>
              <a:rPr lang="en-US" sz="2800" dirty="0"/>
              <a:t>I </a:t>
            </a:r>
            <a:r>
              <a:rPr lang="ru-RU" sz="2800" dirty="0"/>
              <a:t>Всероссийском конкурсе-фестивале «Сочи-карнавал искусств»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Дипломант 1 степени конкурса-фестиваля «Морской узелок»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74844-B6EF-EC43-AF62-FFA17471A8E5}"/>
              </a:ext>
            </a:extLst>
          </p:cNvPr>
          <p:cNvSpPr txBox="1"/>
          <p:nvPr/>
        </p:nvSpPr>
        <p:spPr>
          <a:xfrm>
            <a:off x="540766" y="4987132"/>
            <a:ext cx="34376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Береснева</a:t>
            </a:r>
            <a:r>
              <a:rPr lang="ru-RU" sz="2800" b="1" dirty="0">
                <a:solidFill>
                  <a:srgbClr val="FF0000"/>
                </a:solidFill>
              </a:rPr>
              <a:t> Ксения  </a:t>
            </a:r>
            <a:r>
              <a:rPr lang="ru-RU" sz="2800" dirty="0"/>
              <a:t>МБОУ СОШ №10</a:t>
            </a:r>
          </a:p>
          <a:p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720F2-C0E3-DF4C-B65B-64C4AB74357C}"/>
              </a:ext>
            </a:extLst>
          </p:cNvPr>
          <p:cNvSpPr txBox="1"/>
          <p:nvPr/>
        </p:nvSpPr>
        <p:spPr>
          <a:xfrm>
            <a:off x="380346" y="891535"/>
            <a:ext cx="31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2 место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02178B-1670-3D42-A10A-8949008AB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2" t="9591" r="14210" b="32163"/>
          <a:stretch/>
        </p:blipFill>
        <p:spPr>
          <a:xfrm>
            <a:off x="797440" y="1537866"/>
            <a:ext cx="2326107" cy="32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9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5D5FC0-21B5-EC40-A71B-B89016EB6437}"/>
              </a:ext>
            </a:extLst>
          </p:cNvPr>
          <p:cNvSpPr txBox="1"/>
          <p:nvPr/>
        </p:nvSpPr>
        <p:spPr>
          <a:xfrm>
            <a:off x="240631" y="192506"/>
            <a:ext cx="11790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1855C0"/>
                </a:solidFill>
                <a:latin typeface="Arial" pitchFamily="34" charset="0"/>
                <a:ea typeface="+mj-ea"/>
                <a:cs typeface="Arial" pitchFamily="34" charset="0"/>
              </a:rPr>
              <a:t>Номинация «Лучший ученик начальной школы»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D473D-9F10-934D-BAF9-DB367BE1C62E}"/>
              </a:ext>
            </a:extLst>
          </p:cNvPr>
          <p:cNvSpPr txBox="1"/>
          <p:nvPr/>
        </p:nvSpPr>
        <p:spPr>
          <a:xfrm>
            <a:off x="3801981" y="938965"/>
            <a:ext cx="84381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 </a:t>
            </a:r>
            <a:r>
              <a:rPr lang="en-US" sz="2400" dirty="0"/>
              <a:t>II</a:t>
            </a:r>
            <a:r>
              <a:rPr lang="ru-RU" sz="2400" dirty="0"/>
              <a:t> место в региональном этапе </a:t>
            </a:r>
            <a:r>
              <a:rPr lang="en-US" sz="2400" dirty="0"/>
              <a:t>IV</a:t>
            </a:r>
            <a:r>
              <a:rPr lang="ru-RU" sz="2400" dirty="0"/>
              <a:t> Всероссийской дистанционной  олимпиады  по информатике;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 </a:t>
            </a:r>
            <a:r>
              <a:rPr lang="en-US" sz="2400" dirty="0"/>
              <a:t>I</a:t>
            </a:r>
            <a:r>
              <a:rPr lang="ru-RU" sz="2400" dirty="0"/>
              <a:t> место в международной олимпиаде проекта </a:t>
            </a:r>
            <a:r>
              <a:rPr lang="en-US" sz="2400" dirty="0" err="1"/>
              <a:t>intolimp</a:t>
            </a:r>
            <a:r>
              <a:rPr lang="ru-RU" sz="2400" dirty="0"/>
              <a:t>.</a:t>
            </a:r>
            <a:r>
              <a:rPr lang="en-US" sz="2400" dirty="0"/>
              <a:t>org</a:t>
            </a:r>
            <a:r>
              <a:rPr lang="ru-RU" sz="2400" dirty="0"/>
              <a:t>  «Информатика 4 класс»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 призер муниципального этапа Всероссийской олимпиады школьников по математике среди учащихся 1-4 классов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победитель </a:t>
            </a:r>
            <a:r>
              <a:rPr lang="ru-RU" sz="2400" dirty="0" err="1"/>
              <a:t>межпредметных</a:t>
            </a:r>
            <a:r>
              <a:rPr lang="ru-RU" sz="2400" dirty="0"/>
              <a:t> олимпиад </a:t>
            </a:r>
            <a:r>
              <a:rPr lang="ru-RU" sz="2400" dirty="0" err="1"/>
              <a:t>Учи.ру</a:t>
            </a:r>
            <a:r>
              <a:rPr lang="ru-RU" sz="2400" dirty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победитель </a:t>
            </a:r>
            <a:r>
              <a:rPr lang="en-US" sz="2400" dirty="0"/>
              <a:t>II</a:t>
            </a:r>
            <a:r>
              <a:rPr lang="ru-RU" sz="2400" dirty="0"/>
              <a:t> и </a:t>
            </a:r>
            <a:r>
              <a:rPr lang="en-US" sz="2400" dirty="0"/>
              <a:t>III</a:t>
            </a:r>
            <a:r>
              <a:rPr lang="ru-RU" sz="2400" dirty="0"/>
              <a:t> международной онлайн -олимпиады по русскому языку «Русский с Пушкиным»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победитель международной онлайн-олимпиады по математике для начальной школы  </a:t>
            </a:r>
            <a:r>
              <a:rPr lang="en-US" sz="2400" dirty="0"/>
              <a:t>BRICSMATH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 победитель  </a:t>
            </a:r>
            <a:r>
              <a:rPr lang="en-US" sz="2400" dirty="0"/>
              <a:t>VIII</a:t>
            </a:r>
            <a:r>
              <a:rPr lang="ru-RU" sz="2400" dirty="0"/>
              <a:t> онлайн-  олимпиады по математике «Плюс» «Центр Педагогического мастерства»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победитель  онлайн-  олимпиады по математике и русскому языку «</a:t>
            </a:r>
            <a:r>
              <a:rPr lang="ru-RU" sz="2400" dirty="0" err="1"/>
              <a:t>Заврики</a:t>
            </a:r>
            <a:r>
              <a:rPr lang="ru-RU" sz="2400" dirty="0"/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74844-B6EF-EC43-AF62-FFA17471A8E5}"/>
              </a:ext>
            </a:extLst>
          </p:cNvPr>
          <p:cNvSpPr txBox="1"/>
          <p:nvPr/>
        </p:nvSpPr>
        <p:spPr>
          <a:xfrm>
            <a:off x="653060" y="4987132"/>
            <a:ext cx="3437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Макаров Роман   </a:t>
            </a:r>
            <a:r>
              <a:rPr lang="ru-RU" sz="2800" dirty="0"/>
              <a:t>МБОУ гимназия №7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720F2-C0E3-DF4C-B65B-64C4AB74357C}"/>
              </a:ext>
            </a:extLst>
          </p:cNvPr>
          <p:cNvSpPr txBox="1"/>
          <p:nvPr/>
        </p:nvSpPr>
        <p:spPr>
          <a:xfrm>
            <a:off x="380346" y="891535"/>
            <a:ext cx="31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3 место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1910A9-5832-844E-BC6C-2B7367598C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5" t="20292" r="19440" b="45322"/>
          <a:stretch/>
        </p:blipFill>
        <p:spPr>
          <a:xfrm rot="5400000">
            <a:off x="484077" y="2044825"/>
            <a:ext cx="3177424" cy="23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49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5D5FC0-21B5-EC40-A71B-B89016EB6437}"/>
              </a:ext>
            </a:extLst>
          </p:cNvPr>
          <p:cNvSpPr txBox="1"/>
          <p:nvPr/>
        </p:nvSpPr>
        <p:spPr>
          <a:xfrm>
            <a:off x="240631" y="192506"/>
            <a:ext cx="11790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1855C0"/>
                </a:solidFill>
                <a:latin typeface="Arial" pitchFamily="34" charset="0"/>
                <a:ea typeface="+mj-ea"/>
                <a:cs typeface="Arial" pitchFamily="34" charset="0"/>
              </a:rPr>
              <a:t>Номинация «Лучший ученик основной школы»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D473D-9F10-934D-BAF9-DB367BE1C62E}"/>
              </a:ext>
            </a:extLst>
          </p:cNvPr>
          <p:cNvSpPr txBox="1"/>
          <p:nvPr/>
        </p:nvSpPr>
        <p:spPr>
          <a:xfrm>
            <a:off x="3619829" y="1067302"/>
            <a:ext cx="84381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Победитель  всероссийского конкурса Вернадского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Призер  всероссийских конкурсов им. Менделеева, Леонардо, «Подрост», «Шаг в будущее»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Лауреат Балтийского  инженерного конкурса, «ЮИОС», «Юниор»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Победитель всероссийского слета членов школьных лесничеств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Победитель  и призер краевых конкурсов и конференций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74844-B6EF-EC43-AF62-FFA17471A8E5}"/>
              </a:ext>
            </a:extLst>
          </p:cNvPr>
          <p:cNvSpPr txBox="1"/>
          <p:nvPr/>
        </p:nvSpPr>
        <p:spPr>
          <a:xfrm>
            <a:off x="524724" y="5291930"/>
            <a:ext cx="3437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Лавренов</a:t>
            </a:r>
            <a:r>
              <a:rPr lang="ru-RU" sz="2800" b="1" dirty="0">
                <a:solidFill>
                  <a:srgbClr val="FF0000"/>
                </a:solidFill>
              </a:rPr>
              <a:t> Валерий    </a:t>
            </a:r>
            <a:r>
              <a:rPr lang="ru-RU" sz="2800" dirty="0"/>
              <a:t>МБОУ СОШ №40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720F2-C0E3-DF4C-B65B-64C4AB74357C}"/>
              </a:ext>
            </a:extLst>
          </p:cNvPr>
          <p:cNvSpPr txBox="1"/>
          <p:nvPr/>
        </p:nvSpPr>
        <p:spPr>
          <a:xfrm>
            <a:off x="380346" y="891535"/>
            <a:ext cx="31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1 место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740F80-697E-6344-BA86-C0A668629F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r="32451" b="9239"/>
          <a:stretch/>
        </p:blipFill>
        <p:spPr>
          <a:xfrm>
            <a:off x="770297" y="1634118"/>
            <a:ext cx="2444561" cy="34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4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5D5FC0-21B5-EC40-A71B-B89016EB6437}"/>
              </a:ext>
            </a:extLst>
          </p:cNvPr>
          <p:cNvSpPr txBox="1"/>
          <p:nvPr/>
        </p:nvSpPr>
        <p:spPr>
          <a:xfrm>
            <a:off x="240631" y="192506"/>
            <a:ext cx="11790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1855C0"/>
                </a:solidFill>
                <a:latin typeface="Arial" pitchFamily="34" charset="0"/>
                <a:ea typeface="+mj-ea"/>
                <a:cs typeface="Arial" pitchFamily="34" charset="0"/>
              </a:rPr>
              <a:t>Номинация «Лучший ученик основной школы»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D473D-9F10-934D-BAF9-DB367BE1C62E}"/>
              </a:ext>
            </a:extLst>
          </p:cNvPr>
          <p:cNvSpPr txBox="1"/>
          <p:nvPr/>
        </p:nvSpPr>
        <p:spPr>
          <a:xfrm>
            <a:off x="3321789" y="1062990"/>
            <a:ext cx="877502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Лауреат краевого, Всероссийского и Международного детского экологического форума «Зелёная планета», «Зеркало природы» (2015, 2016, 2017 гг.)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Член  сборной города по плаванию, перворазрядница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призер Фестиваля детского анимационного кино «Мультфильм и Я» (Москва 2015г.)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Призер Всероссийского конкурсе-фестивале «Арктур» (Москва 2017 )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Призер Московского городского конкурса «Мой город, моя страна, мой мир» (2018г.)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Призёр городской олимпиады по географии (2016 г)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Призер городской олимпиады по литературе и экологии  (2017г.)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74844-B6EF-EC43-AF62-FFA17471A8E5}"/>
              </a:ext>
            </a:extLst>
          </p:cNvPr>
          <p:cNvSpPr txBox="1"/>
          <p:nvPr/>
        </p:nvSpPr>
        <p:spPr>
          <a:xfrm>
            <a:off x="-199991" y="5192549"/>
            <a:ext cx="3790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Игнатенко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Владислава     </a:t>
            </a:r>
          </a:p>
          <a:p>
            <a:pPr algn="ctr"/>
            <a:r>
              <a:rPr lang="ru-RU" sz="2800" dirty="0"/>
              <a:t>МАОУ лицей «МТ»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720F2-C0E3-DF4C-B65B-64C4AB74357C}"/>
              </a:ext>
            </a:extLst>
          </p:cNvPr>
          <p:cNvSpPr txBox="1"/>
          <p:nvPr/>
        </p:nvSpPr>
        <p:spPr>
          <a:xfrm>
            <a:off x="116186" y="891535"/>
            <a:ext cx="31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2 место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CB408F-2826-2841-86B9-16157E037A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t="23801" r="22835" b="17563"/>
          <a:stretch/>
        </p:blipFill>
        <p:spPr>
          <a:xfrm rot="5400000">
            <a:off x="-59732" y="2068483"/>
            <a:ext cx="3591319" cy="26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5D5FC0-21B5-EC40-A71B-B89016EB6437}"/>
              </a:ext>
            </a:extLst>
          </p:cNvPr>
          <p:cNvSpPr txBox="1"/>
          <p:nvPr/>
        </p:nvSpPr>
        <p:spPr>
          <a:xfrm>
            <a:off x="240631" y="192506"/>
            <a:ext cx="11790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1855C0"/>
                </a:solidFill>
                <a:latin typeface="Arial" pitchFamily="34" charset="0"/>
                <a:ea typeface="+mj-ea"/>
                <a:cs typeface="Arial" pitchFamily="34" charset="0"/>
              </a:rPr>
              <a:t>Номинация «Лучший ученик основной школы»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D473D-9F10-934D-BAF9-DB367BE1C62E}"/>
              </a:ext>
            </a:extLst>
          </p:cNvPr>
          <p:cNvSpPr txBox="1"/>
          <p:nvPr/>
        </p:nvSpPr>
        <p:spPr>
          <a:xfrm>
            <a:off x="3317511" y="1051560"/>
            <a:ext cx="877502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Солистка Вокального ансамбля «ДО-РЕ-М</a:t>
            </a:r>
            <a:r>
              <a:rPr lang="en-US" sz="2000" dirty="0"/>
              <a:t>I</a:t>
            </a:r>
            <a:r>
              <a:rPr lang="ru-RU" sz="2000" dirty="0"/>
              <a:t>Х»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Дипломант 1 степени: Российский конкурс-фестиваль «ОРЛЯТА РОССИИ»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Дипломант 1 степени:  Х</a:t>
            </a:r>
            <a:r>
              <a:rPr lang="en-US" sz="2000" dirty="0"/>
              <a:t>YII</a:t>
            </a:r>
            <a:r>
              <a:rPr lang="ru-RU" sz="2000" dirty="0"/>
              <a:t> Международный фестиваль «Синяя птица»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Похвальный лист за отличные успехи в учении 2015, 2017г.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Грамота победителя игры-конкурса «Русский медвежонок»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Диплом 2 степени Благотворительного Фонда БИНЕВАЛ г.Санкт-Петербург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Диплом Лауреата 3 степени Международного фестиваля «АРТ-ПРОРЫВ»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Диплом Лауреата 2 степени Международного фестиваля детского творчества «Паруса Надежды»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Диплом Финалиста </a:t>
            </a:r>
            <a:r>
              <a:rPr lang="en-US" sz="2000" dirty="0"/>
              <a:t>II</a:t>
            </a:r>
            <a:r>
              <a:rPr lang="ru-RU" sz="2000" dirty="0"/>
              <a:t> Национальной премии в области культуры и искусства «БУДУЩЕЕ РОССИИ» г.Москва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Дипломант 3 степени и Лауреат 3 степени открытого Всероссийского вокально-хореографического конкурса «ХРУСТАЛЬНАЯ НИКА»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Диплом Финалиста Х</a:t>
            </a:r>
            <a:r>
              <a:rPr lang="en-US" sz="2000" dirty="0"/>
              <a:t>Y</a:t>
            </a:r>
            <a:r>
              <a:rPr lang="ru-RU" sz="2000" dirty="0"/>
              <a:t> городского фестиваля «Звездочки Новороссийска»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Диплом 1 степени Краевого фестиваля творчества детей и молодежи «Штурвал Удачи»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Диплом Лауреата 2 и 3 степени Международного конкурса «Детство цвета апельсина»</a:t>
            </a:r>
          </a:p>
          <a:p>
            <a:pPr algn="just"/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74844-B6EF-EC43-AF62-FFA17471A8E5}"/>
              </a:ext>
            </a:extLst>
          </p:cNvPr>
          <p:cNvSpPr txBox="1"/>
          <p:nvPr/>
        </p:nvSpPr>
        <p:spPr>
          <a:xfrm>
            <a:off x="-121920" y="4979352"/>
            <a:ext cx="3790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Ипатова Юлиана      </a:t>
            </a:r>
          </a:p>
          <a:p>
            <a:pPr algn="ctr"/>
            <a:r>
              <a:rPr lang="ru-RU" sz="2800" dirty="0"/>
              <a:t>МАОУ гимназия №2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720F2-C0E3-DF4C-B65B-64C4AB74357C}"/>
              </a:ext>
            </a:extLst>
          </p:cNvPr>
          <p:cNvSpPr txBox="1"/>
          <p:nvPr/>
        </p:nvSpPr>
        <p:spPr>
          <a:xfrm>
            <a:off x="258426" y="891535"/>
            <a:ext cx="31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3 место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221EFA-F177-974B-B94E-74D94DD057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10761" r="29547" b="42456"/>
          <a:stretch/>
        </p:blipFill>
        <p:spPr>
          <a:xfrm>
            <a:off x="648099" y="1654398"/>
            <a:ext cx="2378899" cy="320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8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5D5FC0-21B5-EC40-A71B-B89016EB6437}"/>
              </a:ext>
            </a:extLst>
          </p:cNvPr>
          <p:cNvSpPr txBox="1"/>
          <p:nvPr/>
        </p:nvSpPr>
        <p:spPr>
          <a:xfrm>
            <a:off x="240631" y="192506"/>
            <a:ext cx="11790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1855C0"/>
                </a:solidFill>
                <a:latin typeface="Arial" pitchFamily="34" charset="0"/>
                <a:ea typeface="+mj-ea"/>
                <a:cs typeface="Arial" pitchFamily="34" charset="0"/>
              </a:rPr>
              <a:t>Номинация «Лучший ученик основной школы»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D473D-9F10-934D-BAF9-DB367BE1C62E}"/>
              </a:ext>
            </a:extLst>
          </p:cNvPr>
          <p:cNvSpPr txBox="1"/>
          <p:nvPr/>
        </p:nvSpPr>
        <p:spPr>
          <a:xfrm>
            <a:off x="3680358" y="1165855"/>
            <a:ext cx="835122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Победитель муниципального этапа всероссийской олимпиады школьников  по физике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Призер по истории, обществознанию, географии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Дважды победитель региональной дистанционной олимпиады по физике в 2017, 2018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Первое место во всероссийском добровольном диктанте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Неоднократный победитель Всероссийского конкурса «Пегас» регионального этапа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Призер международного математического конкурса «Кенгуру»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74844-B6EF-EC43-AF62-FFA17471A8E5}"/>
              </a:ext>
            </a:extLst>
          </p:cNvPr>
          <p:cNvSpPr txBox="1"/>
          <p:nvPr/>
        </p:nvSpPr>
        <p:spPr>
          <a:xfrm>
            <a:off x="0" y="4979352"/>
            <a:ext cx="3790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Егоров Иван       </a:t>
            </a:r>
          </a:p>
          <a:p>
            <a:pPr algn="ctr"/>
            <a:r>
              <a:rPr lang="ru-RU" sz="2800" dirty="0"/>
              <a:t>МАОУ гимназия №5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720F2-C0E3-DF4C-B65B-64C4AB74357C}"/>
              </a:ext>
            </a:extLst>
          </p:cNvPr>
          <p:cNvSpPr txBox="1"/>
          <p:nvPr/>
        </p:nvSpPr>
        <p:spPr>
          <a:xfrm>
            <a:off x="380346" y="891535"/>
            <a:ext cx="31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3 место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262E84-3E12-7E47-9836-960ED038AF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6"/>
          <a:stretch/>
        </p:blipFill>
        <p:spPr>
          <a:xfrm>
            <a:off x="687725" y="1560603"/>
            <a:ext cx="2415150" cy="33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882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6949</TotalTime>
  <Words>922</Words>
  <Application>Microsoft Macintosh PowerPoint</Application>
  <PresentationFormat>Широкоэкранный</PresentationFormat>
  <Paragraphs>113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Подведение итогов муниципального конкурса: «УЧЕНИК ГОДА»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 Microsoft Office</cp:lastModifiedBy>
  <cp:revision>403</cp:revision>
  <cp:lastPrinted>2018-08-28T13:04:07Z</cp:lastPrinted>
  <dcterms:created xsi:type="dcterms:W3CDTF">2018-08-13T13:41:22Z</dcterms:created>
  <dcterms:modified xsi:type="dcterms:W3CDTF">2018-09-13T18:07:04Z</dcterms:modified>
</cp:coreProperties>
</file>