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57" r:id="rId3"/>
    <p:sldId id="261" r:id="rId4"/>
    <p:sldId id="268" r:id="rId5"/>
    <p:sldId id="262" r:id="rId6"/>
    <p:sldId id="273" r:id="rId7"/>
    <p:sldId id="275" r:id="rId8"/>
    <p:sldId id="276" r:id="rId9"/>
    <p:sldId id="263" r:id="rId10"/>
    <p:sldId id="266" r:id="rId11"/>
    <p:sldId id="264" r:id="rId12"/>
    <p:sldId id="265" r:id="rId13"/>
    <p:sldId id="270" r:id="rId14"/>
    <p:sldId id="271" r:id="rId15"/>
    <p:sldId id="277" r:id="rId16"/>
    <p:sldId id="278" r:id="rId17"/>
    <p:sldId id="279" r:id="rId18"/>
    <p:sldId id="269" r:id="rId19"/>
    <p:sldId id="272" r:id="rId20"/>
    <p:sldId id="280" r:id="rId21"/>
    <p:sldId id="281" r:id="rId22"/>
    <p:sldId id="267" r:id="rId23"/>
    <p:sldId id="286" r:id="rId24"/>
    <p:sldId id="287" r:id="rId25"/>
    <p:sldId id="288" r:id="rId26"/>
    <p:sldId id="289" r:id="rId27"/>
    <p:sldId id="274" r:id="rId28"/>
    <p:sldId id="260" r:id="rId29"/>
    <p:sldId id="259" r:id="rId3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17" autoAdjust="0"/>
    <p:restoredTop sz="94660"/>
  </p:normalViewPr>
  <p:slideViewPr>
    <p:cSldViewPr snapToGrid="0">
      <p:cViewPr varScale="1">
        <p:scale>
          <a:sx n="66" d="100"/>
          <a:sy n="66" d="100"/>
        </p:scale>
        <p:origin x="7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2.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diagrams/_rels/data3.xml.rels><?xml version="1.0" encoding="UTF-8" standalone="yes"?>
<Relationships xmlns="http://schemas.openxmlformats.org/package/2006/relationships"><Relationship Id="rId8" Type="http://schemas.openxmlformats.org/officeDocument/2006/relationships/image" Target="../media/image33.sv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5" Type="http://schemas.openxmlformats.org/officeDocument/2006/relationships/image" Target="../media/image30.png"/><Relationship Id="rId10" Type="http://schemas.openxmlformats.org/officeDocument/2006/relationships/image" Target="../media/image35.svg"/><Relationship Id="rId4" Type="http://schemas.openxmlformats.org/officeDocument/2006/relationships/image" Target="../media/image29.svg"/><Relationship Id="rId9" Type="http://schemas.openxmlformats.org/officeDocument/2006/relationships/image" Target="../media/image34.png"/></Relationships>
</file>

<file path=ppt/diagrams/_rels/data4.xml.rels><?xml version="1.0" encoding="UTF-8" standalone="yes"?>
<Relationships xmlns="http://schemas.openxmlformats.org/package/2006/relationships"><Relationship Id="rId8" Type="http://schemas.openxmlformats.org/officeDocument/2006/relationships/image" Target="../media/image49.svg"/><Relationship Id="rId3" Type="http://schemas.openxmlformats.org/officeDocument/2006/relationships/image" Target="../media/image44.png"/><Relationship Id="rId7" Type="http://schemas.openxmlformats.org/officeDocument/2006/relationships/image" Target="../media/image48.png"/><Relationship Id="rId2" Type="http://schemas.openxmlformats.org/officeDocument/2006/relationships/image" Target="../media/image43.svg"/><Relationship Id="rId1" Type="http://schemas.openxmlformats.org/officeDocument/2006/relationships/image" Target="../media/image42.png"/><Relationship Id="rId6" Type="http://schemas.openxmlformats.org/officeDocument/2006/relationships/image" Target="../media/image47.svg"/><Relationship Id="rId5" Type="http://schemas.openxmlformats.org/officeDocument/2006/relationships/image" Target="../media/image46.png"/><Relationship Id="rId10" Type="http://schemas.openxmlformats.org/officeDocument/2006/relationships/image" Target="../media/image51.svg"/><Relationship Id="rId4" Type="http://schemas.openxmlformats.org/officeDocument/2006/relationships/image" Target="../media/image45.svg"/><Relationship Id="rId9" Type="http://schemas.openxmlformats.org/officeDocument/2006/relationships/image" Target="../media/image50.png"/></Relationships>
</file>

<file path=ppt/diagrams/_rels/data5.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53.svg"/><Relationship Id="rId1" Type="http://schemas.openxmlformats.org/officeDocument/2006/relationships/image" Target="../media/image52.png"/><Relationship Id="rId6" Type="http://schemas.openxmlformats.org/officeDocument/2006/relationships/image" Target="../media/image57.svg"/><Relationship Id="rId5" Type="http://schemas.openxmlformats.org/officeDocument/2006/relationships/image" Target="../media/image56.png"/><Relationship Id="rId4" Type="http://schemas.openxmlformats.org/officeDocument/2006/relationships/image" Target="../media/image55.svg"/></Relationships>
</file>

<file path=ppt/diagrams/_rels/data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1.svg"/><Relationship Id="rId1" Type="http://schemas.openxmlformats.org/officeDocument/2006/relationships/image" Target="../media/image20.png"/><Relationship Id="rId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diagrams/_rels/drawing3.xml.rels><?xml version="1.0" encoding="UTF-8" standalone="yes"?>
<Relationships xmlns="http://schemas.openxmlformats.org/package/2006/relationships"><Relationship Id="rId8" Type="http://schemas.openxmlformats.org/officeDocument/2006/relationships/image" Target="../media/image33.svg"/><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5" Type="http://schemas.openxmlformats.org/officeDocument/2006/relationships/image" Target="../media/image30.png"/><Relationship Id="rId10" Type="http://schemas.openxmlformats.org/officeDocument/2006/relationships/image" Target="../media/image35.svg"/><Relationship Id="rId4" Type="http://schemas.openxmlformats.org/officeDocument/2006/relationships/image" Target="../media/image29.svg"/><Relationship Id="rId9" Type="http://schemas.openxmlformats.org/officeDocument/2006/relationships/image" Target="../media/image34.png"/></Relationships>
</file>

<file path=ppt/diagrams/_rels/drawing4.xml.rels><?xml version="1.0" encoding="UTF-8" standalone="yes"?>
<Relationships xmlns="http://schemas.openxmlformats.org/package/2006/relationships"><Relationship Id="rId8" Type="http://schemas.openxmlformats.org/officeDocument/2006/relationships/image" Target="../media/image49.svg"/><Relationship Id="rId3" Type="http://schemas.openxmlformats.org/officeDocument/2006/relationships/image" Target="../media/image44.png"/><Relationship Id="rId7" Type="http://schemas.openxmlformats.org/officeDocument/2006/relationships/image" Target="../media/image48.png"/><Relationship Id="rId2" Type="http://schemas.openxmlformats.org/officeDocument/2006/relationships/image" Target="../media/image43.svg"/><Relationship Id="rId1" Type="http://schemas.openxmlformats.org/officeDocument/2006/relationships/image" Target="../media/image42.png"/><Relationship Id="rId6" Type="http://schemas.openxmlformats.org/officeDocument/2006/relationships/image" Target="../media/image47.svg"/><Relationship Id="rId5" Type="http://schemas.openxmlformats.org/officeDocument/2006/relationships/image" Target="../media/image46.png"/><Relationship Id="rId10" Type="http://schemas.openxmlformats.org/officeDocument/2006/relationships/image" Target="../media/image51.svg"/><Relationship Id="rId4" Type="http://schemas.openxmlformats.org/officeDocument/2006/relationships/image" Target="../media/image45.svg"/><Relationship Id="rId9" Type="http://schemas.openxmlformats.org/officeDocument/2006/relationships/image" Target="../media/image50.png"/></Relationships>
</file>

<file path=ppt/diagrams/_rels/drawing5.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53.svg"/><Relationship Id="rId1" Type="http://schemas.openxmlformats.org/officeDocument/2006/relationships/image" Target="../media/image52.png"/><Relationship Id="rId6" Type="http://schemas.openxmlformats.org/officeDocument/2006/relationships/image" Target="../media/image57.svg"/><Relationship Id="rId5" Type="http://schemas.openxmlformats.org/officeDocument/2006/relationships/image" Target="../media/image56.png"/><Relationship Id="rId4" Type="http://schemas.openxmlformats.org/officeDocument/2006/relationships/image" Target="../media/image55.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1.svg"/><Relationship Id="rId1" Type="http://schemas.openxmlformats.org/officeDocument/2006/relationships/image" Target="../media/image20.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dgm:fillClrLst>
    <dgm:linClrLst meth="repeat">
      <a:schemeClr val="lt1">
        <a:alpha val="0"/>
      </a:schemeClr>
    </dgm:linClrLst>
    <dgm:effectClrLst/>
    <dgm:txLinClrLst/>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E633EA-B315-4743-8394-DED5C271CE17}"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6F2401A1-65AA-4E10-911B-B93F90111C79}">
      <dgm:prSet/>
      <dgm:spPr/>
      <dgm:t>
        <a:bodyPr/>
        <a:lstStyle/>
        <a:p>
          <a:r>
            <a:rPr lang="ru-RU"/>
            <a:t>1. Государство не готово предоставлять льготы!</a:t>
          </a:r>
          <a:endParaRPr lang="en-US"/>
        </a:p>
      </dgm:t>
    </dgm:pt>
    <dgm:pt modelId="{CE407125-9648-4960-947E-BDAF9419AF13}" type="parTrans" cxnId="{B8F4D6AF-07C4-4046-932F-B7B2746A17C3}">
      <dgm:prSet/>
      <dgm:spPr/>
      <dgm:t>
        <a:bodyPr/>
        <a:lstStyle/>
        <a:p>
          <a:endParaRPr lang="en-US"/>
        </a:p>
      </dgm:t>
    </dgm:pt>
    <dgm:pt modelId="{B0044FFA-FB71-47F1-A89B-561B6FE538BC}" type="sibTrans" cxnId="{B8F4D6AF-07C4-4046-932F-B7B2746A17C3}">
      <dgm:prSet/>
      <dgm:spPr/>
      <dgm:t>
        <a:bodyPr/>
        <a:lstStyle/>
        <a:p>
          <a:endParaRPr lang="en-US"/>
        </a:p>
      </dgm:t>
    </dgm:pt>
    <dgm:pt modelId="{01452688-13A1-4E35-8EFB-126E71F35433}">
      <dgm:prSet/>
      <dgm:spPr/>
      <dgm:t>
        <a:bodyPr/>
        <a:lstStyle/>
        <a:p>
          <a:r>
            <a:rPr lang="ru-RU"/>
            <a:t>2. Для моего товара невозможно обеспечить идентификацию!</a:t>
          </a:r>
          <a:endParaRPr lang="en-US"/>
        </a:p>
      </dgm:t>
    </dgm:pt>
    <dgm:pt modelId="{0B1FC18A-E302-4F1B-B7CD-20C96A8DC388}" type="parTrans" cxnId="{AFE6F9EC-9F46-4D92-AF60-73BE9D1F2280}">
      <dgm:prSet/>
      <dgm:spPr/>
      <dgm:t>
        <a:bodyPr/>
        <a:lstStyle/>
        <a:p>
          <a:endParaRPr lang="en-US"/>
        </a:p>
      </dgm:t>
    </dgm:pt>
    <dgm:pt modelId="{6AA902A2-01F8-44AC-A755-1FC241B24891}" type="sibTrans" cxnId="{AFE6F9EC-9F46-4D92-AF60-73BE9D1F2280}">
      <dgm:prSet/>
      <dgm:spPr/>
      <dgm:t>
        <a:bodyPr/>
        <a:lstStyle/>
        <a:p>
          <a:endParaRPr lang="en-US"/>
        </a:p>
      </dgm:t>
    </dgm:pt>
    <dgm:pt modelId="{AF6AAE48-7733-4BE0-A23A-F16A4CC78D62}">
      <dgm:prSet/>
      <dgm:spPr/>
      <dgm:t>
        <a:bodyPr/>
        <a:lstStyle/>
        <a:p>
          <a:r>
            <a:rPr lang="ru-RU"/>
            <a:t>3. Я подавал заявление, мне отказали – это сложно, практически невозможно!</a:t>
          </a:r>
          <a:endParaRPr lang="en-US"/>
        </a:p>
      </dgm:t>
    </dgm:pt>
    <dgm:pt modelId="{A50C6E39-DA4D-4307-996D-3658BE7CFEE0}" type="parTrans" cxnId="{460087DF-F390-4438-935A-6106A68E12EC}">
      <dgm:prSet/>
      <dgm:spPr/>
      <dgm:t>
        <a:bodyPr/>
        <a:lstStyle/>
        <a:p>
          <a:endParaRPr lang="en-US"/>
        </a:p>
      </dgm:t>
    </dgm:pt>
    <dgm:pt modelId="{4F1B3AB4-FAE6-4D5E-B884-C6A6D721EA15}" type="sibTrans" cxnId="{460087DF-F390-4438-935A-6106A68E12EC}">
      <dgm:prSet/>
      <dgm:spPr/>
      <dgm:t>
        <a:bodyPr/>
        <a:lstStyle/>
        <a:p>
          <a:endParaRPr lang="en-US"/>
        </a:p>
      </dgm:t>
    </dgm:pt>
    <dgm:pt modelId="{D8C323E5-44B9-40E9-977B-4033391C5F18}">
      <dgm:prSet/>
      <dgm:spPr/>
      <dgm:t>
        <a:bodyPr/>
        <a:lstStyle/>
        <a:p>
          <a:r>
            <a:rPr lang="ru-RU"/>
            <a:t>4. Процедура заявляется на три года, а я заранее не могу просчитать ни сколько мне понадобится сырья, ни сколько я смогу реализовать экспортного товара. Срок большой, я не в состоянии так надолго планировать!</a:t>
          </a:r>
          <a:endParaRPr lang="en-US"/>
        </a:p>
      </dgm:t>
    </dgm:pt>
    <dgm:pt modelId="{BF06C1CB-0FAB-461E-BD37-277DBC1DF535}" type="parTrans" cxnId="{44C202E2-E7DB-4D12-8217-836B0A1778EB}">
      <dgm:prSet/>
      <dgm:spPr/>
      <dgm:t>
        <a:bodyPr/>
        <a:lstStyle/>
        <a:p>
          <a:endParaRPr lang="en-US"/>
        </a:p>
      </dgm:t>
    </dgm:pt>
    <dgm:pt modelId="{7887910C-5E61-4B39-B497-ACC078EB10AF}" type="sibTrans" cxnId="{44C202E2-E7DB-4D12-8217-836B0A1778EB}">
      <dgm:prSet/>
      <dgm:spPr/>
      <dgm:t>
        <a:bodyPr/>
        <a:lstStyle/>
        <a:p>
          <a:endParaRPr lang="en-US"/>
        </a:p>
      </dgm:t>
    </dgm:pt>
    <dgm:pt modelId="{A45EA45E-C68D-4364-A3BD-DF672EA39C74}">
      <dgm:prSet/>
      <dgm:spPr/>
      <dgm:t>
        <a:bodyPr/>
        <a:lstStyle/>
        <a:p>
          <a:r>
            <a:rPr lang="ru-RU"/>
            <a:t>5. Почему бизнесу не сообщили о том, что такая процедура существует?</a:t>
          </a:r>
          <a:endParaRPr lang="en-US"/>
        </a:p>
      </dgm:t>
    </dgm:pt>
    <dgm:pt modelId="{422105F0-53D9-4CB3-86EB-0E12DE9A7AD2}" type="parTrans" cxnId="{9831F8C2-57AD-45CC-9ACF-BE50AB0B628F}">
      <dgm:prSet/>
      <dgm:spPr/>
      <dgm:t>
        <a:bodyPr/>
        <a:lstStyle/>
        <a:p>
          <a:endParaRPr lang="en-US"/>
        </a:p>
      </dgm:t>
    </dgm:pt>
    <dgm:pt modelId="{779D0E54-5737-4302-8BB5-F32F11E21E63}" type="sibTrans" cxnId="{9831F8C2-57AD-45CC-9ACF-BE50AB0B628F}">
      <dgm:prSet/>
      <dgm:spPr/>
      <dgm:t>
        <a:bodyPr/>
        <a:lstStyle/>
        <a:p>
          <a:endParaRPr lang="en-US"/>
        </a:p>
      </dgm:t>
    </dgm:pt>
    <dgm:pt modelId="{D2468B6F-BDCD-4A23-85FE-87C388386C09}" type="pres">
      <dgm:prSet presAssocID="{15E633EA-B315-4743-8394-DED5C271CE17}" presName="root" presStyleCnt="0">
        <dgm:presLayoutVars>
          <dgm:dir/>
          <dgm:resizeHandles val="exact"/>
        </dgm:presLayoutVars>
      </dgm:prSet>
      <dgm:spPr/>
    </dgm:pt>
    <dgm:pt modelId="{69968E06-9F0E-4246-B182-F2AF93262A5F}" type="pres">
      <dgm:prSet presAssocID="{6F2401A1-65AA-4E10-911B-B93F90111C79}" presName="compNode" presStyleCnt="0"/>
      <dgm:spPr/>
    </dgm:pt>
    <dgm:pt modelId="{DABE1655-07C7-4CCA-B695-EE1AB2B9F046}" type="pres">
      <dgm:prSet presAssocID="{6F2401A1-65AA-4E10-911B-B93F90111C79}"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arrotUp"/>
        </a:ext>
      </dgm:extLst>
    </dgm:pt>
    <dgm:pt modelId="{6728FDB9-9DFD-43B6-9559-97718D86B4E4}" type="pres">
      <dgm:prSet presAssocID="{6F2401A1-65AA-4E10-911B-B93F90111C79}" presName="spaceRect" presStyleCnt="0"/>
      <dgm:spPr/>
    </dgm:pt>
    <dgm:pt modelId="{85A3B8A8-7251-47A5-966B-96D3218DF702}" type="pres">
      <dgm:prSet presAssocID="{6F2401A1-65AA-4E10-911B-B93F90111C79}" presName="textRect" presStyleLbl="revTx" presStyleIdx="0" presStyleCnt="5">
        <dgm:presLayoutVars>
          <dgm:chMax val="1"/>
          <dgm:chPref val="1"/>
        </dgm:presLayoutVars>
      </dgm:prSet>
      <dgm:spPr/>
    </dgm:pt>
    <dgm:pt modelId="{138DD3BB-A564-479F-9CA4-695B2CDD3F2B}" type="pres">
      <dgm:prSet presAssocID="{B0044FFA-FB71-47F1-A89B-561B6FE538BC}" presName="sibTrans" presStyleCnt="0"/>
      <dgm:spPr/>
    </dgm:pt>
    <dgm:pt modelId="{77CEDC79-22DC-4275-BB29-3CB739C2290A}" type="pres">
      <dgm:prSet presAssocID="{01452688-13A1-4E35-8EFB-126E71F35433}" presName="compNode" presStyleCnt="0"/>
      <dgm:spPr/>
    </dgm:pt>
    <dgm:pt modelId="{DEC9D338-E7BB-4191-B88D-F702027A009C}" type="pres">
      <dgm:prSet presAssocID="{01452688-13A1-4E35-8EFB-126E71F35433}"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keleton"/>
        </a:ext>
      </dgm:extLst>
    </dgm:pt>
    <dgm:pt modelId="{4953FA25-55F2-470D-AEE7-260695503608}" type="pres">
      <dgm:prSet presAssocID="{01452688-13A1-4E35-8EFB-126E71F35433}" presName="spaceRect" presStyleCnt="0"/>
      <dgm:spPr/>
    </dgm:pt>
    <dgm:pt modelId="{24430F84-A794-4CAB-AA3D-DAA118F433A9}" type="pres">
      <dgm:prSet presAssocID="{01452688-13A1-4E35-8EFB-126E71F35433}" presName="textRect" presStyleLbl="revTx" presStyleIdx="1" presStyleCnt="5">
        <dgm:presLayoutVars>
          <dgm:chMax val="1"/>
          <dgm:chPref val="1"/>
        </dgm:presLayoutVars>
      </dgm:prSet>
      <dgm:spPr/>
    </dgm:pt>
    <dgm:pt modelId="{5729918A-A074-4D5B-BD8D-EC571800D031}" type="pres">
      <dgm:prSet presAssocID="{6AA902A2-01F8-44AC-A755-1FC241B24891}" presName="sibTrans" presStyleCnt="0"/>
      <dgm:spPr/>
    </dgm:pt>
    <dgm:pt modelId="{95F3373A-FEAA-4B75-9FBA-005D3F90DBB1}" type="pres">
      <dgm:prSet presAssocID="{AF6AAE48-7733-4BE0-A23A-F16A4CC78D62}" presName="compNode" presStyleCnt="0"/>
      <dgm:spPr/>
    </dgm:pt>
    <dgm:pt modelId="{62275F04-EC99-48E6-A3E7-E5545326F421}" type="pres">
      <dgm:prSet presAssocID="{AF6AAE48-7733-4BE0-A23A-F16A4CC78D62}"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Irritant"/>
        </a:ext>
      </dgm:extLst>
    </dgm:pt>
    <dgm:pt modelId="{70CC3895-70EE-42F0-B195-0F7F6061DEE4}" type="pres">
      <dgm:prSet presAssocID="{AF6AAE48-7733-4BE0-A23A-F16A4CC78D62}" presName="spaceRect" presStyleCnt="0"/>
      <dgm:spPr/>
    </dgm:pt>
    <dgm:pt modelId="{F4204DE0-BE35-4505-BA8B-C5CBF5A34E24}" type="pres">
      <dgm:prSet presAssocID="{AF6AAE48-7733-4BE0-A23A-F16A4CC78D62}" presName="textRect" presStyleLbl="revTx" presStyleIdx="2" presStyleCnt="5">
        <dgm:presLayoutVars>
          <dgm:chMax val="1"/>
          <dgm:chPref val="1"/>
        </dgm:presLayoutVars>
      </dgm:prSet>
      <dgm:spPr/>
    </dgm:pt>
    <dgm:pt modelId="{5BE2FA19-DA7B-47C8-8D26-6EC365B6DE2D}" type="pres">
      <dgm:prSet presAssocID="{4F1B3AB4-FAE6-4D5E-B884-C6A6D721EA15}" presName="sibTrans" presStyleCnt="0"/>
      <dgm:spPr/>
    </dgm:pt>
    <dgm:pt modelId="{3534CF10-B882-4A44-87B3-B4BEDC796C39}" type="pres">
      <dgm:prSet presAssocID="{D8C323E5-44B9-40E9-977B-4033391C5F18}" presName="compNode" presStyleCnt="0"/>
      <dgm:spPr/>
    </dgm:pt>
    <dgm:pt modelId="{1CC94042-C73D-4C1C-938E-B43488B20266}" type="pres">
      <dgm:prSet presAssocID="{D8C323E5-44B9-40E9-977B-4033391C5F18}"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itcoin"/>
        </a:ext>
      </dgm:extLst>
    </dgm:pt>
    <dgm:pt modelId="{E33E47FD-64D2-40E1-A49C-BC64CC173573}" type="pres">
      <dgm:prSet presAssocID="{D8C323E5-44B9-40E9-977B-4033391C5F18}" presName="spaceRect" presStyleCnt="0"/>
      <dgm:spPr/>
    </dgm:pt>
    <dgm:pt modelId="{C8A60787-58F8-424F-A53B-278412E9C8A7}" type="pres">
      <dgm:prSet presAssocID="{D8C323E5-44B9-40E9-977B-4033391C5F18}" presName="textRect" presStyleLbl="revTx" presStyleIdx="3" presStyleCnt="5">
        <dgm:presLayoutVars>
          <dgm:chMax val="1"/>
          <dgm:chPref val="1"/>
        </dgm:presLayoutVars>
      </dgm:prSet>
      <dgm:spPr/>
    </dgm:pt>
    <dgm:pt modelId="{0471440D-1EF7-4B3C-B026-172B55EEB22F}" type="pres">
      <dgm:prSet presAssocID="{7887910C-5E61-4B39-B497-ACC078EB10AF}" presName="sibTrans" presStyleCnt="0"/>
      <dgm:spPr/>
    </dgm:pt>
    <dgm:pt modelId="{6E58CFB0-4420-46E6-A06B-773266E6663E}" type="pres">
      <dgm:prSet presAssocID="{A45EA45E-C68D-4364-A3BD-DF672EA39C74}" presName="compNode" presStyleCnt="0"/>
      <dgm:spPr/>
    </dgm:pt>
    <dgm:pt modelId="{25ADFC4E-03D3-47B1-A321-7B0276FBA294}" type="pres">
      <dgm:prSet presAssocID="{A45EA45E-C68D-4364-A3BD-DF672EA39C74}"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isconnected"/>
        </a:ext>
      </dgm:extLst>
    </dgm:pt>
    <dgm:pt modelId="{73D2E504-CA1F-4D41-A286-1AE57093EC23}" type="pres">
      <dgm:prSet presAssocID="{A45EA45E-C68D-4364-A3BD-DF672EA39C74}" presName="spaceRect" presStyleCnt="0"/>
      <dgm:spPr/>
    </dgm:pt>
    <dgm:pt modelId="{2D0FEB3D-CF88-4CBF-A59B-1AFE9CB85D74}" type="pres">
      <dgm:prSet presAssocID="{A45EA45E-C68D-4364-A3BD-DF672EA39C74}" presName="textRect" presStyleLbl="revTx" presStyleIdx="4" presStyleCnt="5">
        <dgm:presLayoutVars>
          <dgm:chMax val="1"/>
          <dgm:chPref val="1"/>
        </dgm:presLayoutVars>
      </dgm:prSet>
      <dgm:spPr/>
    </dgm:pt>
  </dgm:ptLst>
  <dgm:cxnLst>
    <dgm:cxn modelId="{0A969405-69CA-4908-9571-0CB5F892C88F}" type="presOf" srcId="{01452688-13A1-4E35-8EFB-126E71F35433}" destId="{24430F84-A794-4CAB-AA3D-DAA118F433A9}" srcOrd="0" destOrd="0" presId="urn:microsoft.com/office/officeart/2018/2/layout/IconLabelList"/>
    <dgm:cxn modelId="{96D25C11-31E9-4086-8027-8F6A9AAACDBA}" type="presOf" srcId="{15E633EA-B315-4743-8394-DED5C271CE17}" destId="{D2468B6F-BDCD-4A23-85FE-87C388386C09}" srcOrd="0" destOrd="0" presId="urn:microsoft.com/office/officeart/2018/2/layout/IconLabelList"/>
    <dgm:cxn modelId="{6388FC37-7E7B-4A82-B3C7-1D90F7F86DEF}" type="presOf" srcId="{A45EA45E-C68D-4364-A3BD-DF672EA39C74}" destId="{2D0FEB3D-CF88-4CBF-A59B-1AFE9CB85D74}" srcOrd="0" destOrd="0" presId="urn:microsoft.com/office/officeart/2018/2/layout/IconLabelList"/>
    <dgm:cxn modelId="{B8F4D6AF-07C4-4046-932F-B7B2746A17C3}" srcId="{15E633EA-B315-4743-8394-DED5C271CE17}" destId="{6F2401A1-65AA-4E10-911B-B93F90111C79}" srcOrd="0" destOrd="0" parTransId="{CE407125-9648-4960-947E-BDAF9419AF13}" sibTransId="{B0044FFA-FB71-47F1-A89B-561B6FE538BC}"/>
    <dgm:cxn modelId="{2E972BC0-AE1D-4885-9073-4EC9C1051D6C}" type="presOf" srcId="{D8C323E5-44B9-40E9-977B-4033391C5F18}" destId="{C8A60787-58F8-424F-A53B-278412E9C8A7}" srcOrd="0" destOrd="0" presId="urn:microsoft.com/office/officeart/2018/2/layout/IconLabelList"/>
    <dgm:cxn modelId="{9831F8C2-57AD-45CC-9ACF-BE50AB0B628F}" srcId="{15E633EA-B315-4743-8394-DED5C271CE17}" destId="{A45EA45E-C68D-4364-A3BD-DF672EA39C74}" srcOrd="4" destOrd="0" parTransId="{422105F0-53D9-4CB3-86EB-0E12DE9A7AD2}" sibTransId="{779D0E54-5737-4302-8BB5-F32F11E21E63}"/>
    <dgm:cxn modelId="{460087DF-F390-4438-935A-6106A68E12EC}" srcId="{15E633EA-B315-4743-8394-DED5C271CE17}" destId="{AF6AAE48-7733-4BE0-A23A-F16A4CC78D62}" srcOrd="2" destOrd="0" parTransId="{A50C6E39-DA4D-4307-996D-3658BE7CFEE0}" sibTransId="{4F1B3AB4-FAE6-4D5E-B884-C6A6D721EA15}"/>
    <dgm:cxn modelId="{44C202E2-E7DB-4D12-8217-836B0A1778EB}" srcId="{15E633EA-B315-4743-8394-DED5C271CE17}" destId="{D8C323E5-44B9-40E9-977B-4033391C5F18}" srcOrd="3" destOrd="0" parTransId="{BF06C1CB-0FAB-461E-BD37-277DBC1DF535}" sibTransId="{7887910C-5E61-4B39-B497-ACC078EB10AF}"/>
    <dgm:cxn modelId="{5B607FE3-86F1-4CFF-A421-C0A918FAB21A}" type="presOf" srcId="{6F2401A1-65AA-4E10-911B-B93F90111C79}" destId="{85A3B8A8-7251-47A5-966B-96D3218DF702}" srcOrd="0" destOrd="0" presId="urn:microsoft.com/office/officeart/2018/2/layout/IconLabelList"/>
    <dgm:cxn modelId="{AFE6F9EC-9F46-4D92-AF60-73BE9D1F2280}" srcId="{15E633EA-B315-4743-8394-DED5C271CE17}" destId="{01452688-13A1-4E35-8EFB-126E71F35433}" srcOrd="1" destOrd="0" parTransId="{0B1FC18A-E302-4F1B-B7CD-20C96A8DC388}" sibTransId="{6AA902A2-01F8-44AC-A755-1FC241B24891}"/>
    <dgm:cxn modelId="{111E59ED-B02A-4F35-96C9-FCEF52250965}" type="presOf" srcId="{AF6AAE48-7733-4BE0-A23A-F16A4CC78D62}" destId="{F4204DE0-BE35-4505-BA8B-C5CBF5A34E24}" srcOrd="0" destOrd="0" presId="urn:microsoft.com/office/officeart/2018/2/layout/IconLabelList"/>
    <dgm:cxn modelId="{F86FFBC7-AAD0-45A7-A89E-753849D4B7E9}" type="presParOf" srcId="{D2468B6F-BDCD-4A23-85FE-87C388386C09}" destId="{69968E06-9F0E-4246-B182-F2AF93262A5F}" srcOrd="0" destOrd="0" presId="urn:microsoft.com/office/officeart/2018/2/layout/IconLabelList"/>
    <dgm:cxn modelId="{E0769A02-7C35-4EE1-A641-19A9B2E25FA9}" type="presParOf" srcId="{69968E06-9F0E-4246-B182-F2AF93262A5F}" destId="{DABE1655-07C7-4CCA-B695-EE1AB2B9F046}" srcOrd="0" destOrd="0" presId="urn:microsoft.com/office/officeart/2018/2/layout/IconLabelList"/>
    <dgm:cxn modelId="{BC4351FB-E108-4A02-9923-8174F67FEA31}" type="presParOf" srcId="{69968E06-9F0E-4246-B182-F2AF93262A5F}" destId="{6728FDB9-9DFD-43B6-9559-97718D86B4E4}" srcOrd="1" destOrd="0" presId="urn:microsoft.com/office/officeart/2018/2/layout/IconLabelList"/>
    <dgm:cxn modelId="{BE252A46-04FD-4240-B711-03170C14228E}" type="presParOf" srcId="{69968E06-9F0E-4246-B182-F2AF93262A5F}" destId="{85A3B8A8-7251-47A5-966B-96D3218DF702}" srcOrd="2" destOrd="0" presId="urn:microsoft.com/office/officeart/2018/2/layout/IconLabelList"/>
    <dgm:cxn modelId="{B4694DDD-0D7E-4598-BCA4-E4C08BD24C71}" type="presParOf" srcId="{D2468B6F-BDCD-4A23-85FE-87C388386C09}" destId="{138DD3BB-A564-479F-9CA4-695B2CDD3F2B}" srcOrd="1" destOrd="0" presId="urn:microsoft.com/office/officeart/2018/2/layout/IconLabelList"/>
    <dgm:cxn modelId="{9FE68DA9-0C94-4ED3-923F-2C51120D7F96}" type="presParOf" srcId="{D2468B6F-BDCD-4A23-85FE-87C388386C09}" destId="{77CEDC79-22DC-4275-BB29-3CB739C2290A}" srcOrd="2" destOrd="0" presId="urn:microsoft.com/office/officeart/2018/2/layout/IconLabelList"/>
    <dgm:cxn modelId="{AB9FB682-140B-47B1-ADDF-C72600656F3D}" type="presParOf" srcId="{77CEDC79-22DC-4275-BB29-3CB739C2290A}" destId="{DEC9D338-E7BB-4191-B88D-F702027A009C}" srcOrd="0" destOrd="0" presId="urn:microsoft.com/office/officeart/2018/2/layout/IconLabelList"/>
    <dgm:cxn modelId="{6B6BA920-44DE-4316-912A-03FD350E5F65}" type="presParOf" srcId="{77CEDC79-22DC-4275-BB29-3CB739C2290A}" destId="{4953FA25-55F2-470D-AEE7-260695503608}" srcOrd="1" destOrd="0" presId="urn:microsoft.com/office/officeart/2018/2/layout/IconLabelList"/>
    <dgm:cxn modelId="{03452416-BB3F-425D-9A4B-C36716F1289E}" type="presParOf" srcId="{77CEDC79-22DC-4275-BB29-3CB739C2290A}" destId="{24430F84-A794-4CAB-AA3D-DAA118F433A9}" srcOrd="2" destOrd="0" presId="urn:microsoft.com/office/officeart/2018/2/layout/IconLabelList"/>
    <dgm:cxn modelId="{770B4FD8-127D-4749-B674-8AC3C3CF2D6D}" type="presParOf" srcId="{D2468B6F-BDCD-4A23-85FE-87C388386C09}" destId="{5729918A-A074-4D5B-BD8D-EC571800D031}" srcOrd="3" destOrd="0" presId="urn:microsoft.com/office/officeart/2018/2/layout/IconLabelList"/>
    <dgm:cxn modelId="{40627ED3-FA1D-4C8C-8E0B-B151DF6B1221}" type="presParOf" srcId="{D2468B6F-BDCD-4A23-85FE-87C388386C09}" destId="{95F3373A-FEAA-4B75-9FBA-005D3F90DBB1}" srcOrd="4" destOrd="0" presId="urn:microsoft.com/office/officeart/2018/2/layout/IconLabelList"/>
    <dgm:cxn modelId="{B4B0D7DE-E249-4A9B-8A91-7EE840C82B72}" type="presParOf" srcId="{95F3373A-FEAA-4B75-9FBA-005D3F90DBB1}" destId="{62275F04-EC99-48E6-A3E7-E5545326F421}" srcOrd="0" destOrd="0" presId="urn:microsoft.com/office/officeart/2018/2/layout/IconLabelList"/>
    <dgm:cxn modelId="{04154050-EDD0-40C2-A61D-D8668477E537}" type="presParOf" srcId="{95F3373A-FEAA-4B75-9FBA-005D3F90DBB1}" destId="{70CC3895-70EE-42F0-B195-0F7F6061DEE4}" srcOrd="1" destOrd="0" presId="urn:microsoft.com/office/officeart/2018/2/layout/IconLabelList"/>
    <dgm:cxn modelId="{51021AE8-9BDF-4462-AD05-05BACF58F13C}" type="presParOf" srcId="{95F3373A-FEAA-4B75-9FBA-005D3F90DBB1}" destId="{F4204DE0-BE35-4505-BA8B-C5CBF5A34E24}" srcOrd="2" destOrd="0" presId="urn:microsoft.com/office/officeart/2018/2/layout/IconLabelList"/>
    <dgm:cxn modelId="{2B1344CB-89A7-4B41-9665-03454B7B2B4C}" type="presParOf" srcId="{D2468B6F-BDCD-4A23-85FE-87C388386C09}" destId="{5BE2FA19-DA7B-47C8-8D26-6EC365B6DE2D}" srcOrd="5" destOrd="0" presId="urn:microsoft.com/office/officeart/2018/2/layout/IconLabelList"/>
    <dgm:cxn modelId="{C9DA3120-A8CF-4122-BEA4-7DDEA29E3CAA}" type="presParOf" srcId="{D2468B6F-BDCD-4A23-85FE-87C388386C09}" destId="{3534CF10-B882-4A44-87B3-B4BEDC796C39}" srcOrd="6" destOrd="0" presId="urn:microsoft.com/office/officeart/2018/2/layout/IconLabelList"/>
    <dgm:cxn modelId="{22F07038-5D41-489E-8EA4-A58CAB43DD71}" type="presParOf" srcId="{3534CF10-B882-4A44-87B3-B4BEDC796C39}" destId="{1CC94042-C73D-4C1C-938E-B43488B20266}" srcOrd="0" destOrd="0" presId="urn:microsoft.com/office/officeart/2018/2/layout/IconLabelList"/>
    <dgm:cxn modelId="{A79C2FEC-D51A-48C5-A640-EA167EE79096}" type="presParOf" srcId="{3534CF10-B882-4A44-87B3-B4BEDC796C39}" destId="{E33E47FD-64D2-40E1-A49C-BC64CC173573}" srcOrd="1" destOrd="0" presId="urn:microsoft.com/office/officeart/2018/2/layout/IconLabelList"/>
    <dgm:cxn modelId="{C1B89EF9-E52E-43B2-97B2-7EAA5BA675CF}" type="presParOf" srcId="{3534CF10-B882-4A44-87B3-B4BEDC796C39}" destId="{C8A60787-58F8-424F-A53B-278412E9C8A7}" srcOrd="2" destOrd="0" presId="urn:microsoft.com/office/officeart/2018/2/layout/IconLabelList"/>
    <dgm:cxn modelId="{C62981A9-54BB-4254-B9C1-4537E8D1CABB}" type="presParOf" srcId="{D2468B6F-BDCD-4A23-85FE-87C388386C09}" destId="{0471440D-1EF7-4B3C-B026-172B55EEB22F}" srcOrd="7" destOrd="0" presId="urn:microsoft.com/office/officeart/2018/2/layout/IconLabelList"/>
    <dgm:cxn modelId="{B3758F29-AE00-4596-8C42-8F3A98413E34}" type="presParOf" srcId="{D2468B6F-BDCD-4A23-85FE-87C388386C09}" destId="{6E58CFB0-4420-46E6-A06B-773266E6663E}" srcOrd="8" destOrd="0" presId="urn:microsoft.com/office/officeart/2018/2/layout/IconLabelList"/>
    <dgm:cxn modelId="{1D38D847-5F45-4948-922C-682D31A05FBE}" type="presParOf" srcId="{6E58CFB0-4420-46E6-A06B-773266E6663E}" destId="{25ADFC4E-03D3-47B1-A321-7B0276FBA294}" srcOrd="0" destOrd="0" presId="urn:microsoft.com/office/officeart/2018/2/layout/IconLabelList"/>
    <dgm:cxn modelId="{311B208F-DD7F-4C1E-8D41-5B17DFB7D613}" type="presParOf" srcId="{6E58CFB0-4420-46E6-A06B-773266E6663E}" destId="{73D2E504-CA1F-4D41-A286-1AE57093EC23}" srcOrd="1" destOrd="0" presId="urn:microsoft.com/office/officeart/2018/2/layout/IconLabelList"/>
    <dgm:cxn modelId="{0762DF9E-21C9-4D7C-8B0B-C050480307F5}" type="presParOf" srcId="{6E58CFB0-4420-46E6-A06B-773266E6663E}" destId="{2D0FEB3D-CF88-4CBF-A59B-1AFE9CB85D74}"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A84F0D-C013-4DF0-8EB7-5E7C319BD5B6}" type="doc">
      <dgm:prSet loTypeId="urn:microsoft.com/office/officeart/2018/2/layout/IconCircleList" loCatId="icon" qsTypeId="urn:microsoft.com/office/officeart/2005/8/quickstyle/simple1" qsCatId="simple" csTypeId="urn:microsoft.com/office/officeart/2018/5/colors/Iconchunking_neutralicon_accent1_2" csCatId="accent1" phldr="1"/>
      <dgm:spPr/>
      <dgm:t>
        <a:bodyPr/>
        <a:lstStyle/>
        <a:p>
          <a:endParaRPr lang="en-US"/>
        </a:p>
      </dgm:t>
    </dgm:pt>
    <dgm:pt modelId="{36209BD6-8AF0-40D8-A703-79A77FFBD40C}">
      <dgm:prSet/>
      <dgm:spPr/>
      <dgm:t>
        <a:bodyPr/>
        <a:lstStyle/>
        <a:p>
          <a:pPr>
            <a:lnSpc>
              <a:spcPct val="100000"/>
            </a:lnSpc>
          </a:pPr>
          <a:r>
            <a:rPr lang="ru-RU"/>
            <a:t>1.1.6.</a:t>
          </a:r>
          <a:endParaRPr lang="en-US"/>
        </a:p>
      </dgm:t>
    </dgm:pt>
    <dgm:pt modelId="{A5317981-475C-400F-9BC5-679856020AE5}" type="parTrans" cxnId="{39B78DFE-3232-4340-8D41-8B52E5AD81AE}">
      <dgm:prSet/>
      <dgm:spPr/>
      <dgm:t>
        <a:bodyPr/>
        <a:lstStyle/>
        <a:p>
          <a:endParaRPr lang="en-US"/>
        </a:p>
      </dgm:t>
    </dgm:pt>
    <dgm:pt modelId="{A1791AFF-4A35-4E02-89B1-D9A4B2AFFB68}" type="sibTrans" cxnId="{39B78DFE-3232-4340-8D41-8B52E5AD81AE}">
      <dgm:prSet/>
      <dgm:spPr/>
      <dgm:t>
        <a:bodyPr/>
        <a:lstStyle/>
        <a:p>
          <a:pPr>
            <a:lnSpc>
              <a:spcPct val="100000"/>
            </a:lnSpc>
          </a:pPr>
          <a:endParaRPr lang="en-US"/>
        </a:p>
      </dgm:t>
    </dgm:pt>
    <dgm:pt modelId="{BA52DA08-B035-4003-9811-45FBB6CFA23D}">
      <dgm:prSet/>
      <dgm:spPr/>
      <dgm:t>
        <a:bodyPr/>
        <a:lstStyle/>
        <a:p>
          <a:pPr>
            <a:lnSpc>
              <a:spcPct val="100000"/>
            </a:lnSpc>
          </a:pPr>
          <a:r>
            <a:rPr lang="ru-RU">
              <a:latin typeface="Times New Roman" panose="02020603050405020304" pitchFamily="18" charset="0"/>
              <a:cs typeface="Times New Roman" panose="02020603050405020304" pitchFamily="18" charset="0"/>
            </a:rPr>
            <a:t>Расширен доступ к таможенной процедуре переработки товаров на таможенной территории, в том числе в целях ремонта или обслуживания ранее экспортированных товаров.</a:t>
          </a:r>
          <a:endParaRPr lang="en-US">
            <a:latin typeface="Times New Roman" panose="02020603050405020304" pitchFamily="18" charset="0"/>
            <a:cs typeface="Times New Roman" panose="02020603050405020304" pitchFamily="18" charset="0"/>
          </a:endParaRPr>
        </a:p>
      </dgm:t>
    </dgm:pt>
    <dgm:pt modelId="{A08347AF-8BDA-4945-8B2B-A80DE37E9B30}" type="parTrans" cxnId="{2669AA83-E7B9-4F01-A485-3F4F9F38EBA4}">
      <dgm:prSet/>
      <dgm:spPr/>
      <dgm:t>
        <a:bodyPr/>
        <a:lstStyle/>
        <a:p>
          <a:endParaRPr lang="en-US"/>
        </a:p>
      </dgm:t>
    </dgm:pt>
    <dgm:pt modelId="{275B400A-C013-47FA-BB07-4AA6BFAA8A3C}" type="sibTrans" cxnId="{2669AA83-E7B9-4F01-A485-3F4F9F38EBA4}">
      <dgm:prSet/>
      <dgm:spPr/>
      <dgm:t>
        <a:bodyPr/>
        <a:lstStyle/>
        <a:p>
          <a:pPr>
            <a:lnSpc>
              <a:spcPct val="100000"/>
            </a:lnSpc>
          </a:pPr>
          <a:endParaRPr lang="en-US"/>
        </a:p>
      </dgm:t>
    </dgm:pt>
    <dgm:pt modelId="{764A246B-6D01-4E31-820D-42DDA0D69BF0}">
      <dgm:prSet/>
      <dgm:spPr/>
      <dgm:t>
        <a:bodyPr/>
        <a:lstStyle/>
        <a:p>
          <a:pPr>
            <a:lnSpc>
              <a:spcPct val="100000"/>
            </a:lnSpc>
          </a:pPr>
          <a:r>
            <a:rPr lang="ru-RU">
              <a:latin typeface="Times New Roman" panose="02020603050405020304" pitchFamily="18" charset="0"/>
              <a:cs typeface="Times New Roman" panose="02020603050405020304" pitchFamily="18" charset="0"/>
            </a:rPr>
            <a:t>Опубликованы методические рекомендации по алгоритму действий участника внешнеэкономической деятельности по получению в таможенном органе разрешения на переработку товаров на таможенной территории, в том числе о порядке использования систем бухгалтерского и налогового учетов для идентификации иностранных товаров в продуктах переработки.</a:t>
          </a:r>
          <a:endParaRPr lang="en-US">
            <a:latin typeface="Times New Roman" panose="02020603050405020304" pitchFamily="18" charset="0"/>
            <a:cs typeface="Times New Roman" panose="02020603050405020304" pitchFamily="18" charset="0"/>
          </a:endParaRPr>
        </a:p>
      </dgm:t>
    </dgm:pt>
    <dgm:pt modelId="{059DD3BA-5885-470B-B5BA-22259F9E5980}" type="parTrans" cxnId="{B532D1A6-1086-4D59-A436-157D19070CC4}">
      <dgm:prSet/>
      <dgm:spPr/>
      <dgm:t>
        <a:bodyPr/>
        <a:lstStyle/>
        <a:p>
          <a:endParaRPr lang="en-US"/>
        </a:p>
      </dgm:t>
    </dgm:pt>
    <dgm:pt modelId="{1AF85172-BA3A-4454-A098-13310D0AD290}" type="sibTrans" cxnId="{B532D1A6-1086-4D59-A436-157D19070CC4}">
      <dgm:prSet/>
      <dgm:spPr/>
      <dgm:t>
        <a:bodyPr/>
        <a:lstStyle/>
        <a:p>
          <a:pPr>
            <a:lnSpc>
              <a:spcPct val="100000"/>
            </a:lnSpc>
          </a:pPr>
          <a:endParaRPr lang="en-US"/>
        </a:p>
      </dgm:t>
    </dgm:pt>
    <dgm:pt modelId="{E1AD372E-6E7D-49C6-B8E0-D7D406B08435}">
      <dgm:prSet/>
      <dgm:spPr/>
      <dgm:t>
        <a:bodyPr/>
        <a:lstStyle/>
        <a:p>
          <a:pPr>
            <a:lnSpc>
              <a:spcPct val="100000"/>
            </a:lnSpc>
          </a:pPr>
          <a:r>
            <a:rPr lang="ru-RU">
              <a:latin typeface="Times New Roman" panose="02020603050405020304" pitchFamily="18" charset="0"/>
              <a:cs typeface="Times New Roman" panose="02020603050405020304" pitchFamily="18" charset="0"/>
            </a:rPr>
            <a:t>Усовершенствована правоприменительная практика в целях стимулирования экспорта товаров с использованием зарубежных складов.</a:t>
          </a:r>
          <a:endParaRPr lang="en-US">
            <a:latin typeface="Times New Roman" panose="02020603050405020304" pitchFamily="18" charset="0"/>
            <a:cs typeface="Times New Roman" panose="02020603050405020304" pitchFamily="18" charset="0"/>
          </a:endParaRPr>
        </a:p>
      </dgm:t>
    </dgm:pt>
    <dgm:pt modelId="{F7A1E841-514D-4D52-A50F-CC34CF3E4BB3}" type="parTrans" cxnId="{929312C3-B752-409E-99C1-10A2FC31695B}">
      <dgm:prSet/>
      <dgm:spPr/>
      <dgm:t>
        <a:bodyPr/>
        <a:lstStyle/>
        <a:p>
          <a:endParaRPr lang="en-US"/>
        </a:p>
      </dgm:t>
    </dgm:pt>
    <dgm:pt modelId="{FD299DE9-6A25-4714-AF32-8EB2DE555E1F}" type="sibTrans" cxnId="{929312C3-B752-409E-99C1-10A2FC31695B}">
      <dgm:prSet/>
      <dgm:spPr/>
      <dgm:t>
        <a:bodyPr/>
        <a:lstStyle/>
        <a:p>
          <a:pPr>
            <a:lnSpc>
              <a:spcPct val="100000"/>
            </a:lnSpc>
          </a:pPr>
          <a:endParaRPr lang="en-US"/>
        </a:p>
      </dgm:t>
    </dgm:pt>
    <dgm:pt modelId="{8DCE9B48-F705-471A-9D03-5E0B2943B57D}">
      <dgm:prSet/>
      <dgm:spPr/>
      <dgm:t>
        <a:bodyPr/>
        <a:lstStyle/>
        <a:p>
          <a:pPr>
            <a:lnSpc>
              <a:spcPct val="100000"/>
            </a:lnSpc>
          </a:pPr>
          <a:r>
            <a:rPr lang="ru-RU">
              <a:latin typeface="Times New Roman" panose="02020603050405020304" pitchFamily="18" charset="0"/>
              <a:cs typeface="Times New Roman" panose="02020603050405020304" pitchFamily="18" charset="0"/>
            </a:rPr>
            <a:t>Упрощен обратный ввоз ранее экспортированных товаров для их возврата, замены и сервисного обслуживания.</a:t>
          </a:r>
          <a:endParaRPr lang="en-US">
            <a:latin typeface="Times New Roman" panose="02020603050405020304" pitchFamily="18" charset="0"/>
            <a:cs typeface="Times New Roman" panose="02020603050405020304" pitchFamily="18" charset="0"/>
          </a:endParaRPr>
        </a:p>
      </dgm:t>
    </dgm:pt>
    <dgm:pt modelId="{E344666B-9E7D-4EC8-B564-50A9D2121B34}" type="parTrans" cxnId="{B635BFFC-F9B8-41D8-AC1B-BD8BEC73B8F3}">
      <dgm:prSet/>
      <dgm:spPr/>
      <dgm:t>
        <a:bodyPr/>
        <a:lstStyle/>
        <a:p>
          <a:endParaRPr lang="en-US"/>
        </a:p>
      </dgm:t>
    </dgm:pt>
    <dgm:pt modelId="{761A76FB-91C5-462D-9283-8D31CBE996B1}" type="sibTrans" cxnId="{B635BFFC-F9B8-41D8-AC1B-BD8BEC73B8F3}">
      <dgm:prSet/>
      <dgm:spPr/>
      <dgm:t>
        <a:bodyPr/>
        <a:lstStyle/>
        <a:p>
          <a:endParaRPr lang="en-US"/>
        </a:p>
      </dgm:t>
    </dgm:pt>
    <dgm:pt modelId="{2BD2611C-42A7-44C6-A40B-5DC50B28B140}" type="pres">
      <dgm:prSet presAssocID="{04A84F0D-C013-4DF0-8EB7-5E7C319BD5B6}" presName="root" presStyleCnt="0">
        <dgm:presLayoutVars>
          <dgm:dir/>
          <dgm:resizeHandles val="exact"/>
        </dgm:presLayoutVars>
      </dgm:prSet>
      <dgm:spPr/>
    </dgm:pt>
    <dgm:pt modelId="{3EC4788B-4654-404D-BBA6-01FA29204864}" type="pres">
      <dgm:prSet presAssocID="{04A84F0D-C013-4DF0-8EB7-5E7C319BD5B6}" presName="container" presStyleCnt="0">
        <dgm:presLayoutVars>
          <dgm:dir/>
          <dgm:resizeHandles val="exact"/>
        </dgm:presLayoutVars>
      </dgm:prSet>
      <dgm:spPr/>
    </dgm:pt>
    <dgm:pt modelId="{B30C0EC4-BC49-4328-88E3-CF30977EC9A1}" type="pres">
      <dgm:prSet presAssocID="{36209BD6-8AF0-40D8-A703-79A77FFBD40C}" presName="compNode" presStyleCnt="0"/>
      <dgm:spPr/>
    </dgm:pt>
    <dgm:pt modelId="{998232AE-41AB-4381-BAC1-843C2EFE473B}" type="pres">
      <dgm:prSet presAssocID="{36209BD6-8AF0-40D8-A703-79A77FFBD40C}" presName="iconBgRect" presStyleLbl="bgShp" presStyleIdx="0" presStyleCnt="5"/>
      <dgm:spPr/>
    </dgm:pt>
    <dgm:pt modelId="{23E0F8E8-4E27-4E9E-AB47-52CA72FE3711}" type="pres">
      <dgm:prSet presAssocID="{36209BD6-8AF0-40D8-A703-79A77FFBD40C}"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ffice Worker"/>
        </a:ext>
      </dgm:extLst>
    </dgm:pt>
    <dgm:pt modelId="{2734E32A-C911-439D-8C26-25E1034C5776}" type="pres">
      <dgm:prSet presAssocID="{36209BD6-8AF0-40D8-A703-79A77FFBD40C}" presName="spaceRect" presStyleCnt="0"/>
      <dgm:spPr/>
    </dgm:pt>
    <dgm:pt modelId="{921879D8-EA5B-4895-81CD-20A8DF62FE07}" type="pres">
      <dgm:prSet presAssocID="{36209BD6-8AF0-40D8-A703-79A77FFBD40C}" presName="textRect" presStyleLbl="revTx" presStyleIdx="0" presStyleCnt="5">
        <dgm:presLayoutVars>
          <dgm:chMax val="1"/>
          <dgm:chPref val="1"/>
        </dgm:presLayoutVars>
      </dgm:prSet>
      <dgm:spPr/>
    </dgm:pt>
    <dgm:pt modelId="{8383C735-F4B8-48E1-B630-E8E7C13D7015}" type="pres">
      <dgm:prSet presAssocID="{A1791AFF-4A35-4E02-89B1-D9A4B2AFFB68}" presName="sibTrans" presStyleLbl="sibTrans2D1" presStyleIdx="0" presStyleCnt="0"/>
      <dgm:spPr/>
    </dgm:pt>
    <dgm:pt modelId="{C22BDCE8-34FE-4FE6-BB1B-9046330AD54A}" type="pres">
      <dgm:prSet presAssocID="{BA52DA08-B035-4003-9811-45FBB6CFA23D}" presName="compNode" presStyleCnt="0"/>
      <dgm:spPr/>
    </dgm:pt>
    <dgm:pt modelId="{0CECD939-7BFC-4963-ABD2-882D87FD7E52}" type="pres">
      <dgm:prSet presAssocID="{BA52DA08-B035-4003-9811-45FBB6CFA23D}" presName="iconBgRect" presStyleLbl="bgShp" presStyleIdx="1" presStyleCnt="5"/>
      <dgm:spPr/>
    </dgm:pt>
    <dgm:pt modelId="{841A8A64-976C-4B65-8F58-0D390805BDB5}" type="pres">
      <dgm:prSet presAssocID="{BA52DA08-B035-4003-9811-45FBB6CFA23D}"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itcoin"/>
        </a:ext>
      </dgm:extLst>
    </dgm:pt>
    <dgm:pt modelId="{52641113-4CFB-4168-A5FB-29D415C995FA}" type="pres">
      <dgm:prSet presAssocID="{BA52DA08-B035-4003-9811-45FBB6CFA23D}" presName="spaceRect" presStyleCnt="0"/>
      <dgm:spPr/>
    </dgm:pt>
    <dgm:pt modelId="{3F13B656-B666-4010-B4B3-73F8EFF0CE4C}" type="pres">
      <dgm:prSet presAssocID="{BA52DA08-B035-4003-9811-45FBB6CFA23D}" presName="textRect" presStyleLbl="revTx" presStyleIdx="1" presStyleCnt="5">
        <dgm:presLayoutVars>
          <dgm:chMax val="1"/>
          <dgm:chPref val="1"/>
        </dgm:presLayoutVars>
      </dgm:prSet>
      <dgm:spPr/>
    </dgm:pt>
    <dgm:pt modelId="{F7256F43-4082-43D8-8678-8D0645928059}" type="pres">
      <dgm:prSet presAssocID="{275B400A-C013-47FA-BB07-4AA6BFAA8A3C}" presName="sibTrans" presStyleLbl="sibTrans2D1" presStyleIdx="0" presStyleCnt="0"/>
      <dgm:spPr/>
    </dgm:pt>
    <dgm:pt modelId="{DFE4BFC5-36FC-41AA-B0DB-F1735E73685E}" type="pres">
      <dgm:prSet presAssocID="{764A246B-6D01-4E31-820D-42DDA0D69BF0}" presName="compNode" presStyleCnt="0"/>
      <dgm:spPr/>
    </dgm:pt>
    <dgm:pt modelId="{C3AA4867-DE3E-484E-9EC7-82211DD5E3D0}" type="pres">
      <dgm:prSet presAssocID="{764A246B-6D01-4E31-820D-42DDA0D69BF0}" presName="iconBgRect" presStyleLbl="bgShp" presStyleIdx="2" presStyleCnt="5"/>
      <dgm:spPr/>
    </dgm:pt>
    <dgm:pt modelId="{8DC225F0-C853-4B44-A8EE-8A1CEC05EA0F}" type="pres">
      <dgm:prSet presAssocID="{764A246B-6D01-4E31-820D-42DDA0D69BF0}"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Yuan"/>
        </a:ext>
      </dgm:extLst>
    </dgm:pt>
    <dgm:pt modelId="{262334A5-CD64-42F9-A722-6EE9B6411E17}" type="pres">
      <dgm:prSet presAssocID="{764A246B-6D01-4E31-820D-42DDA0D69BF0}" presName="spaceRect" presStyleCnt="0"/>
      <dgm:spPr/>
    </dgm:pt>
    <dgm:pt modelId="{A987373A-8E94-45F3-B6CD-6BA1EBD1FD6D}" type="pres">
      <dgm:prSet presAssocID="{764A246B-6D01-4E31-820D-42DDA0D69BF0}" presName="textRect" presStyleLbl="revTx" presStyleIdx="2" presStyleCnt="5">
        <dgm:presLayoutVars>
          <dgm:chMax val="1"/>
          <dgm:chPref val="1"/>
        </dgm:presLayoutVars>
      </dgm:prSet>
      <dgm:spPr/>
    </dgm:pt>
    <dgm:pt modelId="{44DCEC19-AD3A-4A29-9F1C-85B40C765509}" type="pres">
      <dgm:prSet presAssocID="{1AF85172-BA3A-4454-A098-13310D0AD290}" presName="sibTrans" presStyleLbl="sibTrans2D1" presStyleIdx="0" presStyleCnt="0"/>
      <dgm:spPr/>
    </dgm:pt>
    <dgm:pt modelId="{F2A4E149-72B5-4811-A30B-3C00972CE662}" type="pres">
      <dgm:prSet presAssocID="{E1AD372E-6E7D-49C6-B8E0-D7D406B08435}" presName="compNode" presStyleCnt="0"/>
      <dgm:spPr/>
    </dgm:pt>
    <dgm:pt modelId="{0D2A3B41-E630-41D1-9339-BEB7AF7CA102}" type="pres">
      <dgm:prSet presAssocID="{E1AD372E-6E7D-49C6-B8E0-D7D406B08435}" presName="iconBgRect" presStyleLbl="bgShp" presStyleIdx="3" presStyleCnt="5"/>
      <dgm:spPr/>
    </dgm:pt>
    <dgm:pt modelId="{1620D18E-5F17-4F03-BAB3-BA296A3E0B2E}" type="pres">
      <dgm:prSet presAssocID="{E1AD372E-6E7D-49C6-B8E0-D7D406B08435}"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Wind Chime"/>
        </a:ext>
      </dgm:extLst>
    </dgm:pt>
    <dgm:pt modelId="{102470DB-7A7F-4B7B-B2BC-D581FD67182A}" type="pres">
      <dgm:prSet presAssocID="{E1AD372E-6E7D-49C6-B8E0-D7D406B08435}" presName="spaceRect" presStyleCnt="0"/>
      <dgm:spPr/>
    </dgm:pt>
    <dgm:pt modelId="{FF984967-2055-4251-9932-A7C7ECBDB0DA}" type="pres">
      <dgm:prSet presAssocID="{E1AD372E-6E7D-49C6-B8E0-D7D406B08435}" presName="textRect" presStyleLbl="revTx" presStyleIdx="3" presStyleCnt="5">
        <dgm:presLayoutVars>
          <dgm:chMax val="1"/>
          <dgm:chPref val="1"/>
        </dgm:presLayoutVars>
      </dgm:prSet>
      <dgm:spPr/>
    </dgm:pt>
    <dgm:pt modelId="{42125F8E-2491-4794-B033-9DDE33F5D4DB}" type="pres">
      <dgm:prSet presAssocID="{FD299DE9-6A25-4714-AF32-8EB2DE555E1F}" presName="sibTrans" presStyleLbl="sibTrans2D1" presStyleIdx="0" presStyleCnt="0"/>
      <dgm:spPr/>
    </dgm:pt>
    <dgm:pt modelId="{DE5CCB03-3A8C-4FBE-97D9-49FBA7B300C5}" type="pres">
      <dgm:prSet presAssocID="{8DCE9B48-F705-471A-9D03-5E0B2943B57D}" presName="compNode" presStyleCnt="0"/>
      <dgm:spPr/>
    </dgm:pt>
    <dgm:pt modelId="{CE2B1EDE-F878-4107-A7F8-75BB7D0DD6CC}" type="pres">
      <dgm:prSet presAssocID="{8DCE9B48-F705-471A-9D03-5E0B2943B57D}" presName="iconBgRect" presStyleLbl="bgShp" presStyleIdx="4" presStyleCnt="5"/>
      <dgm:spPr/>
    </dgm:pt>
    <dgm:pt modelId="{5F1A7E61-ACEE-4E47-9030-D911CC1150E0}" type="pres">
      <dgm:prSet presAssocID="{8DCE9B48-F705-471A-9D03-5E0B2943B57D}"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keleton"/>
        </a:ext>
      </dgm:extLst>
    </dgm:pt>
    <dgm:pt modelId="{7E0ED8B6-AA6C-4EB4-BA57-A7B7326FF197}" type="pres">
      <dgm:prSet presAssocID="{8DCE9B48-F705-471A-9D03-5E0B2943B57D}" presName="spaceRect" presStyleCnt="0"/>
      <dgm:spPr/>
    </dgm:pt>
    <dgm:pt modelId="{93478B2A-9996-4580-B753-9B792E6180B6}" type="pres">
      <dgm:prSet presAssocID="{8DCE9B48-F705-471A-9D03-5E0B2943B57D}" presName="textRect" presStyleLbl="revTx" presStyleIdx="4" presStyleCnt="5">
        <dgm:presLayoutVars>
          <dgm:chMax val="1"/>
          <dgm:chPref val="1"/>
        </dgm:presLayoutVars>
      </dgm:prSet>
      <dgm:spPr/>
    </dgm:pt>
  </dgm:ptLst>
  <dgm:cxnLst>
    <dgm:cxn modelId="{4846AD26-BC51-4F7B-BFF3-69DDED2BE2DD}" type="presOf" srcId="{8DCE9B48-F705-471A-9D03-5E0B2943B57D}" destId="{93478B2A-9996-4580-B753-9B792E6180B6}" srcOrd="0" destOrd="0" presId="urn:microsoft.com/office/officeart/2018/2/layout/IconCircleList"/>
    <dgm:cxn modelId="{28200037-0479-4708-84C6-961DE263A898}" type="presOf" srcId="{36209BD6-8AF0-40D8-A703-79A77FFBD40C}" destId="{921879D8-EA5B-4895-81CD-20A8DF62FE07}" srcOrd="0" destOrd="0" presId="urn:microsoft.com/office/officeart/2018/2/layout/IconCircleList"/>
    <dgm:cxn modelId="{1C58A33C-6BF3-445E-A9C9-54F6E0CAC86B}" type="presOf" srcId="{BA52DA08-B035-4003-9811-45FBB6CFA23D}" destId="{3F13B656-B666-4010-B4B3-73F8EFF0CE4C}" srcOrd="0" destOrd="0" presId="urn:microsoft.com/office/officeart/2018/2/layout/IconCircleList"/>
    <dgm:cxn modelId="{A1FD0465-B07B-4E72-9884-E73B5FE99E42}" type="presOf" srcId="{04A84F0D-C013-4DF0-8EB7-5E7C319BD5B6}" destId="{2BD2611C-42A7-44C6-A40B-5DC50B28B140}" srcOrd="0" destOrd="0" presId="urn:microsoft.com/office/officeart/2018/2/layout/IconCircleList"/>
    <dgm:cxn modelId="{1362DF6D-EBA0-4C88-A0C2-2751EFBC1D65}" type="presOf" srcId="{1AF85172-BA3A-4454-A098-13310D0AD290}" destId="{44DCEC19-AD3A-4A29-9F1C-85B40C765509}" srcOrd="0" destOrd="0" presId="urn:microsoft.com/office/officeart/2018/2/layout/IconCircleList"/>
    <dgm:cxn modelId="{41BBD86F-646A-4CDF-8EA0-CD037C5564A7}" type="presOf" srcId="{E1AD372E-6E7D-49C6-B8E0-D7D406B08435}" destId="{FF984967-2055-4251-9932-A7C7ECBDB0DA}" srcOrd="0" destOrd="0" presId="urn:microsoft.com/office/officeart/2018/2/layout/IconCircleList"/>
    <dgm:cxn modelId="{2669AA83-E7B9-4F01-A485-3F4F9F38EBA4}" srcId="{04A84F0D-C013-4DF0-8EB7-5E7C319BD5B6}" destId="{BA52DA08-B035-4003-9811-45FBB6CFA23D}" srcOrd="1" destOrd="0" parTransId="{A08347AF-8BDA-4945-8B2B-A80DE37E9B30}" sibTransId="{275B400A-C013-47FA-BB07-4AA6BFAA8A3C}"/>
    <dgm:cxn modelId="{CB19DC9E-902E-4AEE-A14E-2C9DBD170E0F}" type="presOf" srcId="{275B400A-C013-47FA-BB07-4AA6BFAA8A3C}" destId="{F7256F43-4082-43D8-8678-8D0645928059}" srcOrd="0" destOrd="0" presId="urn:microsoft.com/office/officeart/2018/2/layout/IconCircleList"/>
    <dgm:cxn modelId="{B532D1A6-1086-4D59-A436-157D19070CC4}" srcId="{04A84F0D-C013-4DF0-8EB7-5E7C319BD5B6}" destId="{764A246B-6D01-4E31-820D-42DDA0D69BF0}" srcOrd="2" destOrd="0" parTransId="{059DD3BA-5885-470B-B5BA-22259F9E5980}" sibTransId="{1AF85172-BA3A-4454-A098-13310D0AD290}"/>
    <dgm:cxn modelId="{929312C3-B752-409E-99C1-10A2FC31695B}" srcId="{04A84F0D-C013-4DF0-8EB7-5E7C319BD5B6}" destId="{E1AD372E-6E7D-49C6-B8E0-D7D406B08435}" srcOrd="3" destOrd="0" parTransId="{F7A1E841-514D-4D52-A50F-CC34CF3E4BB3}" sibTransId="{FD299DE9-6A25-4714-AF32-8EB2DE555E1F}"/>
    <dgm:cxn modelId="{1B716BDD-E036-4951-97AE-52B77486DFDB}" type="presOf" srcId="{FD299DE9-6A25-4714-AF32-8EB2DE555E1F}" destId="{42125F8E-2491-4794-B033-9DDE33F5D4DB}" srcOrd="0" destOrd="0" presId="urn:microsoft.com/office/officeart/2018/2/layout/IconCircleList"/>
    <dgm:cxn modelId="{FB9AAAE5-1522-4B29-A5AF-4F1CC93BB270}" type="presOf" srcId="{A1791AFF-4A35-4E02-89B1-D9A4B2AFFB68}" destId="{8383C735-F4B8-48E1-B630-E8E7C13D7015}" srcOrd="0" destOrd="0" presId="urn:microsoft.com/office/officeart/2018/2/layout/IconCircleList"/>
    <dgm:cxn modelId="{B635BFFC-F9B8-41D8-AC1B-BD8BEC73B8F3}" srcId="{04A84F0D-C013-4DF0-8EB7-5E7C319BD5B6}" destId="{8DCE9B48-F705-471A-9D03-5E0B2943B57D}" srcOrd="4" destOrd="0" parTransId="{E344666B-9E7D-4EC8-B564-50A9D2121B34}" sibTransId="{761A76FB-91C5-462D-9283-8D31CBE996B1}"/>
    <dgm:cxn modelId="{7188F9FC-A39B-4993-AB4F-14FDBD511D60}" type="presOf" srcId="{764A246B-6D01-4E31-820D-42DDA0D69BF0}" destId="{A987373A-8E94-45F3-B6CD-6BA1EBD1FD6D}" srcOrd="0" destOrd="0" presId="urn:microsoft.com/office/officeart/2018/2/layout/IconCircleList"/>
    <dgm:cxn modelId="{39B78DFE-3232-4340-8D41-8B52E5AD81AE}" srcId="{04A84F0D-C013-4DF0-8EB7-5E7C319BD5B6}" destId="{36209BD6-8AF0-40D8-A703-79A77FFBD40C}" srcOrd="0" destOrd="0" parTransId="{A5317981-475C-400F-9BC5-679856020AE5}" sibTransId="{A1791AFF-4A35-4E02-89B1-D9A4B2AFFB68}"/>
    <dgm:cxn modelId="{FD8D0033-8769-4DA1-90F0-E3D0E48DF590}" type="presParOf" srcId="{2BD2611C-42A7-44C6-A40B-5DC50B28B140}" destId="{3EC4788B-4654-404D-BBA6-01FA29204864}" srcOrd="0" destOrd="0" presId="urn:microsoft.com/office/officeart/2018/2/layout/IconCircleList"/>
    <dgm:cxn modelId="{EA13C40D-CB63-4B1D-AF88-DD75685C469E}" type="presParOf" srcId="{3EC4788B-4654-404D-BBA6-01FA29204864}" destId="{B30C0EC4-BC49-4328-88E3-CF30977EC9A1}" srcOrd="0" destOrd="0" presId="urn:microsoft.com/office/officeart/2018/2/layout/IconCircleList"/>
    <dgm:cxn modelId="{29098A1F-5AD4-4443-8E60-2FF3E938760E}" type="presParOf" srcId="{B30C0EC4-BC49-4328-88E3-CF30977EC9A1}" destId="{998232AE-41AB-4381-BAC1-843C2EFE473B}" srcOrd="0" destOrd="0" presId="urn:microsoft.com/office/officeart/2018/2/layout/IconCircleList"/>
    <dgm:cxn modelId="{ECECF1DA-25B9-4CC6-AD0F-281347BDADEF}" type="presParOf" srcId="{B30C0EC4-BC49-4328-88E3-CF30977EC9A1}" destId="{23E0F8E8-4E27-4E9E-AB47-52CA72FE3711}" srcOrd="1" destOrd="0" presId="urn:microsoft.com/office/officeart/2018/2/layout/IconCircleList"/>
    <dgm:cxn modelId="{333B9CCA-CC05-4CA3-A22B-93E04B6D2081}" type="presParOf" srcId="{B30C0EC4-BC49-4328-88E3-CF30977EC9A1}" destId="{2734E32A-C911-439D-8C26-25E1034C5776}" srcOrd="2" destOrd="0" presId="urn:microsoft.com/office/officeart/2018/2/layout/IconCircleList"/>
    <dgm:cxn modelId="{1551EB19-F633-472E-A72C-6299C53B6E02}" type="presParOf" srcId="{B30C0EC4-BC49-4328-88E3-CF30977EC9A1}" destId="{921879D8-EA5B-4895-81CD-20A8DF62FE07}" srcOrd="3" destOrd="0" presId="urn:microsoft.com/office/officeart/2018/2/layout/IconCircleList"/>
    <dgm:cxn modelId="{5E13234E-D221-4D02-BE21-CC1352DF2EE4}" type="presParOf" srcId="{3EC4788B-4654-404D-BBA6-01FA29204864}" destId="{8383C735-F4B8-48E1-B630-E8E7C13D7015}" srcOrd="1" destOrd="0" presId="urn:microsoft.com/office/officeart/2018/2/layout/IconCircleList"/>
    <dgm:cxn modelId="{CDEFECA3-56E0-458F-ABBD-A089AE2B72D1}" type="presParOf" srcId="{3EC4788B-4654-404D-BBA6-01FA29204864}" destId="{C22BDCE8-34FE-4FE6-BB1B-9046330AD54A}" srcOrd="2" destOrd="0" presId="urn:microsoft.com/office/officeart/2018/2/layout/IconCircleList"/>
    <dgm:cxn modelId="{E3C7293C-FE32-42B0-B1D0-370C78A1AD7A}" type="presParOf" srcId="{C22BDCE8-34FE-4FE6-BB1B-9046330AD54A}" destId="{0CECD939-7BFC-4963-ABD2-882D87FD7E52}" srcOrd="0" destOrd="0" presId="urn:microsoft.com/office/officeart/2018/2/layout/IconCircleList"/>
    <dgm:cxn modelId="{4870419A-DBB6-4C3D-BB95-A2C2D777AA7A}" type="presParOf" srcId="{C22BDCE8-34FE-4FE6-BB1B-9046330AD54A}" destId="{841A8A64-976C-4B65-8F58-0D390805BDB5}" srcOrd="1" destOrd="0" presId="urn:microsoft.com/office/officeart/2018/2/layout/IconCircleList"/>
    <dgm:cxn modelId="{AA7A962F-320E-4DBA-A0F1-3545F5EB36A1}" type="presParOf" srcId="{C22BDCE8-34FE-4FE6-BB1B-9046330AD54A}" destId="{52641113-4CFB-4168-A5FB-29D415C995FA}" srcOrd="2" destOrd="0" presId="urn:microsoft.com/office/officeart/2018/2/layout/IconCircleList"/>
    <dgm:cxn modelId="{F367E5EE-B5A8-4ED5-8364-F294016D8D0D}" type="presParOf" srcId="{C22BDCE8-34FE-4FE6-BB1B-9046330AD54A}" destId="{3F13B656-B666-4010-B4B3-73F8EFF0CE4C}" srcOrd="3" destOrd="0" presId="urn:microsoft.com/office/officeart/2018/2/layout/IconCircleList"/>
    <dgm:cxn modelId="{4A8E5EFA-A189-472C-A2FE-710A195CE654}" type="presParOf" srcId="{3EC4788B-4654-404D-BBA6-01FA29204864}" destId="{F7256F43-4082-43D8-8678-8D0645928059}" srcOrd="3" destOrd="0" presId="urn:microsoft.com/office/officeart/2018/2/layout/IconCircleList"/>
    <dgm:cxn modelId="{2529671D-5118-49BA-ADC7-A23CF3033E59}" type="presParOf" srcId="{3EC4788B-4654-404D-BBA6-01FA29204864}" destId="{DFE4BFC5-36FC-41AA-B0DB-F1735E73685E}" srcOrd="4" destOrd="0" presId="urn:microsoft.com/office/officeart/2018/2/layout/IconCircleList"/>
    <dgm:cxn modelId="{E0685988-F035-4CE8-A148-8C0699AB77F9}" type="presParOf" srcId="{DFE4BFC5-36FC-41AA-B0DB-F1735E73685E}" destId="{C3AA4867-DE3E-484E-9EC7-82211DD5E3D0}" srcOrd="0" destOrd="0" presId="urn:microsoft.com/office/officeart/2018/2/layout/IconCircleList"/>
    <dgm:cxn modelId="{49097EAA-E817-4FC9-8FF6-630AA5D1F1AD}" type="presParOf" srcId="{DFE4BFC5-36FC-41AA-B0DB-F1735E73685E}" destId="{8DC225F0-C853-4B44-A8EE-8A1CEC05EA0F}" srcOrd="1" destOrd="0" presId="urn:microsoft.com/office/officeart/2018/2/layout/IconCircleList"/>
    <dgm:cxn modelId="{BF1C452F-FBE9-441F-9368-AEA1A15D5893}" type="presParOf" srcId="{DFE4BFC5-36FC-41AA-B0DB-F1735E73685E}" destId="{262334A5-CD64-42F9-A722-6EE9B6411E17}" srcOrd="2" destOrd="0" presId="urn:microsoft.com/office/officeart/2018/2/layout/IconCircleList"/>
    <dgm:cxn modelId="{9F536C99-D02E-4AE0-AC3B-6120EC42208F}" type="presParOf" srcId="{DFE4BFC5-36FC-41AA-B0DB-F1735E73685E}" destId="{A987373A-8E94-45F3-B6CD-6BA1EBD1FD6D}" srcOrd="3" destOrd="0" presId="urn:microsoft.com/office/officeart/2018/2/layout/IconCircleList"/>
    <dgm:cxn modelId="{C9F2B75E-9B13-45B9-B82C-89E7112A45CB}" type="presParOf" srcId="{3EC4788B-4654-404D-BBA6-01FA29204864}" destId="{44DCEC19-AD3A-4A29-9F1C-85B40C765509}" srcOrd="5" destOrd="0" presId="urn:microsoft.com/office/officeart/2018/2/layout/IconCircleList"/>
    <dgm:cxn modelId="{C249A13D-9239-4C2D-8E66-1CAE60B2E292}" type="presParOf" srcId="{3EC4788B-4654-404D-BBA6-01FA29204864}" destId="{F2A4E149-72B5-4811-A30B-3C00972CE662}" srcOrd="6" destOrd="0" presId="urn:microsoft.com/office/officeart/2018/2/layout/IconCircleList"/>
    <dgm:cxn modelId="{039985E6-5A39-4487-98BD-A50975FE6616}" type="presParOf" srcId="{F2A4E149-72B5-4811-A30B-3C00972CE662}" destId="{0D2A3B41-E630-41D1-9339-BEB7AF7CA102}" srcOrd="0" destOrd="0" presId="urn:microsoft.com/office/officeart/2018/2/layout/IconCircleList"/>
    <dgm:cxn modelId="{DE981665-9CFD-4C74-873B-D64760D4E0CC}" type="presParOf" srcId="{F2A4E149-72B5-4811-A30B-3C00972CE662}" destId="{1620D18E-5F17-4F03-BAB3-BA296A3E0B2E}" srcOrd="1" destOrd="0" presId="urn:microsoft.com/office/officeart/2018/2/layout/IconCircleList"/>
    <dgm:cxn modelId="{06993CC4-9F0B-44C9-B802-56B60C254802}" type="presParOf" srcId="{F2A4E149-72B5-4811-A30B-3C00972CE662}" destId="{102470DB-7A7F-4B7B-B2BC-D581FD67182A}" srcOrd="2" destOrd="0" presId="urn:microsoft.com/office/officeart/2018/2/layout/IconCircleList"/>
    <dgm:cxn modelId="{1331AC9C-FA49-40A4-8477-170544C38492}" type="presParOf" srcId="{F2A4E149-72B5-4811-A30B-3C00972CE662}" destId="{FF984967-2055-4251-9932-A7C7ECBDB0DA}" srcOrd="3" destOrd="0" presId="urn:microsoft.com/office/officeart/2018/2/layout/IconCircleList"/>
    <dgm:cxn modelId="{9127CA06-4C82-4DFC-94C5-2214D6B8F1A1}" type="presParOf" srcId="{3EC4788B-4654-404D-BBA6-01FA29204864}" destId="{42125F8E-2491-4794-B033-9DDE33F5D4DB}" srcOrd="7" destOrd="0" presId="urn:microsoft.com/office/officeart/2018/2/layout/IconCircleList"/>
    <dgm:cxn modelId="{492041CA-27E8-4465-B48A-A7BDBD2E2FF1}" type="presParOf" srcId="{3EC4788B-4654-404D-BBA6-01FA29204864}" destId="{DE5CCB03-3A8C-4FBE-97D9-49FBA7B300C5}" srcOrd="8" destOrd="0" presId="urn:microsoft.com/office/officeart/2018/2/layout/IconCircleList"/>
    <dgm:cxn modelId="{8432A655-9EF2-48A2-AEE1-ED8C4D903520}" type="presParOf" srcId="{DE5CCB03-3A8C-4FBE-97D9-49FBA7B300C5}" destId="{CE2B1EDE-F878-4107-A7F8-75BB7D0DD6CC}" srcOrd="0" destOrd="0" presId="urn:microsoft.com/office/officeart/2018/2/layout/IconCircleList"/>
    <dgm:cxn modelId="{D01EB857-809C-46AF-B8FE-718C96027951}" type="presParOf" srcId="{DE5CCB03-3A8C-4FBE-97D9-49FBA7B300C5}" destId="{5F1A7E61-ACEE-4E47-9030-D911CC1150E0}" srcOrd="1" destOrd="0" presId="urn:microsoft.com/office/officeart/2018/2/layout/IconCircleList"/>
    <dgm:cxn modelId="{41D69343-C933-4278-8400-5385BD6FC217}" type="presParOf" srcId="{DE5CCB03-3A8C-4FBE-97D9-49FBA7B300C5}" destId="{7E0ED8B6-AA6C-4EB4-BA57-A7B7326FF197}" srcOrd="2" destOrd="0" presId="urn:microsoft.com/office/officeart/2018/2/layout/IconCircleList"/>
    <dgm:cxn modelId="{0DDA4AA3-33CA-45A7-873B-72FD74CE5088}" type="presParOf" srcId="{DE5CCB03-3A8C-4FBE-97D9-49FBA7B300C5}" destId="{93478B2A-9996-4580-B753-9B792E6180B6}"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1E956FB-153E-4FD5-98C8-48E0FABBED76}"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CE66481-F0FB-42B0-9474-05A840F5840D}">
      <dgm:prSet/>
      <dgm:spPr/>
      <dgm:t>
        <a:bodyPr/>
        <a:lstStyle/>
        <a:p>
          <a:pPr>
            <a:lnSpc>
              <a:spcPct val="100000"/>
            </a:lnSpc>
          </a:pPr>
          <a:r>
            <a:rPr lang="ru-RU"/>
            <a:t>Товары, определённые решением ЕЭК от 11.12.2018 № 203:</a:t>
          </a:r>
          <a:endParaRPr lang="en-US"/>
        </a:p>
      </dgm:t>
    </dgm:pt>
    <dgm:pt modelId="{84E79B31-3513-40B6-B74F-060C22CCD086}" type="parTrans" cxnId="{04441D32-F234-41F2-85D8-3E5AD6EEEAF7}">
      <dgm:prSet/>
      <dgm:spPr/>
      <dgm:t>
        <a:bodyPr/>
        <a:lstStyle/>
        <a:p>
          <a:endParaRPr lang="en-US"/>
        </a:p>
      </dgm:t>
    </dgm:pt>
    <dgm:pt modelId="{3A603496-9BCA-4DFA-B871-F40648A0A391}" type="sibTrans" cxnId="{04441D32-F234-41F2-85D8-3E5AD6EEEAF7}">
      <dgm:prSet/>
      <dgm:spPr/>
      <dgm:t>
        <a:bodyPr/>
        <a:lstStyle/>
        <a:p>
          <a:endParaRPr lang="en-US"/>
        </a:p>
      </dgm:t>
    </dgm:pt>
    <dgm:pt modelId="{7F536A8E-9D88-4DF7-B0F1-9D0A4421E7D6}">
      <dgm:prSet/>
      <dgm:spPr/>
      <dgm:t>
        <a:bodyPr/>
        <a:lstStyle/>
        <a:p>
          <a:pPr>
            <a:lnSpc>
              <a:spcPct val="100000"/>
            </a:lnSpc>
          </a:pPr>
          <a:r>
            <a:rPr lang="ru-RU"/>
            <a:t>1. Спирт этиловый неденатурированный.</a:t>
          </a:r>
          <a:endParaRPr lang="en-US"/>
        </a:p>
      </dgm:t>
    </dgm:pt>
    <dgm:pt modelId="{FF39D5AF-88D7-43C3-AC5F-7503EC310B4A}" type="parTrans" cxnId="{841F713C-AFDC-4186-860F-3EB2806EB369}">
      <dgm:prSet/>
      <dgm:spPr/>
      <dgm:t>
        <a:bodyPr/>
        <a:lstStyle/>
        <a:p>
          <a:endParaRPr lang="en-US"/>
        </a:p>
      </dgm:t>
    </dgm:pt>
    <dgm:pt modelId="{EEB0AE61-B892-4BF7-8CA8-5B67676A590F}" type="sibTrans" cxnId="{841F713C-AFDC-4186-860F-3EB2806EB369}">
      <dgm:prSet/>
      <dgm:spPr/>
      <dgm:t>
        <a:bodyPr/>
        <a:lstStyle/>
        <a:p>
          <a:endParaRPr lang="en-US"/>
        </a:p>
      </dgm:t>
    </dgm:pt>
    <dgm:pt modelId="{A4DDE071-A3CE-453D-B638-EA0E4876C0BD}">
      <dgm:prSet/>
      <dgm:spPr/>
      <dgm:t>
        <a:bodyPr/>
        <a:lstStyle/>
        <a:p>
          <a:pPr>
            <a:lnSpc>
              <a:spcPct val="100000"/>
            </a:lnSpc>
          </a:pPr>
          <a:r>
            <a:rPr lang="ru-RU"/>
            <a:t>2. Спирты ациклические и их галогенированные, сульфированные, нитрованные или нитрозированные производные.</a:t>
          </a:r>
          <a:endParaRPr lang="en-US"/>
        </a:p>
      </dgm:t>
    </dgm:pt>
    <dgm:pt modelId="{0065B90D-E56F-424E-BAA9-DA230AE9353C}" type="parTrans" cxnId="{A0C3136B-A72E-467C-8860-B68D277D2F61}">
      <dgm:prSet/>
      <dgm:spPr/>
      <dgm:t>
        <a:bodyPr/>
        <a:lstStyle/>
        <a:p>
          <a:endParaRPr lang="en-US"/>
        </a:p>
      </dgm:t>
    </dgm:pt>
    <dgm:pt modelId="{80D1D120-3436-4557-B1C4-F2951E7DB8A9}" type="sibTrans" cxnId="{A0C3136B-A72E-467C-8860-B68D277D2F61}">
      <dgm:prSet/>
      <dgm:spPr/>
      <dgm:t>
        <a:bodyPr/>
        <a:lstStyle/>
        <a:p>
          <a:endParaRPr lang="en-US"/>
        </a:p>
      </dgm:t>
    </dgm:pt>
    <dgm:pt modelId="{76C30212-FCAE-4411-BF9B-C7A51B34C20C}">
      <dgm:prSet/>
      <dgm:spPr/>
      <dgm:t>
        <a:bodyPr/>
        <a:lstStyle/>
        <a:p>
          <a:pPr>
            <a:lnSpc>
              <a:spcPct val="100000"/>
            </a:lnSpc>
          </a:pPr>
          <a:r>
            <a:rPr lang="ru-RU"/>
            <a:t>3. Биодизель и его смеси</a:t>
          </a:r>
          <a:endParaRPr lang="en-US"/>
        </a:p>
      </dgm:t>
    </dgm:pt>
    <dgm:pt modelId="{5821E95B-29CC-4DAD-A433-CBB97390707B}" type="parTrans" cxnId="{37F9CAEF-936D-43B8-875D-1F2B0A768642}">
      <dgm:prSet/>
      <dgm:spPr/>
      <dgm:t>
        <a:bodyPr/>
        <a:lstStyle/>
        <a:p>
          <a:endParaRPr lang="en-US"/>
        </a:p>
      </dgm:t>
    </dgm:pt>
    <dgm:pt modelId="{6775550D-FC54-4FB5-8768-98C50BEAC46C}" type="sibTrans" cxnId="{37F9CAEF-936D-43B8-875D-1F2B0A768642}">
      <dgm:prSet/>
      <dgm:spPr/>
      <dgm:t>
        <a:bodyPr/>
        <a:lstStyle/>
        <a:p>
          <a:endParaRPr lang="en-US"/>
        </a:p>
      </dgm:t>
    </dgm:pt>
    <dgm:pt modelId="{BC7EE6D8-2E01-4DD5-97C1-56349F2693B0}">
      <dgm:prSet/>
      <dgm:spPr/>
      <dgm:t>
        <a:bodyPr/>
        <a:lstStyle/>
        <a:p>
          <a:pPr>
            <a:lnSpc>
              <a:spcPct val="100000"/>
            </a:lnSpc>
          </a:pPr>
          <a:r>
            <a:rPr lang="ru-RU"/>
            <a:t>Отдельные товары, в отношении ввоза которых введены запреты и ограничения (решение ЕЭК от 21.04.2015 № 30).</a:t>
          </a:r>
          <a:endParaRPr lang="en-US"/>
        </a:p>
      </dgm:t>
    </dgm:pt>
    <dgm:pt modelId="{B85D9568-302C-4202-93EA-06C0D255E402}" type="parTrans" cxnId="{86870543-991E-469D-BBB1-C86C12DDFDFB}">
      <dgm:prSet/>
      <dgm:spPr/>
      <dgm:t>
        <a:bodyPr/>
        <a:lstStyle/>
        <a:p>
          <a:endParaRPr lang="en-US"/>
        </a:p>
      </dgm:t>
    </dgm:pt>
    <dgm:pt modelId="{5C08FC71-4FF6-45A4-8411-0BAF0B1624BF}" type="sibTrans" cxnId="{86870543-991E-469D-BBB1-C86C12DDFDFB}">
      <dgm:prSet/>
      <dgm:spPr/>
      <dgm:t>
        <a:bodyPr/>
        <a:lstStyle/>
        <a:p>
          <a:endParaRPr lang="en-US"/>
        </a:p>
      </dgm:t>
    </dgm:pt>
    <dgm:pt modelId="{E872DA17-DFD8-4E35-B49B-4BBA5F4447B0}" type="pres">
      <dgm:prSet presAssocID="{D1E956FB-153E-4FD5-98C8-48E0FABBED76}" presName="root" presStyleCnt="0">
        <dgm:presLayoutVars>
          <dgm:dir/>
          <dgm:resizeHandles val="exact"/>
        </dgm:presLayoutVars>
      </dgm:prSet>
      <dgm:spPr/>
    </dgm:pt>
    <dgm:pt modelId="{DB464458-01F8-47DD-A83D-11F5BE737FC6}" type="pres">
      <dgm:prSet presAssocID="{3CE66481-F0FB-42B0-9474-05A840F5840D}" presName="compNode" presStyleCnt="0"/>
      <dgm:spPr/>
    </dgm:pt>
    <dgm:pt modelId="{0623B74A-AB0D-420A-A078-169F9D8D41A9}" type="pres">
      <dgm:prSet presAssocID="{3CE66481-F0FB-42B0-9474-05A840F5840D}" presName="bgRect" presStyleLbl="bgShp" presStyleIdx="0" presStyleCnt="5"/>
      <dgm:spPr/>
    </dgm:pt>
    <dgm:pt modelId="{804DBD0B-A12A-4AD2-862C-AA967AA35277}" type="pres">
      <dgm:prSet presAssocID="{3CE66481-F0FB-42B0-9474-05A840F5840D}"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itcoin"/>
        </a:ext>
      </dgm:extLst>
    </dgm:pt>
    <dgm:pt modelId="{ECE43C79-F19D-486A-A85D-A32BB44A40E3}" type="pres">
      <dgm:prSet presAssocID="{3CE66481-F0FB-42B0-9474-05A840F5840D}" presName="spaceRect" presStyleCnt="0"/>
      <dgm:spPr/>
    </dgm:pt>
    <dgm:pt modelId="{F286E662-509F-4656-A699-ADA63FEAA97E}" type="pres">
      <dgm:prSet presAssocID="{3CE66481-F0FB-42B0-9474-05A840F5840D}" presName="parTx" presStyleLbl="revTx" presStyleIdx="0" presStyleCnt="5">
        <dgm:presLayoutVars>
          <dgm:chMax val="0"/>
          <dgm:chPref val="0"/>
        </dgm:presLayoutVars>
      </dgm:prSet>
      <dgm:spPr/>
    </dgm:pt>
    <dgm:pt modelId="{A9E9BB62-2436-479D-A1F6-C48D9DE11ABC}" type="pres">
      <dgm:prSet presAssocID="{3A603496-9BCA-4DFA-B871-F40648A0A391}" presName="sibTrans" presStyleCnt="0"/>
      <dgm:spPr/>
    </dgm:pt>
    <dgm:pt modelId="{E2E576D3-AB86-42DC-A7C9-7C0ED8451841}" type="pres">
      <dgm:prSet presAssocID="{7F536A8E-9D88-4DF7-B0F1-9D0A4421E7D6}" presName="compNode" presStyleCnt="0"/>
      <dgm:spPr/>
    </dgm:pt>
    <dgm:pt modelId="{1E2FD6C4-E4ED-4E19-9AB7-A8962F3D54D8}" type="pres">
      <dgm:prSet presAssocID="{7F536A8E-9D88-4DF7-B0F1-9D0A4421E7D6}" presName="bgRect" presStyleLbl="bgShp" presStyleIdx="1" presStyleCnt="5"/>
      <dgm:spPr/>
    </dgm:pt>
    <dgm:pt modelId="{4EEB58BF-9197-4A8D-9D92-D9DE009C9C2A}" type="pres">
      <dgm:prSet presAssocID="{7F536A8E-9D88-4DF7-B0F1-9D0A4421E7D6}"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mpagne Glasses"/>
        </a:ext>
      </dgm:extLst>
    </dgm:pt>
    <dgm:pt modelId="{4A8AB241-7DA6-4041-BFAC-703E22AEEFCC}" type="pres">
      <dgm:prSet presAssocID="{7F536A8E-9D88-4DF7-B0F1-9D0A4421E7D6}" presName="spaceRect" presStyleCnt="0"/>
      <dgm:spPr/>
    </dgm:pt>
    <dgm:pt modelId="{33888EFB-D78B-4450-B463-5AFE8FBFA772}" type="pres">
      <dgm:prSet presAssocID="{7F536A8E-9D88-4DF7-B0F1-9D0A4421E7D6}" presName="parTx" presStyleLbl="revTx" presStyleIdx="1" presStyleCnt="5">
        <dgm:presLayoutVars>
          <dgm:chMax val="0"/>
          <dgm:chPref val="0"/>
        </dgm:presLayoutVars>
      </dgm:prSet>
      <dgm:spPr/>
    </dgm:pt>
    <dgm:pt modelId="{913533F3-F882-43D5-B121-6A326E1CA074}" type="pres">
      <dgm:prSet presAssocID="{EEB0AE61-B892-4BF7-8CA8-5B67676A590F}" presName="sibTrans" presStyleCnt="0"/>
      <dgm:spPr/>
    </dgm:pt>
    <dgm:pt modelId="{ADCAFACB-211A-4809-A2C6-920F9B814160}" type="pres">
      <dgm:prSet presAssocID="{A4DDE071-A3CE-453D-B638-EA0E4876C0BD}" presName="compNode" presStyleCnt="0"/>
      <dgm:spPr/>
    </dgm:pt>
    <dgm:pt modelId="{145F9BF8-A98D-470C-BDA9-91677CAE4202}" type="pres">
      <dgm:prSet presAssocID="{A4DDE071-A3CE-453D-B638-EA0E4876C0BD}" presName="bgRect" presStyleLbl="bgShp" presStyleIdx="2" presStyleCnt="5"/>
      <dgm:spPr/>
    </dgm:pt>
    <dgm:pt modelId="{95D9A34B-FB68-4A4A-B352-3D7BCB78F092}" type="pres">
      <dgm:prSet presAssocID="{A4DDE071-A3CE-453D-B638-EA0E4876C0BD}"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keleton"/>
        </a:ext>
      </dgm:extLst>
    </dgm:pt>
    <dgm:pt modelId="{223BB40F-A5EB-4103-9426-C43623AE07A8}" type="pres">
      <dgm:prSet presAssocID="{A4DDE071-A3CE-453D-B638-EA0E4876C0BD}" presName="spaceRect" presStyleCnt="0"/>
      <dgm:spPr/>
    </dgm:pt>
    <dgm:pt modelId="{4EE18FEC-EB38-46B1-9868-6577EDFA17DA}" type="pres">
      <dgm:prSet presAssocID="{A4DDE071-A3CE-453D-B638-EA0E4876C0BD}" presName="parTx" presStyleLbl="revTx" presStyleIdx="2" presStyleCnt="5">
        <dgm:presLayoutVars>
          <dgm:chMax val="0"/>
          <dgm:chPref val="0"/>
        </dgm:presLayoutVars>
      </dgm:prSet>
      <dgm:spPr/>
    </dgm:pt>
    <dgm:pt modelId="{F128D8D4-33DC-4535-A87B-B37C4402DEF8}" type="pres">
      <dgm:prSet presAssocID="{80D1D120-3436-4557-B1C4-F2951E7DB8A9}" presName="sibTrans" presStyleCnt="0"/>
      <dgm:spPr/>
    </dgm:pt>
    <dgm:pt modelId="{D3C7BA06-32BE-4CB7-BE1D-3C14E6EADE3E}" type="pres">
      <dgm:prSet presAssocID="{76C30212-FCAE-4411-BF9B-C7A51B34C20C}" presName="compNode" presStyleCnt="0"/>
      <dgm:spPr/>
    </dgm:pt>
    <dgm:pt modelId="{959D0F5F-31AC-40FF-BB0A-D9149959144A}" type="pres">
      <dgm:prSet presAssocID="{76C30212-FCAE-4411-BF9B-C7A51B34C20C}" presName="bgRect" presStyleLbl="bgShp" presStyleIdx="3" presStyleCnt="5"/>
      <dgm:spPr/>
    </dgm:pt>
    <dgm:pt modelId="{ABB3ABAF-7DCB-4E05-A6DE-0DCAA18FE29A}" type="pres">
      <dgm:prSet presAssocID="{76C30212-FCAE-4411-BF9B-C7A51B34C20C}"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Naturopathy"/>
        </a:ext>
      </dgm:extLst>
    </dgm:pt>
    <dgm:pt modelId="{107079C9-F3C5-4A93-B0BF-ADFE0DEA4BA9}" type="pres">
      <dgm:prSet presAssocID="{76C30212-FCAE-4411-BF9B-C7A51B34C20C}" presName="spaceRect" presStyleCnt="0"/>
      <dgm:spPr/>
    </dgm:pt>
    <dgm:pt modelId="{B0425813-8134-433F-8555-300D192E8F40}" type="pres">
      <dgm:prSet presAssocID="{76C30212-FCAE-4411-BF9B-C7A51B34C20C}" presName="parTx" presStyleLbl="revTx" presStyleIdx="3" presStyleCnt="5">
        <dgm:presLayoutVars>
          <dgm:chMax val="0"/>
          <dgm:chPref val="0"/>
        </dgm:presLayoutVars>
      </dgm:prSet>
      <dgm:spPr/>
    </dgm:pt>
    <dgm:pt modelId="{58DD9FED-C8D2-40B0-BF74-B7BE9C6D35BE}" type="pres">
      <dgm:prSet presAssocID="{6775550D-FC54-4FB5-8768-98C50BEAC46C}" presName="sibTrans" presStyleCnt="0"/>
      <dgm:spPr/>
    </dgm:pt>
    <dgm:pt modelId="{1817D0A1-CA54-47B4-B408-0305EC46B5A6}" type="pres">
      <dgm:prSet presAssocID="{BC7EE6D8-2E01-4DD5-97C1-56349F2693B0}" presName="compNode" presStyleCnt="0"/>
      <dgm:spPr/>
    </dgm:pt>
    <dgm:pt modelId="{5501B90E-932B-4D4B-ACD3-D28532D14EA9}" type="pres">
      <dgm:prSet presAssocID="{BC7EE6D8-2E01-4DD5-97C1-56349F2693B0}" presName="bgRect" presStyleLbl="bgShp" presStyleIdx="4" presStyleCnt="5"/>
      <dgm:spPr/>
    </dgm:pt>
    <dgm:pt modelId="{DD93395A-F8B3-41B7-9F4B-41B077DF86D7}" type="pres">
      <dgm:prSet presAssocID="{BC7EE6D8-2E01-4DD5-97C1-56349F2693B0}"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Forbidden"/>
        </a:ext>
      </dgm:extLst>
    </dgm:pt>
    <dgm:pt modelId="{17EC748B-8085-4777-AAC7-39A38C6B7E3E}" type="pres">
      <dgm:prSet presAssocID="{BC7EE6D8-2E01-4DD5-97C1-56349F2693B0}" presName="spaceRect" presStyleCnt="0"/>
      <dgm:spPr/>
    </dgm:pt>
    <dgm:pt modelId="{93820C43-0B26-44FA-B61B-D5FDBB18F813}" type="pres">
      <dgm:prSet presAssocID="{BC7EE6D8-2E01-4DD5-97C1-56349F2693B0}" presName="parTx" presStyleLbl="revTx" presStyleIdx="4" presStyleCnt="5">
        <dgm:presLayoutVars>
          <dgm:chMax val="0"/>
          <dgm:chPref val="0"/>
        </dgm:presLayoutVars>
      </dgm:prSet>
      <dgm:spPr/>
    </dgm:pt>
  </dgm:ptLst>
  <dgm:cxnLst>
    <dgm:cxn modelId="{04441D32-F234-41F2-85D8-3E5AD6EEEAF7}" srcId="{D1E956FB-153E-4FD5-98C8-48E0FABBED76}" destId="{3CE66481-F0FB-42B0-9474-05A840F5840D}" srcOrd="0" destOrd="0" parTransId="{84E79B31-3513-40B6-B74F-060C22CCD086}" sibTransId="{3A603496-9BCA-4DFA-B871-F40648A0A391}"/>
    <dgm:cxn modelId="{841F713C-AFDC-4186-860F-3EB2806EB369}" srcId="{D1E956FB-153E-4FD5-98C8-48E0FABBED76}" destId="{7F536A8E-9D88-4DF7-B0F1-9D0A4421E7D6}" srcOrd="1" destOrd="0" parTransId="{FF39D5AF-88D7-43C3-AC5F-7503EC310B4A}" sibTransId="{EEB0AE61-B892-4BF7-8CA8-5B67676A590F}"/>
    <dgm:cxn modelId="{86870543-991E-469D-BBB1-C86C12DDFDFB}" srcId="{D1E956FB-153E-4FD5-98C8-48E0FABBED76}" destId="{BC7EE6D8-2E01-4DD5-97C1-56349F2693B0}" srcOrd="4" destOrd="0" parTransId="{B85D9568-302C-4202-93EA-06C0D255E402}" sibTransId="{5C08FC71-4FF6-45A4-8411-0BAF0B1624BF}"/>
    <dgm:cxn modelId="{ADB3F04A-0D8A-45A9-9DF4-B7237A37A06F}" type="presOf" srcId="{76C30212-FCAE-4411-BF9B-C7A51B34C20C}" destId="{B0425813-8134-433F-8555-300D192E8F40}" srcOrd="0" destOrd="0" presId="urn:microsoft.com/office/officeart/2018/2/layout/IconVerticalSolidList"/>
    <dgm:cxn modelId="{C461056B-581A-4600-B15D-6BB889E00EA1}" type="presOf" srcId="{BC7EE6D8-2E01-4DD5-97C1-56349F2693B0}" destId="{93820C43-0B26-44FA-B61B-D5FDBB18F813}" srcOrd="0" destOrd="0" presId="urn:microsoft.com/office/officeart/2018/2/layout/IconVerticalSolidList"/>
    <dgm:cxn modelId="{A0C3136B-A72E-467C-8860-B68D277D2F61}" srcId="{D1E956FB-153E-4FD5-98C8-48E0FABBED76}" destId="{A4DDE071-A3CE-453D-B638-EA0E4876C0BD}" srcOrd="2" destOrd="0" parTransId="{0065B90D-E56F-424E-BAA9-DA230AE9353C}" sibTransId="{80D1D120-3436-4557-B1C4-F2951E7DB8A9}"/>
    <dgm:cxn modelId="{8142B758-AB7C-4092-BE01-8D18D0B789F2}" type="presOf" srcId="{A4DDE071-A3CE-453D-B638-EA0E4876C0BD}" destId="{4EE18FEC-EB38-46B1-9868-6577EDFA17DA}" srcOrd="0" destOrd="0" presId="urn:microsoft.com/office/officeart/2018/2/layout/IconVerticalSolidList"/>
    <dgm:cxn modelId="{944C22D0-6736-43B2-83AF-6C45BD63D92C}" type="presOf" srcId="{7F536A8E-9D88-4DF7-B0F1-9D0A4421E7D6}" destId="{33888EFB-D78B-4450-B463-5AFE8FBFA772}" srcOrd="0" destOrd="0" presId="urn:microsoft.com/office/officeart/2018/2/layout/IconVerticalSolidList"/>
    <dgm:cxn modelId="{DCE185D7-2384-4191-8AB3-649ABFD998C2}" type="presOf" srcId="{3CE66481-F0FB-42B0-9474-05A840F5840D}" destId="{F286E662-509F-4656-A699-ADA63FEAA97E}" srcOrd="0" destOrd="0" presId="urn:microsoft.com/office/officeart/2018/2/layout/IconVerticalSolidList"/>
    <dgm:cxn modelId="{76FB47EA-4574-4832-8BFC-3BB599041CC3}" type="presOf" srcId="{D1E956FB-153E-4FD5-98C8-48E0FABBED76}" destId="{E872DA17-DFD8-4E35-B49B-4BBA5F4447B0}" srcOrd="0" destOrd="0" presId="urn:microsoft.com/office/officeart/2018/2/layout/IconVerticalSolidList"/>
    <dgm:cxn modelId="{37F9CAEF-936D-43B8-875D-1F2B0A768642}" srcId="{D1E956FB-153E-4FD5-98C8-48E0FABBED76}" destId="{76C30212-FCAE-4411-BF9B-C7A51B34C20C}" srcOrd="3" destOrd="0" parTransId="{5821E95B-29CC-4DAD-A433-CBB97390707B}" sibTransId="{6775550D-FC54-4FB5-8768-98C50BEAC46C}"/>
    <dgm:cxn modelId="{335EF33F-DBA2-4AF1-925F-D2985209E0C3}" type="presParOf" srcId="{E872DA17-DFD8-4E35-B49B-4BBA5F4447B0}" destId="{DB464458-01F8-47DD-A83D-11F5BE737FC6}" srcOrd="0" destOrd="0" presId="urn:microsoft.com/office/officeart/2018/2/layout/IconVerticalSolidList"/>
    <dgm:cxn modelId="{16D5F031-BE14-451E-A75B-3E0F7829F5A8}" type="presParOf" srcId="{DB464458-01F8-47DD-A83D-11F5BE737FC6}" destId="{0623B74A-AB0D-420A-A078-169F9D8D41A9}" srcOrd="0" destOrd="0" presId="urn:microsoft.com/office/officeart/2018/2/layout/IconVerticalSolidList"/>
    <dgm:cxn modelId="{65B65484-E090-4F89-9B88-B5CA1EE61EDE}" type="presParOf" srcId="{DB464458-01F8-47DD-A83D-11F5BE737FC6}" destId="{804DBD0B-A12A-4AD2-862C-AA967AA35277}" srcOrd="1" destOrd="0" presId="urn:microsoft.com/office/officeart/2018/2/layout/IconVerticalSolidList"/>
    <dgm:cxn modelId="{4444974E-F70D-4331-B819-90F098639AE5}" type="presParOf" srcId="{DB464458-01F8-47DD-A83D-11F5BE737FC6}" destId="{ECE43C79-F19D-486A-A85D-A32BB44A40E3}" srcOrd="2" destOrd="0" presId="urn:microsoft.com/office/officeart/2018/2/layout/IconVerticalSolidList"/>
    <dgm:cxn modelId="{07163638-B339-4C04-86A0-335F7EF8362F}" type="presParOf" srcId="{DB464458-01F8-47DD-A83D-11F5BE737FC6}" destId="{F286E662-509F-4656-A699-ADA63FEAA97E}" srcOrd="3" destOrd="0" presId="urn:microsoft.com/office/officeart/2018/2/layout/IconVerticalSolidList"/>
    <dgm:cxn modelId="{F916358F-2C73-4ACD-AA76-6E3FCE90018A}" type="presParOf" srcId="{E872DA17-DFD8-4E35-B49B-4BBA5F4447B0}" destId="{A9E9BB62-2436-479D-A1F6-C48D9DE11ABC}" srcOrd="1" destOrd="0" presId="urn:microsoft.com/office/officeart/2018/2/layout/IconVerticalSolidList"/>
    <dgm:cxn modelId="{8E8D76D7-DC9C-41EA-BF66-646EE2D6920B}" type="presParOf" srcId="{E872DA17-DFD8-4E35-B49B-4BBA5F4447B0}" destId="{E2E576D3-AB86-42DC-A7C9-7C0ED8451841}" srcOrd="2" destOrd="0" presId="urn:microsoft.com/office/officeart/2018/2/layout/IconVerticalSolidList"/>
    <dgm:cxn modelId="{E46E2E96-CF13-4071-933B-BCBFBE9CDC53}" type="presParOf" srcId="{E2E576D3-AB86-42DC-A7C9-7C0ED8451841}" destId="{1E2FD6C4-E4ED-4E19-9AB7-A8962F3D54D8}" srcOrd="0" destOrd="0" presId="urn:microsoft.com/office/officeart/2018/2/layout/IconVerticalSolidList"/>
    <dgm:cxn modelId="{2FBD8698-75C0-4A2C-A8E8-A1702AF48396}" type="presParOf" srcId="{E2E576D3-AB86-42DC-A7C9-7C0ED8451841}" destId="{4EEB58BF-9197-4A8D-9D92-D9DE009C9C2A}" srcOrd="1" destOrd="0" presId="urn:microsoft.com/office/officeart/2018/2/layout/IconVerticalSolidList"/>
    <dgm:cxn modelId="{877F81B6-854F-4193-AA0B-0F94D49D7C23}" type="presParOf" srcId="{E2E576D3-AB86-42DC-A7C9-7C0ED8451841}" destId="{4A8AB241-7DA6-4041-BFAC-703E22AEEFCC}" srcOrd="2" destOrd="0" presId="urn:microsoft.com/office/officeart/2018/2/layout/IconVerticalSolidList"/>
    <dgm:cxn modelId="{A8B63665-E0C0-4F99-B37E-F65CC1784B0F}" type="presParOf" srcId="{E2E576D3-AB86-42DC-A7C9-7C0ED8451841}" destId="{33888EFB-D78B-4450-B463-5AFE8FBFA772}" srcOrd="3" destOrd="0" presId="urn:microsoft.com/office/officeart/2018/2/layout/IconVerticalSolidList"/>
    <dgm:cxn modelId="{476CAFDE-7930-44F2-82C7-A656AF91CA40}" type="presParOf" srcId="{E872DA17-DFD8-4E35-B49B-4BBA5F4447B0}" destId="{913533F3-F882-43D5-B121-6A326E1CA074}" srcOrd="3" destOrd="0" presId="urn:microsoft.com/office/officeart/2018/2/layout/IconVerticalSolidList"/>
    <dgm:cxn modelId="{01D02707-68CB-4118-AA8A-7AC75C12A9BF}" type="presParOf" srcId="{E872DA17-DFD8-4E35-B49B-4BBA5F4447B0}" destId="{ADCAFACB-211A-4809-A2C6-920F9B814160}" srcOrd="4" destOrd="0" presId="urn:microsoft.com/office/officeart/2018/2/layout/IconVerticalSolidList"/>
    <dgm:cxn modelId="{7BF021BD-FBD7-48BC-94D4-1BEBED77A426}" type="presParOf" srcId="{ADCAFACB-211A-4809-A2C6-920F9B814160}" destId="{145F9BF8-A98D-470C-BDA9-91677CAE4202}" srcOrd="0" destOrd="0" presId="urn:microsoft.com/office/officeart/2018/2/layout/IconVerticalSolidList"/>
    <dgm:cxn modelId="{686EDAB5-1B6D-4019-8878-222180C6C404}" type="presParOf" srcId="{ADCAFACB-211A-4809-A2C6-920F9B814160}" destId="{95D9A34B-FB68-4A4A-B352-3D7BCB78F092}" srcOrd="1" destOrd="0" presId="urn:microsoft.com/office/officeart/2018/2/layout/IconVerticalSolidList"/>
    <dgm:cxn modelId="{57DB362E-0A79-4ED0-9F79-FEE3F9FAF9B9}" type="presParOf" srcId="{ADCAFACB-211A-4809-A2C6-920F9B814160}" destId="{223BB40F-A5EB-4103-9426-C43623AE07A8}" srcOrd="2" destOrd="0" presId="urn:microsoft.com/office/officeart/2018/2/layout/IconVerticalSolidList"/>
    <dgm:cxn modelId="{5E2D7D34-C3B0-4671-B0F7-B8A9B42F4B4F}" type="presParOf" srcId="{ADCAFACB-211A-4809-A2C6-920F9B814160}" destId="{4EE18FEC-EB38-46B1-9868-6577EDFA17DA}" srcOrd="3" destOrd="0" presId="urn:microsoft.com/office/officeart/2018/2/layout/IconVerticalSolidList"/>
    <dgm:cxn modelId="{551E868C-2C39-48C1-B732-D0506EFD185D}" type="presParOf" srcId="{E872DA17-DFD8-4E35-B49B-4BBA5F4447B0}" destId="{F128D8D4-33DC-4535-A87B-B37C4402DEF8}" srcOrd="5" destOrd="0" presId="urn:microsoft.com/office/officeart/2018/2/layout/IconVerticalSolidList"/>
    <dgm:cxn modelId="{41113DC9-70C3-492E-95C5-12DC432D0378}" type="presParOf" srcId="{E872DA17-DFD8-4E35-B49B-4BBA5F4447B0}" destId="{D3C7BA06-32BE-4CB7-BE1D-3C14E6EADE3E}" srcOrd="6" destOrd="0" presId="urn:microsoft.com/office/officeart/2018/2/layout/IconVerticalSolidList"/>
    <dgm:cxn modelId="{E6E40FC3-C2D8-41A3-9C9D-D1D6A7706679}" type="presParOf" srcId="{D3C7BA06-32BE-4CB7-BE1D-3C14E6EADE3E}" destId="{959D0F5F-31AC-40FF-BB0A-D9149959144A}" srcOrd="0" destOrd="0" presId="urn:microsoft.com/office/officeart/2018/2/layout/IconVerticalSolidList"/>
    <dgm:cxn modelId="{26450FFF-5156-4EB9-9718-67BAB83114DD}" type="presParOf" srcId="{D3C7BA06-32BE-4CB7-BE1D-3C14E6EADE3E}" destId="{ABB3ABAF-7DCB-4E05-A6DE-0DCAA18FE29A}" srcOrd="1" destOrd="0" presId="urn:microsoft.com/office/officeart/2018/2/layout/IconVerticalSolidList"/>
    <dgm:cxn modelId="{C9761289-2AC0-41A3-8BEA-CBC355E060D7}" type="presParOf" srcId="{D3C7BA06-32BE-4CB7-BE1D-3C14E6EADE3E}" destId="{107079C9-F3C5-4A93-B0BF-ADFE0DEA4BA9}" srcOrd="2" destOrd="0" presId="urn:microsoft.com/office/officeart/2018/2/layout/IconVerticalSolidList"/>
    <dgm:cxn modelId="{2BDF31F2-A483-4264-A172-4D67408F1686}" type="presParOf" srcId="{D3C7BA06-32BE-4CB7-BE1D-3C14E6EADE3E}" destId="{B0425813-8134-433F-8555-300D192E8F40}" srcOrd="3" destOrd="0" presId="urn:microsoft.com/office/officeart/2018/2/layout/IconVerticalSolidList"/>
    <dgm:cxn modelId="{F9BCA920-909E-45EA-A226-70C54F944983}" type="presParOf" srcId="{E872DA17-DFD8-4E35-B49B-4BBA5F4447B0}" destId="{58DD9FED-C8D2-40B0-BF74-B7BE9C6D35BE}" srcOrd="7" destOrd="0" presId="urn:microsoft.com/office/officeart/2018/2/layout/IconVerticalSolidList"/>
    <dgm:cxn modelId="{4485A1D5-C135-434F-BBF7-8EA7EE84BDD6}" type="presParOf" srcId="{E872DA17-DFD8-4E35-B49B-4BBA5F4447B0}" destId="{1817D0A1-CA54-47B4-B408-0305EC46B5A6}" srcOrd="8" destOrd="0" presId="urn:microsoft.com/office/officeart/2018/2/layout/IconVerticalSolidList"/>
    <dgm:cxn modelId="{6E83B498-E43A-42ED-A33E-D271701FB64E}" type="presParOf" srcId="{1817D0A1-CA54-47B4-B408-0305EC46B5A6}" destId="{5501B90E-932B-4D4B-ACD3-D28532D14EA9}" srcOrd="0" destOrd="0" presId="urn:microsoft.com/office/officeart/2018/2/layout/IconVerticalSolidList"/>
    <dgm:cxn modelId="{A3D6D190-2DA3-41B4-AB3B-A30232113EFB}" type="presParOf" srcId="{1817D0A1-CA54-47B4-B408-0305EC46B5A6}" destId="{DD93395A-F8B3-41B7-9F4B-41B077DF86D7}" srcOrd="1" destOrd="0" presId="urn:microsoft.com/office/officeart/2018/2/layout/IconVerticalSolidList"/>
    <dgm:cxn modelId="{91E65C8A-C895-40BA-A7B0-7440C4B695D7}" type="presParOf" srcId="{1817D0A1-CA54-47B4-B408-0305EC46B5A6}" destId="{17EC748B-8085-4777-AAC7-39A38C6B7E3E}" srcOrd="2" destOrd="0" presId="urn:microsoft.com/office/officeart/2018/2/layout/IconVerticalSolidList"/>
    <dgm:cxn modelId="{C8BBCB0D-7C5C-469B-BB46-875F99EAAFDB}" type="presParOf" srcId="{1817D0A1-CA54-47B4-B408-0305EC46B5A6}" destId="{93820C43-0B26-44FA-B61B-D5FDBB18F81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634BFD-95C5-4742-A455-CEC9BAD66340}"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D28F89A-0B2D-4F36-97FF-E6FA1870069B}">
      <dgm:prSet/>
      <dgm:spPr/>
      <dgm:t>
        <a:bodyPr/>
        <a:lstStyle/>
        <a:p>
          <a:r>
            <a:rPr lang="ru-RU"/>
            <a:t>Каждому, даже самому казалось бы незначительному, этапу технологического процесса производства Вашего готового продукта, от ввоза сырья до вывоза готового изделия, соответствует свой собственный документ бухгалтерского учета. </a:t>
          </a:r>
          <a:endParaRPr lang="en-US"/>
        </a:p>
      </dgm:t>
    </dgm:pt>
    <dgm:pt modelId="{8B9BD2F7-34B1-49AB-989F-490FB234318D}" type="parTrans" cxnId="{917E4CFE-91B2-4AE3-845C-3BC1E35840B8}">
      <dgm:prSet/>
      <dgm:spPr/>
      <dgm:t>
        <a:bodyPr/>
        <a:lstStyle/>
        <a:p>
          <a:endParaRPr lang="en-US"/>
        </a:p>
      </dgm:t>
    </dgm:pt>
    <dgm:pt modelId="{D92C7C9A-23BB-4112-9B82-20B6AF4C75C1}" type="sibTrans" cxnId="{917E4CFE-91B2-4AE3-845C-3BC1E35840B8}">
      <dgm:prSet/>
      <dgm:spPr/>
      <dgm:t>
        <a:bodyPr/>
        <a:lstStyle/>
        <a:p>
          <a:endParaRPr lang="en-US"/>
        </a:p>
      </dgm:t>
    </dgm:pt>
    <dgm:pt modelId="{45CBD186-F5E2-4807-A260-D3560ADF9047}">
      <dgm:prSet/>
      <dgm:spPr/>
      <dgm:t>
        <a:bodyPr/>
        <a:lstStyle/>
        <a:p>
          <a:r>
            <a:rPr lang="ru-RU"/>
            <a:t>НА ПЕРВОМ ЭТАПЕ – необходимо выстроить все этапы производственного процесса</a:t>
          </a:r>
          <a:endParaRPr lang="en-US"/>
        </a:p>
      </dgm:t>
    </dgm:pt>
    <dgm:pt modelId="{FAD27FD0-42F9-4ED8-AC3D-7AE00E5E9D9F}" type="parTrans" cxnId="{22EFE6A1-FE9D-4F82-A6B7-4323AF56D0BC}">
      <dgm:prSet/>
      <dgm:spPr/>
      <dgm:t>
        <a:bodyPr/>
        <a:lstStyle/>
        <a:p>
          <a:endParaRPr lang="en-US"/>
        </a:p>
      </dgm:t>
    </dgm:pt>
    <dgm:pt modelId="{B492E130-FD50-48F3-872F-FF66F77E7D97}" type="sibTrans" cxnId="{22EFE6A1-FE9D-4F82-A6B7-4323AF56D0BC}">
      <dgm:prSet/>
      <dgm:spPr/>
      <dgm:t>
        <a:bodyPr/>
        <a:lstStyle/>
        <a:p>
          <a:endParaRPr lang="en-US"/>
        </a:p>
      </dgm:t>
    </dgm:pt>
    <dgm:pt modelId="{7653219C-BB12-47CF-BA84-4DFF44BE047A}">
      <dgm:prSet/>
      <dgm:spPr/>
      <dgm:t>
        <a:bodyPr/>
        <a:lstStyle/>
        <a:p>
          <a:r>
            <a:rPr lang="ru-RU"/>
            <a:t>НА ВТОРОМ ЭТАПЕ – согласовать с финансовым блоком Вашего предприятия, какой документ и какая бухгалтерская проводка соответствует последовательно каждому этапу производственного процесса</a:t>
          </a:r>
          <a:endParaRPr lang="en-US"/>
        </a:p>
      </dgm:t>
    </dgm:pt>
    <dgm:pt modelId="{30BFFBF8-5237-4205-B07E-CAC38A7C1C94}" type="parTrans" cxnId="{D2BA6E15-6D48-41C9-B2E5-494648936F14}">
      <dgm:prSet/>
      <dgm:spPr/>
      <dgm:t>
        <a:bodyPr/>
        <a:lstStyle/>
        <a:p>
          <a:endParaRPr lang="en-US"/>
        </a:p>
      </dgm:t>
    </dgm:pt>
    <dgm:pt modelId="{FEF89F23-78E4-4AFA-BD9F-AB932E0F945C}" type="sibTrans" cxnId="{D2BA6E15-6D48-41C9-B2E5-494648936F14}">
      <dgm:prSet/>
      <dgm:spPr/>
      <dgm:t>
        <a:bodyPr/>
        <a:lstStyle/>
        <a:p>
          <a:endParaRPr lang="en-US"/>
        </a:p>
      </dgm:t>
    </dgm:pt>
    <dgm:pt modelId="{37B691BB-A985-44EF-9AD4-649B2A774075}">
      <dgm:prSet/>
      <dgm:spPr/>
      <dgm:t>
        <a:bodyPr/>
        <a:lstStyle/>
        <a:p>
          <a:r>
            <a:rPr lang="ru-RU"/>
            <a:t>НА ТРЕТЬЕМ ЭТАПЕ – просмотреть и сопоставить как весь массив документов отражается в Учетной политике Вашего предприятия</a:t>
          </a:r>
          <a:endParaRPr lang="en-US"/>
        </a:p>
      </dgm:t>
    </dgm:pt>
    <dgm:pt modelId="{11EA363C-BE22-4D01-81F5-2251AD18F8D6}" type="parTrans" cxnId="{F5036613-AF30-424C-A519-9DD6F7092E90}">
      <dgm:prSet/>
      <dgm:spPr/>
      <dgm:t>
        <a:bodyPr/>
        <a:lstStyle/>
        <a:p>
          <a:endParaRPr lang="en-US"/>
        </a:p>
      </dgm:t>
    </dgm:pt>
    <dgm:pt modelId="{1FCC9658-ADB9-4E2D-AA35-1B840346B1C8}" type="sibTrans" cxnId="{F5036613-AF30-424C-A519-9DD6F7092E90}">
      <dgm:prSet/>
      <dgm:spPr/>
      <dgm:t>
        <a:bodyPr/>
        <a:lstStyle/>
        <a:p>
          <a:endParaRPr lang="en-US"/>
        </a:p>
      </dgm:t>
    </dgm:pt>
    <dgm:pt modelId="{6AC561F1-98B6-4174-9718-C7721FAE317B}">
      <dgm:prSet/>
      <dgm:spPr/>
      <dgm:t>
        <a:bodyPr/>
        <a:lstStyle/>
        <a:p>
          <a:r>
            <a:rPr lang="ru-RU"/>
            <a:t>НА ЧЕТВЕРТОМ ЭТАПЕ – подготовить справку для таможенных органов об обеспечении контроля и документальной прослеживаемости.</a:t>
          </a:r>
          <a:endParaRPr lang="en-US"/>
        </a:p>
      </dgm:t>
    </dgm:pt>
    <dgm:pt modelId="{30B1CB5D-B4EE-44E4-897B-3C738E9ECE73}" type="parTrans" cxnId="{74FCEB47-DE0E-43A0-A95D-F366D7419BA4}">
      <dgm:prSet/>
      <dgm:spPr/>
      <dgm:t>
        <a:bodyPr/>
        <a:lstStyle/>
        <a:p>
          <a:endParaRPr lang="en-US"/>
        </a:p>
      </dgm:t>
    </dgm:pt>
    <dgm:pt modelId="{D698F59C-0109-42FD-80F1-EF08E7A5D33C}" type="sibTrans" cxnId="{74FCEB47-DE0E-43A0-A95D-F366D7419BA4}">
      <dgm:prSet/>
      <dgm:spPr/>
      <dgm:t>
        <a:bodyPr/>
        <a:lstStyle/>
        <a:p>
          <a:endParaRPr lang="en-US"/>
        </a:p>
      </dgm:t>
    </dgm:pt>
    <dgm:pt modelId="{8EE5689C-7845-471A-A175-BFD8BC3B5265}" type="pres">
      <dgm:prSet presAssocID="{2A634BFD-95C5-4742-A455-CEC9BAD66340}" presName="root" presStyleCnt="0">
        <dgm:presLayoutVars>
          <dgm:dir/>
          <dgm:resizeHandles val="exact"/>
        </dgm:presLayoutVars>
      </dgm:prSet>
      <dgm:spPr/>
    </dgm:pt>
    <dgm:pt modelId="{663CDAB8-BD21-4111-A95E-227E225F8A9D}" type="pres">
      <dgm:prSet presAssocID="{ED28F89A-0B2D-4F36-97FF-E6FA1870069B}" presName="compNode" presStyleCnt="0"/>
      <dgm:spPr/>
    </dgm:pt>
    <dgm:pt modelId="{10B64CB0-92EE-4BCF-9DD2-64F849AEB89C}" type="pres">
      <dgm:prSet presAssocID="{ED28F89A-0B2D-4F36-97FF-E6FA1870069B}" presName="bgRect" presStyleLbl="bgShp" presStyleIdx="0" presStyleCnt="5"/>
      <dgm:spPr/>
    </dgm:pt>
    <dgm:pt modelId="{1782B3FA-BF0E-4B7F-8D0D-71828563C036}" type="pres">
      <dgm:prSet presAssocID="{ED28F89A-0B2D-4F36-97FF-E6FA1870069B}"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BB9E1BDF-7823-4428-9631-AFA9AB8F7DC0}" type="pres">
      <dgm:prSet presAssocID="{ED28F89A-0B2D-4F36-97FF-E6FA1870069B}" presName="spaceRect" presStyleCnt="0"/>
      <dgm:spPr/>
    </dgm:pt>
    <dgm:pt modelId="{3BA6E094-1CE2-4CF3-A7C4-17930481D7E1}" type="pres">
      <dgm:prSet presAssocID="{ED28F89A-0B2D-4F36-97FF-E6FA1870069B}" presName="parTx" presStyleLbl="revTx" presStyleIdx="0" presStyleCnt="5">
        <dgm:presLayoutVars>
          <dgm:chMax val="0"/>
          <dgm:chPref val="0"/>
        </dgm:presLayoutVars>
      </dgm:prSet>
      <dgm:spPr/>
    </dgm:pt>
    <dgm:pt modelId="{458CC5C1-B72E-479C-A26A-B5CDF3A1DB24}" type="pres">
      <dgm:prSet presAssocID="{D92C7C9A-23BB-4112-9B82-20B6AF4C75C1}" presName="sibTrans" presStyleCnt="0"/>
      <dgm:spPr/>
    </dgm:pt>
    <dgm:pt modelId="{6676E774-EC5F-4A68-9A74-FD2688986FB4}" type="pres">
      <dgm:prSet presAssocID="{45CBD186-F5E2-4807-A260-D3560ADF9047}" presName="compNode" presStyleCnt="0"/>
      <dgm:spPr/>
    </dgm:pt>
    <dgm:pt modelId="{24536CCD-5DD9-4FA9-85E7-A2DA4A7B4029}" type="pres">
      <dgm:prSet presAssocID="{45CBD186-F5E2-4807-A260-D3560ADF9047}" presName="bgRect" presStyleLbl="bgShp" presStyleIdx="1" presStyleCnt="5"/>
      <dgm:spPr/>
    </dgm:pt>
    <dgm:pt modelId="{CA920ABC-4BFB-4D29-B8F3-74ACB2417E92}" type="pres">
      <dgm:prSet presAssocID="{45CBD186-F5E2-4807-A260-D3560ADF9047}"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C1192BAE-56D0-444B-9321-1F1446E8E307}" type="pres">
      <dgm:prSet presAssocID="{45CBD186-F5E2-4807-A260-D3560ADF9047}" presName="spaceRect" presStyleCnt="0"/>
      <dgm:spPr/>
    </dgm:pt>
    <dgm:pt modelId="{C9519ECC-E1F9-460C-B238-0408488FD7ED}" type="pres">
      <dgm:prSet presAssocID="{45CBD186-F5E2-4807-A260-D3560ADF9047}" presName="parTx" presStyleLbl="revTx" presStyleIdx="1" presStyleCnt="5">
        <dgm:presLayoutVars>
          <dgm:chMax val="0"/>
          <dgm:chPref val="0"/>
        </dgm:presLayoutVars>
      </dgm:prSet>
      <dgm:spPr/>
    </dgm:pt>
    <dgm:pt modelId="{DB3F9579-A82C-4F66-B5C6-C6338E2B3791}" type="pres">
      <dgm:prSet presAssocID="{B492E130-FD50-48F3-872F-FF66F77E7D97}" presName="sibTrans" presStyleCnt="0"/>
      <dgm:spPr/>
    </dgm:pt>
    <dgm:pt modelId="{3E178AA2-404D-4D71-AD98-B8BED8C91974}" type="pres">
      <dgm:prSet presAssocID="{7653219C-BB12-47CF-BA84-4DFF44BE047A}" presName="compNode" presStyleCnt="0"/>
      <dgm:spPr/>
    </dgm:pt>
    <dgm:pt modelId="{DA8A9884-AA3F-4D69-AED4-D473857028B0}" type="pres">
      <dgm:prSet presAssocID="{7653219C-BB12-47CF-BA84-4DFF44BE047A}" presName="bgRect" presStyleLbl="bgShp" presStyleIdx="2" presStyleCnt="5"/>
      <dgm:spPr/>
    </dgm:pt>
    <dgm:pt modelId="{1629ACBC-A857-458F-80F8-68E3BE95BE96}" type="pres">
      <dgm:prSet presAssocID="{7653219C-BB12-47CF-BA84-4DFF44BE047A}"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ranching Diagram"/>
        </a:ext>
      </dgm:extLst>
    </dgm:pt>
    <dgm:pt modelId="{1B59BDA6-305C-45B3-8C29-5C3A27701BE4}" type="pres">
      <dgm:prSet presAssocID="{7653219C-BB12-47CF-BA84-4DFF44BE047A}" presName="spaceRect" presStyleCnt="0"/>
      <dgm:spPr/>
    </dgm:pt>
    <dgm:pt modelId="{59FC0FA6-7D28-45FD-8F47-7464884A6ED3}" type="pres">
      <dgm:prSet presAssocID="{7653219C-BB12-47CF-BA84-4DFF44BE047A}" presName="parTx" presStyleLbl="revTx" presStyleIdx="2" presStyleCnt="5">
        <dgm:presLayoutVars>
          <dgm:chMax val="0"/>
          <dgm:chPref val="0"/>
        </dgm:presLayoutVars>
      </dgm:prSet>
      <dgm:spPr/>
    </dgm:pt>
    <dgm:pt modelId="{24069174-AD06-4206-855C-9B750CA78FA5}" type="pres">
      <dgm:prSet presAssocID="{FEF89F23-78E4-4AFA-BD9F-AB932E0F945C}" presName="sibTrans" presStyleCnt="0"/>
      <dgm:spPr/>
    </dgm:pt>
    <dgm:pt modelId="{0C98660C-7CF5-4D2C-AEDC-E1559530A9F1}" type="pres">
      <dgm:prSet presAssocID="{37B691BB-A985-44EF-9AD4-649B2A774075}" presName="compNode" presStyleCnt="0"/>
      <dgm:spPr/>
    </dgm:pt>
    <dgm:pt modelId="{68D4499F-8357-4ADB-BB29-85B3AB8877BC}" type="pres">
      <dgm:prSet presAssocID="{37B691BB-A985-44EF-9AD4-649B2A774075}" presName="bgRect" presStyleLbl="bgShp" presStyleIdx="3" presStyleCnt="5"/>
      <dgm:spPr/>
    </dgm:pt>
    <dgm:pt modelId="{F7597878-A8A4-4738-BFB8-D2D19210B910}" type="pres">
      <dgm:prSet presAssocID="{37B691BB-A985-44EF-9AD4-649B2A774075}"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itcoin"/>
        </a:ext>
      </dgm:extLst>
    </dgm:pt>
    <dgm:pt modelId="{44D08EF1-0C0F-4A14-B834-C84086937F8D}" type="pres">
      <dgm:prSet presAssocID="{37B691BB-A985-44EF-9AD4-649B2A774075}" presName="spaceRect" presStyleCnt="0"/>
      <dgm:spPr/>
    </dgm:pt>
    <dgm:pt modelId="{1873A00F-7595-462F-8CF2-19497EE556DE}" type="pres">
      <dgm:prSet presAssocID="{37B691BB-A985-44EF-9AD4-649B2A774075}" presName="parTx" presStyleLbl="revTx" presStyleIdx="3" presStyleCnt="5">
        <dgm:presLayoutVars>
          <dgm:chMax val="0"/>
          <dgm:chPref val="0"/>
        </dgm:presLayoutVars>
      </dgm:prSet>
      <dgm:spPr/>
    </dgm:pt>
    <dgm:pt modelId="{82DCCD94-F57E-439A-8C54-4AAB63119108}" type="pres">
      <dgm:prSet presAssocID="{1FCC9658-ADB9-4E2D-AA35-1B840346B1C8}" presName="sibTrans" presStyleCnt="0"/>
      <dgm:spPr/>
    </dgm:pt>
    <dgm:pt modelId="{ACE7D58E-1315-4EAA-AD5F-BF43487ADA4F}" type="pres">
      <dgm:prSet presAssocID="{6AC561F1-98B6-4174-9718-C7721FAE317B}" presName="compNode" presStyleCnt="0"/>
      <dgm:spPr/>
    </dgm:pt>
    <dgm:pt modelId="{2630FA59-090B-4AD7-96A2-9A0245AA8CB1}" type="pres">
      <dgm:prSet presAssocID="{6AC561F1-98B6-4174-9718-C7721FAE317B}" presName="bgRect" presStyleLbl="bgShp" presStyleIdx="4" presStyleCnt="5"/>
      <dgm:spPr/>
    </dgm:pt>
    <dgm:pt modelId="{9B4DA486-0DE6-4E4B-8924-061BC796EF49}" type="pres">
      <dgm:prSet presAssocID="{6AC561F1-98B6-4174-9718-C7721FAE317B}"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Office Worker"/>
        </a:ext>
      </dgm:extLst>
    </dgm:pt>
    <dgm:pt modelId="{134260B2-6E83-472B-84A2-BEE6B9C3EF57}" type="pres">
      <dgm:prSet presAssocID="{6AC561F1-98B6-4174-9718-C7721FAE317B}" presName="spaceRect" presStyleCnt="0"/>
      <dgm:spPr/>
    </dgm:pt>
    <dgm:pt modelId="{E83FAE55-4115-4404-9D3B-4295125BB7C9}" type="pres">
      <dgm:prSet presAssocID="{6AC561F1-98B6-4174-9718-C7721FAE317B}" presName="parTx" presStyleLbl="revTx" presStyleIdx="4" presStyleCnt="5">
        <dgm:presLayoutVars>
          <dgm:chMax val="0"/>
          <dgm:chPref val="0"/>
        </dgm:presLayoutVars>
      </dgm:prSet>
      <dgm:spPr/>
    </dgm:pt>
  </dgm:ptLst>
  <dgm:cxnLst>
    <dgm:cxn modelId="{205DE804-37BD-4730-9249-B2451D3C4280}" type="presOf" srcId="{ED28F89A-0B2D-4F36-97FF-E6FA1870069B}" destId="{3BA6E094-1CE2-4CF3-A7C4-17930481D7E1}" srcOrd="0" destOrd="0" presId="urn:microsoft.com/office/officeart/2018/2/layout/IconVerticalSolidList"/>
    <dgm:cxn modelId="{F5036613-AF30-424C-A519-9DD6F7092E90}" srcId="{2A634BFD-95C5-4742-A455-CEC9BAD66340}" destId="{37B691BB-A985-44EF-9AD4-649B2A774075}" srcOrd="3" destOrd="0" parTransId="{11EA363C-BE22-4D01-81F5-2251AD18F8D6}" sibTransId="{1FCC9658-ADB9-4E2D-AA35-1B840346B1C8}"/>
    <dgm:cxn modelId="{D2BA6E15-6D48-41C9-B2E5-494648936F14}" srcId="{2A634BFD-95C5-4742-A455-CEC9BAD66340}" destId="{7653219C-BB12-47CF-BA84-4DFF44BE047A}" srcOrd="2" destOrd="0" parTransId="{30BFFBF8-5237-4205-B07E-CAC38A7C1C94}" sibTransId="{FEF89F23-78E4-4AFA-BD9F-AB932E0F945C}"/>
    <dgm:cxn modelId="{E39FE515-E753-4BFD-AE8A-EABB4195216D}" type="presOf" srcId="{37B691BB-A985-44EF-9AD4-649B2A774075}" destId="{1873A00F-7595-462F-8CF2-19497EE556DE}" srcOrd="0" destOrd="0" presId="urn:microsoft.com/office/officeart/2018/2/layout/IconVerticalSolidList"/>
    <dgm:cxn modelId="{74FCEB47-DE0E-43A0-A95D-F366D7419BA4}" srcId="{2A634BFD-95C5-4742-A455-CEC9BAD66340}" destId="{6AC561F1-98B6-4174-9718-C7721FAE317B}" srcOrd="4" destOrd="0" parTransId="{30B1CB5D-B4EE-44E4-897B-3C738E9ECE73}" sibTransId="{D698F59C-0109-42FD-80F1-EF08E7A5D33C}"/>
    <dgm:cxn modelId="{4AB01C9B-A3A6-4B3E-BE60-FCD8D9B6F544}" type="presOf" srcId="{45CBD186-F5E2-4807-A260-D3560ADF9047}" destId="{C9519ECC-E1F9-460C-B238-0408488FD7ED}" srcOrd="0" destOrd="0" presId="urn:microsoft.com/office/officeart/2018/2/layout/IconVerticalSolidList"/>
    <dgm:cxn modelId="{22EFE6A1-FE9D-4F82-A6B7-4323AF56D0BC}" srcId="{2A634BFD-95C5-4742-A455-CEC9BAD66340}" destId="{45CBD186-F5E2-4807-A260-D3560ADF9047}" srcOrd="1" destOrd="0" parTransId="{FAD27FD0-42F9-4ED8-AC3D-7AE00E5E9D9F}" sibTransId="{B492E130-FD50-48F3-872F-FF66F77E7D97}"/>
    <dgm:cxn modelId="{599FDABE-EFA5-4806-8E06-85A927FB0CF2}" type="presOf" srcId="{6AC561F1-98B6-4174-9718-C7721FAE317B}" destId="{E83FAE55-4115-4404-9D3B-4295125BB7C9}" srcOrd="0" destOrd="0" presId="urn:microsoft.com/office/officeart/2018/2/layout/IconVerticalSolidList"/>
    <dgm:cxn modelId="{238C0AD8-AA3B-4C5B-BB04-BD0B1A2310D8}" type="presOf" srcId="{7653219C-BB12-47CF-BA84-4DFF44BE047A}" destId="{59FC0FA6-7D28-45FD-8F47-7464884A6ED3}" srcOrd="0" destOrd="0" presId="urn:microsoft.com/office/officeart/2018/2/layout/IconVerticalSolidList"/>
    <dgm:cxn modelId="{B0A2DDF5-93F0-4D89-A705-90AD5A2879ED}" type="presOf" srcId="{2A634BFD-95C5-4742-A455-CEC9BAD66340}" destId="{8EE5689C-7845-471A-A175-BFD8BC3B5265}" srcOrd="0" destOrd="0" presId="urn:microsoft.com/office/officeart/2018/2/layout/IconVerticalSolidList"/>
    <dgm:cxn modelId="{917E4CFE-91B2-4AE3-845C-3BC1E35840B8}" srcId="{2A634BFD-95C5-4742-A455-CEC9BAD66340}" destId="{ED28F89A-0B2D-4F36-97FF-E6FA1870069B}" srcOrd="0" destOrd="0" parTransId="{8B9BD2F7-34B1-49AB-989F-490FB234318D}" sibTransId="{D92C7C9A-23BB-4112-9B82-20B6AF4C75C1}"/>
    <dgm:cxn modelId="{2A3813F0-51F5-40B4-9121-533201C6CBCF}" type="presParOf" srcId="{8EE5689C-7845-471A-A175-BFD8BC3B5265}" destId="{663CDAB8-BD21-4111-A95E-227E225F8A9D}" srcOrd="0" destOrd="0" presId="urn:microsoft.com/office/officeart/2018/2/layout/IconVerticalSolidList"/>
    <dgm:cxn modelId="{D5F4B0BA-B1B4-4B2D-AF05-C58546E77EE7}" type="presParOf" srcId="{663CDAB8-BD21-4111-A95E-227E225F8A9D}" destId="{10B64CB0-92EE-4BCF-9DD2-64F849AEB89C}" srcOrd="0" destOrd="0" presId="urn:microsoft.com/office/officeart/2018/2/layout/IconVerticalSolidList"/>
    <dgm:cxn modelId="{C02B2C46-397C-4CF4-9970-E04DFB04E75A}" type="presParOf" srcId="{663CDAB8-BD21-4111-A95E-227E225F8A9D}" destId="{1782B3FA-BF0E-4B7F-8D0D-71828563C036}" srcOrd="1" destOrd="0" presId="urn:microsoft.com/office/officeart/2018/2/layout/IconVerticalSolidList"/>
    <dgm:cxn modelId="{C203CEAA-7A57-4097-8CB2-2B515D2DADE7}" type="presParOf" srcId="{663CDAB8-BD21-4111-A95E-227E225F8A9D}" destId="{BB9E1BDF-7823-4428-9631-AFA9AB8F7DC0}" srcOrd="2" destOrd="0" presId="urn:microsoft.com/office/officeart/2018/2/layout/IconVerticalSolidList"/>
    <dgm:cxn modelId="{75DA2700-B1DC-4876-B7CF-923935C27661}" type="presParOf" srcId="{663CDAB8-BD21-4111-A95E-227E225F8A9D}" destId="{3BA6E094-1CE2-4CF3-A7C4-17930481D7E1}" srcOrd="3" destOrd="0" presId="urn:microsoft.com/office/officeart/2018/2/layout/IconVerticalSolidList"/>
    <dgm:cxn modelId="{B28423E9-81FB-4E68-A7F9-E17DC17CD49D}" type="presParOf" srcId="{8EE5689C-7845-471A-A175-BFD8BC3B5265}" destId="{458CC5C1-B72E-479C-A26A-B5CDF3A1DB24}" srcOrd="1" destOrd="0" presId="urn:microsoft.com/office/officeart/2018/2/layout/IconVerticalSolidList"/>
    <dgm:cxn modelId="{CECF13A1-E869-466F-B239-F0023580C2E1}" type="presParOf" srcId="{8EE5689C-7845-471A-A175-BFD8BC3B5265}" destId="{6676E774-EC5F-4A68-9A74-FD2688986FB4}" srcOrd="2" destOrd="0" presId="urn:microsoft.com/office/officeart/2018/2/layout/IconVerticalSolidList"/>
    <dgm:cxn modelId="{9218401B-C27C-4EC7-9E31-D8329FE1E671}" type="presParOf" srcId="{6676E774-EC5F-4A68-9A74-FD2688986FB4}" destId="{24536CCD-5DD9-4FA9-85E7-A2DA4A7B4029}" srcOrd="0" destOrd="0" presId="urn:microsoft.com/office/officeart/2018/2/layout/IconVerticalSolidList"/>
    <dgm:cxn modelId="{A5EBB3BD-D222-4DB8-BCC5-47F69D6DD5E9}" type="presParOf" srcId="{6676E774-EC5F-4A68-9A74-FD2688986FB4}" destId="{CA920ABC-4BFB-4D29-B8F3-74ACB2417E92}" srcOrd="1" destOrd="0" presId="urn:microsoft.com/office/officeart/2018/2/layout/IconVerticalSolidList"/>
    <dgm:cxn modelId="{6CB189AA-69B7-4D9B-AC71-5914B2D85947}" type="presParOf" srcId="{6676E774-EC5F-4A68-9A74-FD2688986FB4}" destId="{C1192BAE-56D0-444B-9321-1F1446E8E307}" srcOrd="2" destOrd="0" presId="urn:microsoft.com/office/officeart/2018/2/layout/IconVerticalSolidList"/>
    <dgm:cxn modelId="{CD603A31-1C1A-4BB4-A539-9075F73C414C}" type="presParOf" srcId="{6676E774-EC5F-4A68-9A74-FD2688986FB4}" destId="{C9519ECC-E1F9-460C-B238-0408488FD7ED}" srcOrd="3" destOrd="0" presId="urn:microsoft.com/office/officeart/2018/2/layout/IconVerticalSolidList"/>
    <dgm:cxn modelId="{F45F0532-7DAF-4786-BCB3-B8FE4D15A668}" type="presParOf" srcId="{8EE5689C-7845-471A-A175-BFD8BC3B5265}" destId="{DB3F9579-A82C-4F66-B5C6-C6338E2B3791}" srcOrd="3" destOrd="0" presId="urn:microsoft.com/office/officeart/2018/2/layout/IconVerticalSolidList"/>
    <dgm:cxn modelId="{1FF4869E-5A0F-4924-A538-244D0834582E}" type="presParOf" srcId="{8EE5689C-7845-471A-A175-BFD8BC3B5265}" destId="{3E178AA2-404D-4D71-AD98-B8BED8C91974}" srcOrd="4" destOrd="0" presId="urn:microsoft.com/office/officeart/2018/2/layout/IconVerticalSolidList"/>
    <dgm:cxn modelId="{F4B08695-A933-4012-9545-EEF2007E2F80}" type="presParOf" srcId="{3E178AA2-404D-4D71-AD98-B8BED8C91974}" destId="{DA8A9884-AA3F-4D69-AED4-D473857028B0}" srcOrd="0" destOrd="0" presId="urn:microsoft.com/office/officeart/2018/2/layout/IconVerticalSolidList"/>
    <dgm:cxn modelId="{58A9BC41-47AC-4D37-A649-7F05A393989A}" type="presParOf" srcId="{3E178AA2-404D-4D71-AD98-B8BED8C91974}" destId="{1629ACBC-A857-458F-80F8-68E3BE95BE96}" srcOrd="1" destOrd="0" presId="urn:microsoft.com/office/officeart/2018/2/layout/IconVerticalSolidList"/>
    <dgm:cxn modelId="{2A6320C2-AC48-4162-B8F6-AEE44F912C9D}" type="presParOf" srcId="{3E178AA2-404D-4D71-AD98-B8BED8C91974}" destId="{1B59BDA6-305C-45B3-8C29-5C3A27701BE4}" srcOrd="2" destOrd="0" presId="urn:microsoft.com/office/officeart/2018/2/layout/IconVerticalSolidList"/>
    <dgm:cxn modelId="{D5F96177-354F-41DA-9F93-00D3C2D3527F}" type="presParOf" srcId="{3E178AA2-404D-4D71-AD98-B8BED8C91974}" destId="{59FC0FA6-7D28-45FD-8F47-7464884A6ED3}" srcOrd="3" destOrd="0" presId="urn:microsoft.com/office/officeart/2018/2/layout/IconVerticalSolidList"/>
    <dgm:cxn modelId="{C072C69B-44E7-4151-BE58-5CE3026024EB}" type="presParOf" srcId="{8EE5689C-7845-471A-A175-BFD8BC3B5265}" destId="{24069174-AD06-4206-855C-9B750CA78FA5}" srcOrd="5" destOrd="0" presId="urn:microsoft.com/office/officeart/2018/2/layout/IconVerticalSolidList"/>
    <dgm:cxn modelId="{5451655B-DCA7-4126-83F3-E265D85D8BE1}" type="presParOf" srcId="{8EE5689C-7845-471A-A175-BFD8BC3B5265}" destId="{0C98660C-7CF5-4D2C-AEDC-E1559530A9F1}" srcOrd="6" destOrd="0" presId="urn:microsoft.com/office/officeart/2018/2/layout/IconVerticalSolidList"/>
    <dgm:cxn modelId="{43B64230-A459-4CAB-9F3E-5E3491C2B5B1}" type="presParOf" srcId="{0C98660C-7CF5-4D2C-AEDC-E1559530A9F1}" destId="{68D4499F-8357-4ADB-BB29-85B3AB8877BC}" srcOrd="0" destOrd="0" presId="urn:microsoft.com/office/officeart/2018/2/layout/IconVerticalSolidList"/>
    <dgm:cxn modelId="{1B7DB293-6B0B-4A5C-9957-9DBE53D87F0D}" type="presParOf" srcId="{0C98660C-7CF5-4D2C-AEDC-E1559530A9F1}" destId="{F7597878-A8A4-4738-BFB8-D2D19210B910}" srcOrd="1" destOrd="0" presId="urn:microsoft.com/office/officeart/2018/2/layout/IconVerticalSolidList"/>
    <dgm:cxn modelId="{6B9E6638-A5AC-41CD-B418-D9156C58D4F4}" type="presParOf" srcId="{0C98660C-7CF5-4D2C-AEDC-E1559530A9F1}" destId="{44D08EF1-0C0F-4A14-B834-C84086937F8D}" srcOrd="2" destOrd="0" presId="urn:microsoft.com/office/officeart/2018/2/layout/IconVerticalSolidList"/>
    <dgm:cxn modelId="{97EA8A5F-3214-4B70-878E-2704D14A39DA}" type="presParOf" srcId="{0C98660C-7CF5-4D2C-AEDC-E1559530A9F1}" destId="{1873A00F-7595-462F-8CF2-19497EE556DE}" srcOrd="3" destOrd="0" presId="urn:microsoft.com/office/officeart/2018/2/layout/IconVerticalSolidList"/>
    <dgm:cxn modelId="{A3832144-C8EA-4F70-8C8D-13187D346D14}" type="presParOf" srcId="{8EE5689C-7845-471A-A175-BFD8BC3B5265}" destId="{82DCCD94-F57E-439A-8C54-4AAB63119108}" srcOrd="7" destOrd="0" presId="urn:microsoft.com/office/officeart/2018/2/layout/IconVerticalSolidList"/>
    <dgm:cxn modelId="{E211F8C5-EABE-435D-811D-1A2D4EC29E44}" type="presParOf" srcId="{8EE5689C-7845-471A-A175-BFD8BC3B5265}" destId="{ACE7D58E-1315-4EAA-AD5F-BF43487ADA4F}" srcOrd="8" destOrd="0" presId="urn:microsoft.com/office/officeart/2018/2/layout/IconVerticalSolidList"/>
    <dgm:cxn modelId="{91E96134-4807-4681-8017-6829785F9EDE}" type="presParOf" srcId="{ACE7D58E-1315-4EAA-AD5F-BF43487ADA4F}" destId="{2630FA59-090B-4AD7-96A2-9A0245AA8CB1}" srcOrd="0" destOrd="0" presId="urn:microsoft.com/office/officeart/2018/2/layout/IconVerticalSolidList"/>
    <dgm:cxn modelId="{98BF14FC-0E34-4369-8DF8-8EDE8E1030F0}" type="presParOf" srcId="{ACE7D58E-1315-4EAA-AD5F-BF43487ADA4F}" destId="{9B4DA486-0DE6-4E4B-8924-061BC796EF49}" srcOrd="1" destOrd="0" presId="urn:microsoft.com/office/officeart/2018/2/layout/IconVerticalSolidList"/>
    <dgm:cxn modelId="{A3956B5B-D695-4D55-9BD6-D6F2780D953D}" type="presParOf" srcId="{ACE7D58E-1315-4EAA-AD5F-BF43487ADA4F}" destId="{134260B2-6E83-472B-84A2-BEE6B9C3EF57}" srcOrd="2" destOrd="0" presId="urn:microsoft.com/office/officeart/2018/2/layout/IconVerticalSolidList"/>
    <dgm:cxn modelId="{571C4A3E-A798-4C8D-855E-2BE16449E7D9}" type="presParOf" srcId="{ACE7D58E-1315-4EAA-AD5F-BF43487ADA4F}" destId="{E83FAE55-4115-4404-9D3B-4295125BB7C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DC7D57D-178B-4E52-AC7F-8DB31881B16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B34E52D-FB58-4629-B7D9-066C51BC6207}">
      <dgm:prSet/>
      <dgm:spPr/>
      <dgm:t>
        <a:bodyPr/>
        <a:lstStyle/>
        <a:p>
          <a:r>
            <a:rPr lang="ru-RU"/>
            <a:t>Порядок признания отходов переработки подлежащими захоронению носит заявительный характер</a:t>
          </a:r>
          <a:endParaRPr lang="en-US"/>
        </a:p>
      </dgm:t>
    </dgm:pt>
    <dgm:pt modelId="{3BFB39A8-78F5-4C35-897D-EA6236F7DF09}" type="parTrans" cxnId="{99233D61-716B-4B91-BB88-C42CF6FE9CE2}">
      <dgm:prSet/>
      <dgm:spPr/>
      <dgm:t>
        <a:bodyPr/>
        <a:lstStyle/>
        <a:p>
          <a:endParaRPr lang="en-US"/>
        </a:p>
      </dgm:t>
    </dgm:pt>
    <dgm:pt modelId="{DE0891D0-0D84-47BB-A35B-C279ED9246E9}" type="sibTrans" cxnId="{99233D61-716B-4B91-BB88-C42CF6FE9CE2}">
      <dgm:prSet/>
      <dgm:spPr/>
      <dgm:t>
        <a:bodyPr/>
        <a:lstStyle/>
        <a:p>
          <a:endParaRPr lang="en-US"/>
        </a:p>
      </dgm:t>
    </dgm:pt>
    <dgm:pt modelId="{A8CE5419-2613-45BE-A77F-A188EC29E877}">
      <dgm:prSet/>
      <dgm:spPr/>
      <dgm:t>
        <a:bodyPr/>
        <a:lstStyle/>
        <a:p>
          <a:r>
            <a:rPr lang="ru-RU"/>
            <a:t>В заявлении на переработку товаров обычно  указывается, что дальнейшее коммерческое использование отходов невозможно, либо вывод о возможном дальнейшем использовании отходов будет сделан в процессе или по окончанию производственного цикла,  в обоснование этого к заявлению должны быть приложены документы, подтверждающие такие сведения.</a:t>
          </a:r>
          <a:endParaRPr lang="en-US"/>
        </a:p>
      </dgm:t>
    </dgm:pt>
    <dgm:pt modelId="{85976C82-414B-4941-96DF-4245080E8DDF}" type="parTrans" cxnId="{6030405C-4239-43E2-B390-89F4D312B289}">
      <dgm:prSet/>
      <dgm:spPr/>
      <dgm:t>
        <a:bodyPr/>
        <a:lstStyle/>
        <a:p>
          <a:endParaRPr lang="en-US"/>
        </a:p>
      </dgm:t>
    </dgm:pt>
    <dgm:pt modelId="{5585780B-9579-440F-A7CF-0B03C89A98D6}" type="sibTrans" cxnId="{6030405C-4239-43E2-B390-89F4D312B289}">
      <dgm:prSet/>
      <dgm:spPr/>
      <dgm:t>
        <a:bodyPr/>
        <a:lstStyle/>
        <a:p>
          <a:endParaRPr lang="en-US"/>
        </a:p>
      </dgm:t>
    </dgm:pt>
    <dgm:pt modelId="{6D008116-D846-491B-98C3-A1034B926B10}">
      <dgm:prSet/>
      <dgm:spPr/>
      <dgm:t>
        <a:bodyPr/>
        <a:lstStyle/>
        <a:p>
          <a:r>
            <a:rPr lang="ru-RU"/>
            <a:t>К документам, подтверждающим, что отходы переработки являются непригодными для их дальнейшего коммерческого использования, могут относиться договоры заявителя со специализированными организациями на захоронение, утилизацию либо обезвреживание отходов переработки, а также документы, подтверждающие расходы по оплате таких операций.</a:t>
          </a:r>
          <a:endParaRPr lang="en-US"/>
        </a:p>
      </dgm:t>
    </dgm:pt>
    <dgm:pt modelId="{0A7737F6-6D01-4060-8DE7-3D2BBB481DFE}" type="parTrans" cxnId="{D1CD29CC-289F-4437-8723-636800204608}">
      <dgm:prSet/>
      <dgm:spPr/>
      <dgm:t>
        <a:bodyPr/>
        <a:lstStyle/>
        <a:p>
          <a:endParaRPr lang="en-US"/>
        </a:p>
      </dgm:t>
    </dgm:pt>
    <dgm:pt modelId="{52421140-B1B2-44BD-A02E-7A66A71DAF3A}" type="sibTrans" cxnId="{D1CD29CC-289F-4437-8723-636800204608}">
      <dgm:prSet/>
      <dgm:spPr/>
      <dgm:t>
        <a:bodyPr/>
        <a:lstStyle/>
        <a:p>
          <a:endParaRPr lang="en-US"/>
        </a:p>
      </dgm:t>
    </dgm:pt>
    <dgm:pt modelId="{422A37AB-EF39-4FB6-9B61-02D6FA410C2F}" type="pres">
      <dgm:prSet presAssocID="{5DC7D57D-178B-4E52-AC7F-8DB31881B166}" presName="root" presStyleCnt="0">
        <dgm:presLayoutVars>
          <dgm:dir/>
          <dgm:resizeHandles val="exact"/>
        </dgm:presLayoutVars>
      </dgm:prSet>
      <dgm:spPr/>
    </dgm:pt>
    <dgm:pt modelId="{4AAE650D-27A9-41AC-A541-34A0A9BF71A5}" type="pres">
      <dgm:prSet presAssocID="{CB34E52D-FB58-4629-B7D9-066C51BC6207}" presName="compNode" presStyleCnt="0"/>
      <dgm:spPr/>
    </dgm:pt>
    <dgm:pt modelId="{16222C47-76B8-4C06-92EF-4A6B5D45AB4C}" type="pres">
      <dgm:prSet presAssocID="{CB34E52D-FB58-4629-B7D9-066C51BC6207}" presName="bgRect" presStyleLbl="bgShp" presStyleIdx="0" presStyleCnt="3"/>
      <dgm:spPr/>
    </dgm:pt>
    <dgm:pt modelId="{766E83E1-EEBA-4A81-89F2-058A30D95FF7}" type="pres">
      <dgm:prSet presAssocID="{CB34E52D-FB58-4629-B7D9-066C51BC620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nabata Tree"/>
        </a:ext>
      </dgm:extLst>
    </dgm:pt>
    <dgm:pt modelId="{1B50CE2B-6C78-4275-BE58-5747CCF660BF}" type="pres">
      <dgm:prSet presAssocID="{CB34E52D-FB58-4629-B7D9-066C51BC6207}" presName="spaceRect" presStyleCnt="0"/>
      <dgm:spPr/>
    </dgm:pt>
    <dgm:pt modelId="{F338781B-F87D-45FE-936F-97DEBEA17960}" type="pres">
      <dgm:prSet presAssocID="{CB34E52D-FB58-4629-B7D9-066C51BC6207}" presName="parTx" presStyleLbl="revTx" presStyleIdx="0" presStyleCnt="3">
        <dgm:presLayoutVars>
          <dgm:chMax val="0"/>
          <dgm:chPref val="0"/>
        </dgm:presLayoutVars>
      </dgm:prSet>
      <dgm:spPr/>
    </dgm:pt>
    <dgm:pt modelId="{4C9776B6-148F-448D-9A46-A0A03777FC1C}" type="pres">
      <dgm:prSet presAssocID="{DE0891D0-0D84-47BB-A35B-C279ED9246E9}" presName="sibTrans" presStyleCnt="0"/>
      <dgm:spPr/>
    </dgm:pt>
    <dgm:pt modelId="{33775751-B280-4315-A700-B0B3DB3B3724}" type="pres">
      <dgm:prSet presAssocID="{A8CE5419-2613-45BE-A77F-A188EC29E877}" presName="compNode" presStyleCnt="0"/>
      <dgm:spPr/>
    </dgm:pt>
    <dgm:pt modelId="{F0200FB5-DB1F-4C04-AEAF-9D60912EC1A3}" type="pres">
      <dgm:prSet presAssocID="{A8CE5419-2613-45BE-A77F-A188EC29E877}" presName="bgRect" presStyleLbl="bgShp" presStyleIdx="1" presStyleCnt="3"/>
      <dgm:spPr/>
    </dgm:pt>
    <dgm:pt modelId="{10940DFD-F291-4024-9FEE-FEE91BFF4F91}" type="pres">
      <dgm:prSet presAssocID="{A8CE5419-2613-45BE-A77F-A188EC29E87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sconnected"/>
        </a:ext>
      </dgm:extLst>
    </dgm:pt>
    <dgm:pt modelId="{82059A03-8888-45B4-AD78-FDCA6FD83EA6}" type="pres">
      <dgm:prSet presAssocID="{A8CE5419-2613-45BE-A77F-A188EC29E877}" presName="spaceRect" presStyleCnt="0"/>
      <dgm:spPr/>
    </dgm:pt>
    <dgm:pt modelId="{8E695E89-7FAC-4DCD-823E-92C578F81B62}" type="pres">
      <dgm:prSet presAssocID="{A8CE5419-2613-45BE-A77F-A188EC29E877}" presName="parTx" presStyleLbl="revTx" presStyleIdx="1" presStyleCnt="3">
        <dgm:presLayoutVars>
          <dgm:chMax val="0"/>
          <dgm:chPref val="0"/>
        </dgm:presLayoutVars>
      </dgm:prSet>
      <dgm:spPr/>
    </dgm:pt>
    <dgm:pt modelId="{5233B2FB-759E-49C2-956A-F2963FDDF8BC}" type="pres">
      <dgm:prSet presAssocID="{5585780B-9579-440F-A7CF-0B03C89A98D6}" presName="sibTrans" presStyleCnt="0"/>
      <dgm:spPr/>
    </dgm:pt>
    <dgm:pt modelId="{91AE6D31-96C6-4108-8CC2-B69D25A97569}" type="pres">
      <dgm:prSet presAssocID="{6D008116-D846-491B-98C3-A1034B926B10}" presName="compNode" presStyleCnt="0"/>
      <dgm:spPr/>
    </dgm:pt>
    <dgm:pt modelId="{779E1F9F-E8F7-4F30-B8CD-2E80A36F4279}" type="pres">
      <dgm:prSet presAssocID="{6D008116-D846-491B-98C3-A1034B926B10}" presName="bgRect" presStyleLbl="bgShp" presStyleIdx="2" presStyleCnt="3"/>
      <dgm:spPr/>
    </dgm:pt>
    <dgm:pt modelId="{E35D71D3-3B68-4E99-BD12-2DAC03B00021}" type="pres">
      <dgm:prSet presAssocID="{6D008116-D846-491B-98C3-A1034B926B1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itcoin"/>
        </a:ext>
      </dgm:extLst>
    </dgm:pt>
    <dgm:pt modelId="{C2EABBDB-3F73-4C04-9361-B597DA590356}" type="pres">
      <dgm:prSet presAssocID="{6D008116-D846-491B-98C3-A1034B926B10}" presName="spaceRect" presStyleCnt="0"/>
      <dgm:spPr/>
    </dgm:pt>
    <dgm:pt modelId="{C9D2F782-A1BA-42BB-ABAB-3A2D79F7887F}" type="pres">
      <dgm:prSet presAssocID="{6D008116-D846-491B-98C3-A1034B926B10}" presName="parTx" presStyleLbl="revTx" presStyleIdx="2" presStyleCnt="3">
        <dgm:presLayoutVars>
          <dgm:chMax val="0"/>
          <dgm:chPref val="0"/>
        </dgm:presLayoutVars>
      </dgm:prSet>
      <dgm:spPr/>
    </dgm:pt>
  </dgm:ptLst>
  <dgm:cxnLst>
    <dgm:cxn modelId="{C2F4231C-E8B5-4923-B57F-9AF1F5ED321F}" type="presOf" srcId="{6D008116-D846-491B-98C3-A1034B926B10}" destId="{C9D2F782-A1BA-42BB-ABAB-3A2D79F7887F}" srcOrd="0" destOrd="0" presId="urn:microsoft.com/office/officeart/2018/2/layout/IconVerticalSolidList"/>
    <dgm:cxn modelId="{2B04AD1D-1BAA-4644-A5B3-710417BDE0C7}" type="presOf" srcId="{A8CE5419-2613-45BE-A77F-A188EC29E877}" destId="{8E695E89-7FAC-4DCD-823E-92C578F81B62}" srcOrd="0" destOrd="0" presId="urn:microsoft.com/office/officeart/2018/2/layout/IconVerticalSolidList"/>
    <dgm:cxn modelId="{6030405C-4239-43E2-B390-89F4D312B289}" srcId="{5DC7D57D-178B-4E52-AC7F-8DB31881B166}" destId="{A8CE5419-2613-45BE-A77F-A188EC29E877}" srcOrd="1" destOrd="0" parTransId="{85976C82-414B-4941-96DF-4245080E8DDF}" sibTransId="{5585780B-9579-440F-A7CF-0B03C89A98D6}"/>
    <dgm:cxn modelId="{99233D61-716B-4B91-BB88-C42CF6FE9CE2}" srcId="{5DC7D57D-178B-4E52-AC7F-8DB31881B166}" destId="{CB34E52D-FB58-4629-B7D9-066C51BC6207}" srcOrd="0" destOrd="0" parTransId="{3BFB39A8-78F5-4C35-897D-EA6236F7DF09}" sibTransId="{DE0891D0-0D84-47BB-A35B-C279ED9246E9}"/>
    <dgm:cxn modelId="{5413559F-80ED-4714-93CE-102AB28FC912}" type="presOf" srcId="{5DC7D57D-178B-4E52-AC7F-8DB31881B166}" destId="{422A37AB-EF39-4FB6-9B61-02D6FA410C2F}" srcOrd="0" destOrd="0" presId="urn:microsoft.com/office/officeart/2018/2/layout/IconVerticalSolidList"/>
    <dgm:cxn modelId="{092F26B3-3818-479D-83A2-81CC8239EB64}" type="presOf" srcId="{CB34E52D-FB58-4629-B7D9-066C51BC6207}" destId="{F338781B-F87D-45FE-936F-97DEBEA17960}" srcOrd="0" destOrd="0" presId="urn:microsoft.com/office/officeart/2018/2/layout/IconVerticalSolidList"/>
    <dgm:cxn modelId="{D1CD29CC-289F-4437-8723-636800204608}" srcId="{5DC7D57D-178B-4E52-AC7F-8DB31881B166}" destId="{6D008116-D846-491B-98C3-A1034B926B10}" srcOrd="2" destOrd="0" parTransId="{0A7737F6-6D01-4060-8DE7-3D2BBB481DFE}" sibTransId="{52421140-B1B2-44BD-A02E-7A66A71DAF3A}"/>
    <dgm:cxn modelId="{0EB20ACA-C2C9-4B67-9621-258F87DB4B8B}" type="presParOf" srcId="{422A37AB-EF39-4FB6-9B61-02D6FA410C2F}" destId="{4AAE650D-27A9-41AC-A541-34A0A9BF71A5}" srcOrd="0" destOrd="0" presId="urn:microsoft.com/office/officeart/2018/2/layout/IconVerticalSolidList"/>
    <dgm:cxn modelId="{4B2023B6-6C12-4B4C-8C84-67A8002FA856}" type="presParOf" srcId="{4AAE650D-27A9-41AC-A541-34A0A9BF71A5}" destId="{16222C47-76B8-4C06-92EF-4A6B5D45AB4C}" srcOrd="0" destOrd="0" presId="urn:microsoft.com/office/officeart/2018/2/layout/IconVerticalSolidList"/>
    <dgm:cxn modelId="{02A3BA75-52A5-4DEC-8ABC-ADA7A8691A5C}" type="presParOf" srcId="{4AAE650D-27A9-41AC-A541-34A0A9BF71A5}" destId="{766E83E1-EEBA-4A81-89F2-058A30D95FF7}" srcOrd="1" destOrd="0" presId="urn:microsoft.com/office/officeart/2018/2/layout/IconVerticalSolidList"/>
    <dgm:cxn modelId="{95E7D403-528F-473B-AC42-C29F8968F310}" type="presParOf" srcId="{4AAE650D-27A9-41AC-A541-34A0A9BF71A5}" destId="{1B50CE2B-6C78-4275-BE58-5747CCF660BF}" srcOrd="2" destOrd="0" presId="urn:microsoft.com/office/officeart/2018/2/layout/IconVerticalSolidList"/>
    <dgm:cxn modelId="{8A511E36-37B6-403C-BBC2-28015C2A4365}" type="presParOf" srcId="{4AAE650D-27A9-41AC-A541-34A0A9BF71A5}" destId="{F338781B-F87D-45FE-936F-97DEBEA17960}" srcOrd="3" destOrd="0" presId="urn:microsoft.com/office/officeart/2018/2/layout/IconVerticalSolidList"/>
    <dgm:cxn modelId="{730F0FE2-154F-4154-88E8-EBE15D506C55}" type="presParOf" srcId="{422A37AB-EF39-4FB6-9B61-02D6FA410C2F}" destId="{4C9776B6-148F-448D-9A46-A0A03777FC1C}" srcOrd="1" destOrd="0" presId="urn:microsoft.com/office/officeart/2018/2/layout/IconVerticalSolidList"/>
    <dgm:cxn modelId="{83A03737-2575-4FEE-AC4C-CBD542D66AB3}" type="presParOf" srcId="{422A37AB-EF39-4FB6-9B61-02D6FA410C2F}" destId="{33775751-B280-4315-A700-B0B3DB3B3724}" srcOrd="2" destOrd="0" presId="urn:microsoft.com/office/officeart/2018/2/layout/IconVerticalSolidList"/>
    <dgm:cxn modelId="{1447EBAE-EEB8-4A66-99D1-8090AF2321D1}" type="presParOf" srcId="{33775751-B280-4315-A700-B0B3DB3B3724}" destId="{F0200FB5-DB1F-4C04-AEAF-9D60912EC1A3}" srcOrd="0" destOrd="0" presId="urn:microsoft.com/office/officeart/2018/2/layout/IconVerticalSolidList"/>
    <dgm:cxn modelId="{4793D051-DC71-4E8C-9482-B0B56F59E5E5}" type="presParOf" srcId="{33775751-B280-4315-A700-B0B3DB3B3724}" destId="{10940DFD-F291-4024-9FEE-FEE91BFF4F91}" srcOrd="1" destOrd="0" presId="urn:microsoft.com/office/officeart/2018/2/layout/IconVerticalSolidList"/>
    <dgm:cxn modelId="{7104902C-2154-4BF1-A65E-A1CCC57F46C9}" type="presParOf" srcId="{33775751-B280-4315-A700-B0B3DB3B3724}" destId="{82059A03-8888-45B4-AD78-FDCA6FD83EA6}" srcOrd="2" destOrd="0" presId="urn:microsoft.com/office/officeart/2018/2/layout/IconVerticalSolidList"/>
    <dgm:cxn modelId="{91FFA3BE-2EE8-4EBD-8FB2-979EAABE45CA}" type="presParOf" srcId="{33775751-B280-4315-A700-B0B3DB3B3724}" destId="{8E695E89-7FAC-4DCD-823E-92C578F81B62}" srcOrd="3" destOrd="0" presId="urn:microsoft.com/office/officeart/2018/2/layout/IconVerticalSolidList"/>
    <dgm:cxn modelId="{DD1A06F6-CE97-44AC-AFEC-895B8480A44F}" type="presParOf" srcId="{422A37AB-EF39-4FB6-9B61-02D6FA410C2F}" destId="{5233B2FB-759E-49C2-956A-F2963FDDF8BC}" srcOrd="3" destOrd="0" presId="urn:microsoft.com/office/officeart/2018/2/layout/IconVerticalSolidList"/>
    <dgm:cxn modelId="{53A4ED0E-A569-4C3C-A21D-C58F0FBBF5B1}" type="presParOf" srcId="{422A37AB-EF39-4FB6-9B61-02D6FA410C2F}" destId="{91AE6D31-96C6-4108-8CC2-B69D25A97569}" srcOrd="4" destOrd="0" presId="urn:microsoft.com/office/officeart/2018/2/layout/IconVerticalSolidList"/>
    <dgm:cxn modelId="{85B281EB-1759-4B46-8CCF-4D2FD80F2D21}" type="presParOf" srcId="{91AE6D31-96C6-4108-8CC2-B69D25A97569}" destId="{779E1F9F-E8F7-4F30-B8CD-2E80A36F4279}" srcOrd="0" destOrd="0" presId="urn:microsoft.com/office/officeart/2018/2/layout/IconVerticalSolidList"/>
    <dgm:cxn modelId="{34183185-77C8-46CD-94E3-0A7E9E19D246}" type="presParOf" srcId="{91AE6D31-96C6-4108-8CC2-B69D25A97569}" destId="{E35D71D3-3B68-4E99-BD12-2DAC03B00021}" srcOrd="1" destOrd="0" presId="urn:microsoft.com/office/officeart/2018/2/layout/IconVerticalSolidList"/>
    <dgm:cxn modelId="{DD76EB4A-B9AF-4261-96A7-768BBA02405F}" type="presParOf" srcId="{91AE6D31-96C6-4108-8CC2-B69D25A97569}" destId="{C2EABBDB-3F73-4C04-9361-B597DA590356}" srcOrd="2" destOrd="0" presId="urn:microsoft.com/office/officeart/2018/2/layout/IconVerticalSolidList"/>
    <dgm:cxn modelId="{101F5965-3E56-46D1-9C1C-F64F50C31D18}" type="presParOf" srcId="{91AE6D31-96C6-4108-8CC2-B69D25A97569}" destId="{C9D2F782-A1BA-42BB-ABAB-3A2D79F7887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E293297-5A11-4C7E-93A7-C6B932ADD0FC}"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D0FA6D9E-2C08-45DB-9D05-772E1EE661A5}">
      <dgm:prSet/>
      <dgm:spPr/>
      <dgm:t>
        <a:bodyPr/>
        <a:lstStyle/>
        <a:p>
          <a:pPr>
            <a:defRPr cap="all"/>
          </a:pPr>
          <a:r>
            <a:rPr lang="ru-RU" dirty="0"/>
            <a:t>1. Так как вы подаете таможенную декларацию на таможенный пост, который априори до Вашей декларации мало сталкивался с процедурой переработки на таможенной территории,  рекомендую до начала таможенного оформления, а лучше до прибытия сырья, записаться на прием к начальнику таможенного органа, чтобы заранее показать ему полный комплект документов и объяснить суть Ваших действий по непосредственной реализации проекта.</a:t>
          </a:r>
          <a:endParaRPr lang="en-US" dirty="0"/>
        </a:p>
      </dgm:t>
    </dgm:pt>
    <dgm:pt modelId="{776AC461-8FA5-46D6-ACF2-DA48977B9320}" type="parTrans" cxnId="{79664B3D-EC0A-41D0-8B1D-87843D7CD677}">
      <dgm:prSet/>
      <dgm:spPr/>
      <dgm:t>
        <a:bodyPr/>
        <a:lstStyle/>
        <a:p>
          <a:endParaRPr lang="en-US"/>
        </a:p>
      </dgm:t>
    </dgm:pt>
    <dgm:pt modelId="{693ABB17-7B7A-475B-B673-38DD75294E15}" type="sibTrans" cxnId="{79664B3D-EC0A-41D0-8B1D-87843D7CD677}">
      <dgm:prSet/>
      <dgm:spPr/>
      <dgm:t>
        <a:bodyPr/>
        <a:lstStyle/>
        <a:p>
          <a:endParaRPr lang="en-US"/>
        </a:p>
      </dgm:t>
    </dgm:pt>
    <dgm:pt modelId="{B9B99556-E858-4352-927D-B264C5F98B75}">
      <dgm:prSet/>
      <dgm:spPr/>
      <dgm:t>
        <a:bodyPr/>
        <a:lstStyle/>
        <a:p>
          <a:pPr>
            <a:defRPr cap="all"/>
          </a:pPr>
          <a:r>
            <a:rPr lang="ru-RU" dirty="0"/>
            <a:t>2. Так как груз, помещаемый под таможенную процедуру переработки на таможенной территории, обязательно, практически со 100 процентной вероятностью,  будет подвергнут процедуре досмотра, необходимо заранее выдвинуть требования к поставщику о том, что во – первых фактическое количество товаров, должно точно соответствовать заявленному в документах, во – вторых, товары обязательно должны быть правильно маркированы.</a:t>
          </a:r>
          <a:endParaRPr lang="en-US" dirty="0"/>
        </a:p>
      </dgm:t>
    </dgm:pt>
    <dgm:pt modelId="{70EDA5DB-8CCD-43E8-89DC-5AB1C851BF0C}" type="parTrans" cxnId="{A7780112-983C-464E-802C-EB0A62D70FD3}">
      <dgm:prSet/>
      <dgm:spPr/>
      <dgm:t>
        <a:bodyPr/>
        <a:lstStyle/>
        <a:p>
          <a:endParaRPr lang="en-US"/>
        </a:p>
      </dgm:t>
    </dgm:pt>
    <dgm:pt modelId="{A81FAC39-1857-48FE-9F24-EA8E6C36F43D}" type="sibTrans" cxnId="{A7780112-983C-464E-802C-EB0A62D70FD3}">
      <dgm:prSet/>
      <dgm:spPr/>
      <dgm:t>
        <a:bodyPr/>
        <a:lstStyle/>
        <a:p>
          <a:endParaRPr lang="en-US"/>
        </a:p>
      </dgm:t>
    </dgm:pt>
    <dgm:pt modelId="{F7326511-DB1D-4095-855F-84A71F2E2699}" type="pres">
      <dgm:prSet presAssocID="{2E293297-5A11-4C7E-93A7-C6B932ADD0FC}" presName="root" presStyleCnt="0">
        <dgm:presLayoutVars>
          <dgm:dir/>
          <dgm:resizeHandles val="exact"/>
        </dgm:presLayoutVars>
      </dgm:prSet>
      <dgm:spPr/>
    </dgm:pt>
    <dgm:pt modelId="{DBFD9C13-B3D2-477D-8C6A-555DBAE81A2E}" type="pres">
      <dgm:prSet presAssocID="{D0FA6D9E-2C08-45DB-9D05-772E1EE661A5}" presName="compNode" presStyleCnt="0"/>
      <dgm:spPr/>
    </dgm:pt>
    <dgm:pt modelId="{0017806D-E7F2-469E-B3FA-A69FF248F653}" type="pres">
      <dgm:prSet presAssocID="{D0FA6D9E-2C08-45DB-9D05-772E1EE661A5}" presName="iconBgRect" presStyleLbl="bgShp" presStyleIdx="0" presStyleCnt="2"/>
      <dgm:spPr/>
    </dgm:pt>
    <dgm:pt modelId="{E08104D1-A00E-4228-9CFD-A1FE8EF16415}" type="pres">
      <dgm:prSet presAssocID="{D0FA6D9E-2C08-45DB-9D05-772E1EE661A5}"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keleton"/>
        </a:ext>
      </dgm:extLst>
    </dgm:pt>
    <dgm:pt modelId="{E019A854-342B-44BF-B1CD-E377D2DCDE1F}" type="pres">
      <dgm:prSet presAssocID="{D0FA6D9E-2C08-45DB-9D05-772E1EE661A5}" presName="spaceRect" presStyleCnt="0"/>
      <dgm:spPr/>
    </dgm:pt>
    <dgm:pt modelId="{7A16772B-73E7-4237-AFA8-E5BA73E107F9}" type="pres">
      <dgm:prSet presAssocID="{D0FA6D9E-2C08-45DB-9D05-772E1EE661A5}" presName="textRect" presStyleLbl="revTx" presStyleIdx="0" presStyleCnt="2">
        <dgm:presLayoutVars>
          <dgm:chMax val="1"/>
          <dgm:chPref val="1"/>
        </dgm:presLayoutVars>
      </dgm:prSet>
      <dgm:spPr/>
    </dgm:pt>
    <dgm:pt modelId="{A2A287FB-4595-4F66-81CD-55EC2862D313}" type="pres">
      <dgm:prSet presAssocID="{693ABB17-7B7A-475B-B673-38DD75294E15}" presName="sibTrans" presStyleCnt="0"/>
      <dgm:spPr/>
    </dgm:pt>
    <dgm:pt modelId="{75BE5417-FE68-4D76-B645-11368EAC37F7}" type="pres">
      <dgm:prSet presAssocID="{B9B99556-E858-4352-927D-B264C5F98B75}" presName="compNode" presStyleCnt="0"/>
      <dgm:spPr/>
    </dgm:pt>
    <dgm:pt modelId="{861C0E1D-1763-4C2D-8CDA-90610F5897E8}" type="pres">
      <dgm:prSet presAssocID="{B9B99556-E858-4352-927D-B264C5F98B75}" presName="iconBgRect" presStyleLbl="bgShp" presStyleIdx="1" presStyleCnt="2"/>
      <dgm:spPr/>
    </dgm:pt>
    <dgm:pt modelId="{E70EC8E2-7E50-4608-8EB2-FC343D8F44F1}" type="pres">
      <dgm:prSet presAssocID="{B9B99556-E858-4352-927D-B264C5F98B7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itcoin"/>
        </a:ext>
      </dgm:extLst>
    </dgm:pt>
    <dgm:pt modelId="{435D9FA4-16F5-4187-B14F-DB811FEF9C69}" type="pres">
      <dgm:prSet presAssocID="{B9B99556-E858-4352-927D-B264C5F98B75}" presName="spaceRect" presStyleCnt="0"/>
      <dgm:spPr/>
    </dgm:pt>
    <dgm:pt modelId="{C3C659A5-FB82-43EB-903F-BF356B3C8C71}" type="pres">
      <dgm:prSet presAssocID="{B9B99556-E858-4352-927D-B264C5F98B75}" presName="textRect" presStyleLbl="revTx" presStyleIdx="1" presStyleCnt="2">
        <dgm:presLayoutVars>
          <dgm:chMax val="1"/>
          <dgm:chPref val="1"/>
        </dgm:presLayoutVars>
      </dgm:prSet>
      <dgm:spPr/>
    </dgm:pt>
  </dgm:ptLst>
  <dgm:cxnLst>
    <dgm:cxn modelId="{A7780112-983C-464E-802C-EB0A62D70FD3}" srcId="{2E293297-5A11-4C7E-93A7-C6B932ADD0FC}" destId="{B9B99556-E858-4352-927D-B264C5F98B75}" srcOrd="1" destOrd="0" parTransId="{70EDA5DB-8CCD-43E8-89DC-5AB1C851BF0C}" sibTransId="{A81FAC39-1857-48FE-9F24-EA8E6C36F43D}"/>
    <dgm:cxn modelId="{79664B3D-EC0A-41D0-8B1D-87843D7CD677}" srcId="{2E293297-5A11-4C7E-93A7-C6B932ADD0FC}" destId="{D0FA6D9E-2C08-45DB-9D05-772E1EE661A5}" srcOrd="0" destOrd="0" parTransId="{776AC461-8FA5-46D6-ACF2-DA48977B9320}" sibTransId="{693ABB17-7B7A-475B-B673-38DD75294E15}"/>
    <dgm:cxn modelId="{E92AA48E-9A5C-4B4F-8A22-64AF4C2528D6}" type="presOf" srcId="{B9B99556-E858-4352-927D-B264C5F98B75}" destId="{C3C659A5-FB82-43EB-903F-BF356B3C8C71}" srcOrd="0" destOrd="0" presId="urn:microsoft.com/office/officeart/2018/5/layout/IconCircleLabelList"/>
    <dgm:cxn modelId="{2A9B289D-044A-40C3-B501-B9AC239769B7}" type="presOf" srcId="{D0FA6D9E-2C08-45DB-9D05-772E1EE661A5}" destId="{7A16772B-73E7-4237-AFA8-E5BA73E107F9}" srcOrd="0" destOrd="0" presId="urn:microsoft.com/office/officeart/2018/5/layout/IconCircleLabelList"/>
    <dgm:cxn modelId="{E34A9DDF-8A8E-40CF-90C7-445BC2CC453D}" type="presOf" srcId="{2E293297-5A11-4C7E-93A7-C6B932ADD0FC}" destId="{F7326511-DB1D-4095-855F-84A71F2E2699}" srcOrd="0" destOrd="0" presId="urn:microsoft.com/office/officeart/2018/5/layout/IconCircleLabelList"/>
    <dgm:cxn modelId="{A129160B-7BEB-437F-922D-FE06410ED85E}" type="presParOf" srcId="{F7326511-DB1D-4095-855F-84A71F2E2699}" destId="{DBFD9C13-B3D2-477D-8C6A-555DBAE81A2E}" srcOrd="0" destOrd="0" presId="urn:microsoft.com/office/officeart/2018/5/layout/IconCircleLabelList"/>
    <dgm:cxn modelId="{7A98190F-F834-4614-8077-964CD01DDB7D}" type="presParOf" srcId="{DBFD9C13-B3D2-477D-8C6A-555DBAE81A2E}" destId="{0017806D-E7F2-469E-B3FA-A69FF248F653}" srcOrd="0" destOrd="0" presId="urn:microsoft.com/office/officeart/2018/5/layout/IconCircleLabelList"/>
    <dgm:cxn modelId="{E88BC1F9-4927-43D5-BF0F-F1BE2B8EBFEC}" type="presParOf" srcId="{DBFD9C13-B3D2-477D-8C6A-555DBAE81A2E}" destId="{E08104D1-A00E-4228-9CFD-A1FE8EF16415}" srcOrd="1" destOrd="0" presId="urn:microsoft.com/office/officeart/2018/5/layout/IconCircleLabelList"/>
    <dgm:cxn modelId="{33E75063-E9E9-4B8E-9DD3-AE7A6B3A7FBF}" type="presParOf" srcId="{DBFD9C13-B3D2-477D-8C6A-555DBAE81A2E}" destId="{E019A854-342B-44BF-B1CD-E377D2DCDE1F}" srcOrd="2" destOrd="0" presId="urn:microsoft.com/office/officeart/2018/5/layout/IconCircleLabelList"/>
    <dgm:cxn modelId="{C96A0C16-A4B2-4495-BAB3-74C9F50F0264}" type="presParOf" srcId="{DBFD9C13-B3D2-477D-8C6A-555DBAE81A2E}" destId="{7A16772B-73E7-4237-AFA8-E5BA73E107F9}" srcOrd="3" destOrd="0" presId="urn:microsoft.com/office/officeart/2018/5/layout/IconCircleLabelList"/>
    <dgm:cxn modelId="{A7B88ED9-EDAB-4F7A-A24A-34FD2711B363}" type="presParOf" srcId="{F7326511-DB1D-4095-855F-84A71F2E2699}" destId="{A2A287FB-4595-4F66-81CD-55EC2862D313}" srcOrd="1" destOrd="0" presId="urn:microsoft.com/office/officeart/2018/5/layout/IconCircleLabelList"/>
    <dgm:cxn modelId="{AE74C896-92F3-4F8D-AC86-7912708D3F23}" type="presParOf" srcId="{F7326511-DB1D-4095-855F-84A71F2E2699}" destId="{75BE5417-FE68-4D76-B645-11368EAC37F7}" srcOrd="2" destOrd="0" presId="urn:microsoft.com/office/officeart/2018/5/layout/IconCircleLabelList"/>
    <dgm:cxn modelId="{DE388C33-2820-46FC-B7C9-ADBAC822BCD5}" type="presParOf" srcId="{75BE5417-FE68-4D76-B645-11368EAC37F7}" destId="{861C0E1D-1763-4C2D-8CDA-90610F5897E8}" srcOrd="0" destOrd="0" presId="urn:microsoft.com/office/officeart/2018/5/layout/IconCircleLabelList"/>
    <dgm:cxn modelId="{8904FBF9-44CA-4EDC-8E9B-A801E0A90853}" type="presParOf" srcId="{75BE5417-FE68-4D76-B645-11368EAC37F7}" destId="{E70EC8E2-7E50-4608-8EB2-FC343D8F44F1}" srcOrd="1" destOrd="0" presId="urn:microsoft.com/office/officeart/2018/5/layout/IconCircleLabelList"/>
    <dgm:cxn modelId="{C22CC45B-3097-4EE1-90FE-CDF0772361D0}" type="presParOf" srcId="{75BE5417-FE68-4D76-B645-11368EAC37F7}" destId="{435D9FA4-16F5-4187-B14F-DB811FEF9C69}" srcOrd="2" destOrd="0" presId="urn:microsoft.com/office/officeart/2018/5/layout/IconCircleLabelList"/>
    <dgm:cxn modelId="{929E0C1C-A131-445C-8401-449AB6E57FC6}" type="presParOf" srcId="{75BE5417-FE68-4D76-B645-11368EAC37F7}" destId="{C3C659A5-FB82-43EB-903F-BF356B3C8C71}"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A8EEC9D-B8F7-44A1-93B0-1EA57CE8A35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0589811-A828-4029-986B-133C8F558E6C}">
      <dgm:prSet/>
      <dgm:spPr/>
      <dgm:t>
        <a:bodyPr/>
        <a:lstStyle/>
        <a:p>
          <a:r>
            <a:rPr lang="ru-RU"/>
            <a:t>Реэкспортируемые товары обязательно помещаются под таможенную процедуру транзита!</a:t>
          </a:r>
          <a:endParaRPr lang="en-US"/>
        </a:p>
      </dgm:t>
    </dgm:pt>
    <dgm:pt modelId="{41CED52B-1580-450F-8E86-BA033A62A10A}" type="parTrans" cxnId="{55AD4067-CFF3-4A38-A136-672C8724E502}">
      <dgm:prSet/>
      <dgm:spPr/>
      <dgm:t>
        <a:bodyPr/>
        <a:lstStyle/>
        <a:p>
          <a:endParaRPr lang="en-US"/>
        </a:p>
      </dgm:t>
    </dgm:pt>
    <dgm:pt modelId="{2B3D3CA3-AA70-4E5A-A154-AB6355ED9451}" type="sibTrans" cxnId="{55AD4067-CFF3-4A38-A136-672C8724E502}">
      <dgm:prSet/>
      <dgm:spPr/>
      <dgm:t>
        <a:bodyPr/>
        <a:lstStyle/>
        <a:p>
          <a:endParaRPr lang="en-US"/>
        </a:p>
      </dgm:t>
    </dgm:pt>
    <dgm:pt modelId="{BBC67536-7F84-48B9-B75B-318886CDF87D}">
      <dgm:prSet/>
      <dgm:spPr/>
      <dgm:t>
        <a:bodyPr/>
        <a:lstStyle/>
        <a:p>
          <a:r>
            <a:rPr lang="ru-RU"/>
            <a:t>Во многие таможенные органы подать таможенную декларацию, в соответствии с таможенной процедурой переработка на таможенной территории, возможно только после официального поступления второго экземпляра разрешения!</a:t>
          </a:r>
          <a:endParaRPr lang="en-US"/>
        </a:p>
      </dgm:t>
    </dgm:pt>
    <dgm:pt modelId="{F5FA8AD4-1068-4855-B85F-77B78936E7DA}" type="parTrans" cxnId="{42A334F7-66FB-4E8A-B801-7AB9DF928053}">
      <dgm:prSet/>
      <dgm:spPr/>
      <dgm:t>
        <a:bodyPr/>
        <a:lstStyle/>
        <a:p>
          <a:endParaRPr lang="en-US"/>
        </a:p>
      </dgm:t>
    </dgm:pt>
    <dgm:pt modelId="{E0A6B29E-E88F-4B2D-91CA-7686D17DD857}" type="sibTrans" cxnId="{42A334F7-66FB-4E8A-B801-7AB9DF928053}">
      <dgm:prSet/>
      <dgm:spPr/>
      <dgm:t>
        <a:bodyPr/>
        <a:lstStyle/>
        <a:p>
          <a:endParaRPr lang="en-US"/>
        </a:p>
      </dgm:t>
    </dgm:pt>
    <dgm:pt modelId="{83366960-E6C1-4C7F-B2EE-E825BE2D16BB}" type="pres">
      <dgm:prSet presAssocID="{5A8EEC9D-B8F7-44A1-93B0-1EA57CE8A356}" presName="linear" presStyleCnt="0">
        <dgm:presLayoutVars>
          <dgm:animLvl val="lvl"/>
          <dgm:resizeHandles val="exact"/>
        </dgm:presLayoutVars>
      </dgm:prSet>
      <dgm:spPr/>
    </dgm:pt>
    <dgm:pt modelId="{D44097A5-E37D-4309-BDC5-ED499CACA5C0}" type="pres">
      <dgm:prSet presAssocID="{10589811-A828-4029-986B-133C8F558E6C}" presName="parentText" presStyleLbl="node1" presStyleIdx="0" presStyleCnt="2">
        <dgm:presLayoutVars>
          <dgm:chMax val="0"/>
          <dgm:bulletEnabled val="1"/>
        </dgm:presLayoutVars>
      </dgm:prSet>
      <dgm:spPr/>
    </dgm:pt>
    <dgm:pt modelId="{BC2619BA-5E50-4BBF-AB9D-F1B48C7F0D92}" type="pres">
      <dgm:prSet presAssocID="{2B3D3CA3-AA70-4E5A-A154-AB6355ED9451}" presName="spacer" presStyleCnt="0"/>
      <dgm:spPr/>
    </dgm:pt>
    <dgm:pt modelId="{8C080091-0C9F-49EC-BAC6-5E20FB7E1DD0}" type="pres">
      <dgm:prSet presAssocID="{BBC67536-7F84-48B9-B75B-318886CDF87D}" presName="parentText" presStyleLbl="node1" presStyleIdx="1" presStyleCnt="2">
        <dgm:presLayoutVars>
          <dgm:chMax val="0"/>
          <dgm:bulletEnabled val="1"/>
        </dgm:presLayoutVars>
      </dgm:prSet>
      <dgm:spPr/>
    </dgm:pt>
  </dgm:ptLst>
  <dgm:cxnLst>
    <dgm:cxn modelId="{F27AD500-8037-41FD-9BB7-6EBB0688F7FC}" type="presOf" srcId="{10589811-A828-4029-986B-133C8F558E6C}" destId="{D44097A5-E37D-4309-BDC5-ED499CACA5C0}" srcOrd="0" destOrd="0" presId="urn:microsoft.com/office/officeart/2005/8/layout/vList2"/>
    <dgm:cxn modelId="{55AD4067-CFF3-4A38-A136-672C8724E502}" srcId="{5A8EEC9D-B8F7-44A1-93B0-1EA57CE8A356}" destId="{10589811-A828-4029-986B-133C8F558E6C}" srcOrd="0" destOrd="0" parTransId="{41CED52B-1580-450F-8E86-BA033A62A10A}" sibTransId="{2B3D3CA3-AA70-4E5A-A154-AB6355ED9451}"/>
    <dgm:cxn modelId="{7D1F1386-4A84-41A0-84A1-FD2ACFE4F3B4}" type="presOf" srcId="{5A8EEC9D-B8F7-44A1-93B0-1EA57CE8A356}" destId="{83366960-E6C1-4C7F-B2EE-E825BE2D16BB}" srcOrd="0" destOrd="0" presId="urn:microsoft.com/office/officeart/2005/8/layout/vList2"/>
    <dgm:cxn modelId="{8CFA3DC6-4EAE-4ACF-A63F-F8272EC9E532}" type="presOf" srcId="{BBC67536-7F84-48B9-B75B-318886CDF87D}" destId="{8C080091-0C9F-49EC-BAC6-5E20FB7E1DD0}" srcOrd="0" destOrd="0" presId="urn:microsoft.com/office/officeart/2005/8/layout/vList2"/>
    <dgm:cxn modelId="{42A334F7-66FB-4E8A-B801-7AB9DF928053}" srcId="{5A8EEC9D-B8F7-44A1-93B0-1EA57CE8A356}" destId="{BBC67536-7F84-48B9-B75B-318886CDF87D}" srcOrd="1" destOrd="0" parTransId="{F5FA8AD4-1068-4855-B85F-77B78936E7DA}" sibTransId="{E0A6B29E-E88F-4B2D-91CA-7686D17DD857}"/>
    <dgm:cxn modelId="{B49DA65E-5AE0-4498-A4FC-FE0F293D9197}" type="presParOf" srcId="{83366960-E6C1-4C7F-B2EE-E825BE2D16BB}" destId="{D44097A5-E37D-4309-BDC5-ED499CACA5C0}" srcOrd="0" destOrd="0" presId="urn:microsoft.com/office/officeart/2005/8/layout/vList2"/>
    <dgm:cxn modelId="{56C2B147-1159-45E6-89D8-BFF153F07DEA}" type="presParOf" srcId="{83366960-E6C1-4C7F-B2EE-E825BE2D16BB}" destId="{BC2619BA-5E50-4BBF-AB9D-F1B48C7F0D92}" srcOrd="1" destOrd="0" presId="urn:microsoft.com/office/officeart/2005/8/layout/vList2"/>
    <dgm:cxn modelId="{86BD2E56-6A96-4D3C-96DD-637D3B8B76F0}" type="presParOf" srcId="{83366960-E6C1-4C7F-B2EE-E825BE2D16BB}" destId="{8C080091-0C9F-49EC-BAC6-5E20FB7E1DD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9B1791E-3340-4E1A-87C1-B2CF2323F40A}"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502EA4A9-261C-4F97-A567-3A51D27DD57E}">
      <dgm:prSet/>
      <dgm:spPr/>
      <dgm:t>
        <a:bodyPr/>
        <a:lstStyle/>
        <a:p>
          <a:r>
            <a:rPr lang="ru-RU" b="1"/>
            <a:t>Статья 133 289 – ФЗ  Учет товаров при применении таможенной процедуры переработки на таможенной территории. Отчетность о применении таможенной процедуры переработки на таможенной территории</a:t>
          </a:r>
          <a:endParaRPr lang="en-US"/>
        </a:p>
      </dgm:t>
    </dgm:pt>
    <dgm:pt modelId="{BE328A22-C41F-402D-99D6-BF01B6BBC247}" type="parTrans" cxnId="{B44E6C86-037B-4D9B-93C0-35D3B0E2D1FC}">
      <dgm:prSet/>
      <dgm:spPr/>
      <dgm:t>
        <a:bodyPr/>
        <a:lstStyle/>
        <a:p>
          <a:endParaRPr lang="en-US"/>
        </a:p>
      </dgm:t>
    </dgm:pt>
    <dgm:pt modelId="{BEB6D093-FB41-4BBE-9507-B833888416D8}" type="sibTrans" cxnId="{B44E6C86-037B-4D9B-93C0-35D3B0E2D1FC}">
      <dgm:prSet/>
      <dgm:spPr/>
      <dgm:t>
        <a:bodyPr/>
        <a:lstStyle/>
        <a:p>
          <a:endParaRPr lang="en-US"/>
        </a:p>
      </dgm:t>
    </dgm:pt>
    <dgm:pt modelId="{858F23C5-52A1-4890-930A-0A2F5B69F591}">
      <dgm:prSet/>
      <dgm:spPr/>
      <dgm:t>
        <a:bodyPr/>
        <a:lstStyle/>
        <a:p>
          <a:r>
            <a:rPr lang="ru-RU"/>
            <a:t>1. Декларант, а также лица, осуществляющие операции по переработке иностранных товаров, помещенных под таможенную процедуру переработки на таможенной территории, обязаны вести учет таких товаров, продуктов их переработки, отходов и остатков.</a:t>
          </a:r>
          <a:endParaRPr lang="en-US"/>
        </a:p>
      </dgm:t>
    </dgm:pt>
    <dgm:pt modelId="{4F021688-75E9-4007-A72E-81A915D988B7}" type="parTrans" cxnId="{F37EEDF5-A041-4BE1-83AF-A512DC66829F}">
      <dgm:prSet/>
      <dgm:spPr/>
      <dgm:t>
        <a:bodyPr/>
        <a:lstStyle/>
        <a:p>
          <a:endParaRPr lang="en-US"/>
        </a:p>
      </dgm:t>
    </dgm:pt>
    <dgm:pt modelId="{7CA4C5B3-3AD8-40F4-8394-99B80B3975AB}" type="sibTrans" cxnId="{F37EEDF5-A041-4BE1-83AF-A512DC66829F}">
      <dgm:prSet/>
      <dgm:spPr/>
      <dgm:t>
        <a:bodyPr/>
        <a:lstStyle/>
        <a:p>
          <a:endParaRPr lang="en-US"/>
        </a:p>
      </dgm:t>
    </dgm:pt>
    <dgm:pt modelId="{48D837C6-CCA2-4F58-8E52-52646D9C5F99}">
      <dgm:prSet/>
      <dgm:spPr/>
      <dgm:t>
        <a:bodyPr/>
        <a:lstStyle/>
        <a:p>
          <a:r>
            <a:rPr lang="ru-RU"/>
            <a:t>2. Учет ведется в соответствии с требованиями законодательства Российской Федерации по ведению бухгалтерского и налогового учета….</a:t>
          </a:r>
          <a:endParaRPr lang="en-US"/>
        </a:p>
      </dgm:t>
    </dgm:pt>
    <dgm:pt modelId="{01C8F8AF-6BF3-4AC9-96AD-5B173B308125}" type="parTrans" cxnId="{F935081C-F302-4765-9826-0EFCA17C47AD}">
      <dgm:prSet/>
      <dgm:spPr/>
      <dgm:t>
        <a:bodyPr/>
        <a:lstStyle/>
        <a:p>
          <a:endParaRPr lang="en-US"/>
        </a:p>
      </dgm:t>
    </dgm:pt>
    <dgm:pt modelId="{5214BC22-50BA-4CB7-9B06-5240F6CB8950}" type="sibTrans" cxnId="{F935081C-F302-4765-9826-0EFCA17C47AD}">
      <dgm:prSet/>
      <dgm:spPr/>
      <dgm:t>
        <a:bodyPr/>
        <a:lstStyle/>
        <a:p>
          <a:endParaRPr lang="en-US"/>
        </a:p>
      </dgm:t>
    </dgm:pt>
    <dgm:pt modelId="{5796AE69-F3D1-454E-9E6D-419D24A32C03}" type="pres">
      <dgm:prSet presAssocID="{C9B1791E-3340-4E1A-87C1-B2CF2323F40A}" presName="outerComposite" presStyleCnt="0">
        <dgm:presLayoutVars>
          <dgm:chMax val="5"/>
          <dgm:dir/>
          <dgm:resizeHandles val="exact"/>
        </dgm:presLayoutVars>
      </dgm:prSet>
      <dgm:spPr/>
    </dgm:pt>
    <dgm:pt modelId="{532F0299-0D39-4097-938D-B543EAC2889F}" type="pres">
      <dgm:prSet presAssocID="{C9B1791E-3340-4E1A-87C1-B2CF2323F40A}" presName="dummyMaxCanvas" presStyleCnt="0">
        <dgm:presLayoutVars/>
      </dgm:prSet>
      <dgm:spPr/>
    </dgm:pt>
    <dgm:pt modelId="{93888747-8D2A-4735-B540-F7217169275C}" type="pres">
      <dgm:prSet presAssocID="{C9B1791E-3340-4E1A-87C1-B2CF2323F40A}" presName="ThreeNodes_1" presStyleLbl="node1" presStyleIdx="0" presStyleCnt="3">
        <dgm:presLayoutVars>
          <dgm:bulletEnabled val="1"/>
        </dgm:presLayoutVars>
      </dgm:prSet>
      <dgm:spPr/>
    </dgm:pt>
    <dgm:pt modelId="{CC04FC59-4B7F-4FA9-857A-A17B9C78091D}" type="pres">
      <dgm:prSet presAssocID="{C9B1791E-3340-4E1A-87C1-B2CF2323F40A}" presName="ThreeNodes_2" presStyleLbl="node1" presStyleIdx="1" presStyleCnt="3">
        <dgm:presLayoutVars>
          <dgm:bulletEnabled val="1"/>
        </dgm:presLayoutVars>
      </dgm:prSet>
      <dgm:spPr/>
    </dgm:pt>
    <dgm:pt modelId="{AA402A00-944E-4E03-A79E-B7603F0BCE6C}" type="pres">
      <dgm:prSet presAssocID="{C9B1791E-3340-4E1A-87C1-B2CF2323F40A}" presName="ThreeNodes_3" presStyleLbl="node1" presStyleIdx="2" presStyleCnt="3">
        <dgm:presLayoutVars>
          <dgm:bulletEnabled val="1"/>
        </dgm:presLayoutVars>
      </dgm:prSet>
      <dgm:spPr/>
    </dgm:pt>
    <dgm:pt modelId="{9267A79E-B555-4D4E-A762-22B9796A0D87}" type="pres">
      <dgm:prSet presAssocID="{C9B1791E-3340-4E1A-87C1-B2CF2323F40A}" presName="ThreeConn_1-2" presStyleLbl="fgAccFollowNode1" presStyleIdx="0" presStyleCnt="2">
        <dgm:presLayoutVars>
          <dgm:bulletEnabled val="1"/>
        </dgm:presLayoutVars>
      </dgm:prSet>
      <dgm:spPr/>
    </dgm:pt>
    <dgm:pt modelId="{F4732860-8AAD-4494-A905-CF322B7EA6C4}" type="pres">
      <dgm:prSet presAssocID="{C9B1791E-3340-4E1A-87C1-B2CF2323F40A}" presName="ThreeConn_2-3" presStyleLbl="fgAccFollowNode1" presStyleIdx="1" presStyleCnt="2">
        <dgm:presLayoutVars>
          <dgm:bulletEnabled val="1"/>
        </dgm:presLayoutVars>
      </dgm:prSet>
      <dgm:spPr/>
    </dgm:pt>
    <dgm:pt modelId="{6B3D4A3C-1E29-4F9B-B287-BF51C8A6BD1F}" type="pres">
      <dgm:prSet presAssocID="{C9B1791E-3340-4E1A-87C1-B2CF2323F40A}" presName="ThreeNodes_1_text" presStyleLbl="node1" presStyleIdx="2" presStyleCnt="3">
        <dgm:presLayoutVars>
          <dgm:bulletEnabled val="1"/>
        </dgm:presLayoutVars>
      </dgm:prSet>
      <dgm:spPr/>
    </dgm:pt>
    <dgm:pt modelId="{AA1FE138-0D1A-48DD-9C6F-BC2DB9D1BF1E}" type="pres">
      <dgm:prSet presAssocID="{C9B1791E-3340-4E1A-87C1-B2CF2323F40A}" presName="ThreeNodes_2_text" presStyleLbl="node1" presStyleIdx="2" presStyleCnt="3">
        <dgm:presLayoutVars>
          <dgm:bulletEnabled val="1"/>
        </dgm:presLayoutVars>
      </dgm:prSet>
      <dgm:spPr/>
    </dgm:pt>
    <dgm:pt modelId="{0F873E5D-5F7A-4E1A-8984-93B1263A9B87}" type="pres">
      <dgm:prSet presAssocID="{C9B1791E-3340-4E1A-87C1-B2CF2323F40A}" presName="ThreeNodes_3_text" presStyleLbl="node1" presStyleIdx="2" presStyleCnt="3">
        <dgm:presLayoutVars>
          <dgm:bulletEnabled val="1"/>
        </dgm:presLayoutVars>
      </dgm:prSet>
      <dgm:spPr/>
    </dgm:pt>
  </dgm:ptLst>
  <dgm:cxnLst>
    <dgm:cxn modelId="{4FB25A10-6F14-4512-9CC0-26C137A4EE3C}" type="presOf" srcId="{858F23C5-52A1-4890-930A-0A2F5B69F591}" destId="{AA1FE138-0D1A-48DD-9C6F-BC2DB9D1BF1E}" srcOrd="1" destOrd="0" presId="urn:microsoft.com/office/officeart/2005/8/layout/vProcess5"/>
    <dgm:cxn modelId="{904A2613-91D1-4D01-8070-CB0434577291}" type="presOf" srcId="{502EA4A9-261C-4F97-A567-3A51D27DD57E}" destId="{93888747-8D2A-4735-B540-F7217169275C}" srcOrd="0" destOrd="0" presId="urn:microsoft.com/office/officeart/2005/8/layout/vProcess5"/>
    <dgm:cxn modelId="{F935081C-F302-4765-9826-0EFCA17C47AD}" srcId="{C9B1791E-3340-4E1A-87C1-B2CF2323F40A}" destId="{48D837C6-CCA2-4F58-8E52-52646D9C5F99}" srcOrd="2" destOrd="0" parTransId="{01C8F8AF-6BF3-4AC9-96AD-5B173B308125}" sibTransId="{5214BC22-50BA-4CB7-9B06-5240F6CB8950}"/>
    <dgm:cxn modelId="{03E2F120-05F3-4087-A941-766AACD2C62C}" type="presOf" srcId="{C9B1791E-3340-4E1A-87C1-B2CF2323F40A}" destId="{5796AE69-F3D1-454E-9E6D-419D24A32C03}" srcOrd="0" destOrd="0" presId="urn:microsoft.com/office/officeart/2005/8/layout/vProcess5"/>
    <dgm:cxn modelId="{FBBDB732-59F6-4264-AFC8-53FEDB893FAD}" type="presOf" srcId="{48D837C6-CCA2-4F58-8E52-52646D9C5F99}" destId="{AA402A00-944E-4E03-A79E-B7603F0BCE6C}" srcOrd="0" destOrd="0" presId="urn:microsoft.com/office/officeart/2005/8/layout/vProcess5"/>
    <dgm:cxn modelId="{B1A74863-F9DA-4085-A32E-B1F9FCBBB921}" type="presOf" srcId="{BEB6D093-FB41-4BBE-9507-B833888416D8}" destId="{9267A79E-B555-4D4E-A762-22B9796A0D87}" srcOrd="0" destOrd="0" presId="urn:microsoft.com/office/officeart/2005/8/layout/vProcess5"/>
    <dgm:cxn modelId="{B44E6C86-037B-4D9B-93C0-35D3B0E2D1FC}" srcId="{C9B1791E-3340-4E1A-87C1-B2CF2323F40A}" destId="{502EA4A9-261C-4F97-A567-3A51D27DD57E}" srcOrd="0" destOrd="0" parTransId="{BE328A22-C41F-402D-99D6-BF01B6BBC247}" sibTransId="{BEB6D093-FB41-4BBE-9507-B833888416D8}"/>
    <dgm:cxn modelId="{6B5000B4-5A74-4462-B1ED-39C10655DF89}" type="presOf" srcId="{7CA4C5B3-3AD8-40F4-8394-99B80B3975AB}" destId="{F4732860-8AAD-4494-A905-CF322B7EA6C4}" srcOrd="0" destOrd="0" presId="urn:microsoft.com/office/officeart/2005/8/layout/vProcess5"/>
    <dgm:cxn modelId="{DDBD29C0-E890-4371-9009-CA4C0880428A}" type="presOf" srcId="{48D837C6-CCA2-4F58-8E52-52646D9C5F99}" destId="{0F873E5D-5F7A-4E1A-8984-93B1263A9B87}" srcOrd="1" destOrd="0" presId="urn:microsoft.com/office/officeart/2005/8/layout/vProcess5"/>
    <dgm:cxn modelId="{8B16D2CD-7C99-4035-8ADE-B110E04A6929}" type="presOf" srcId="{858F23C5-52A1-4890-930A-0A2F5B69F591}" destId="{CC04FC59-4B7F-4FA9-857A-A17B9C78091D}" srcOrd="0" destOrd="0" presId="urn:microsoft.com/office/officeart/2005/8/layout/vProcess5"/>
    <dgm:cxn modelId="{F37EEDF5-A041-4BE1-83AF-A512DC66829F}" srcId="{C9B1791E-3340-4E1A-87C1-B2CF2323F40A}" destId="{858F23C5-52A1-4890-930A-0A2F5B69F591}" srcOrd="1" destOrd="0" parTransId="{4F021688-75E9-4007-A72E-81A915D988B7}" sibTransId="{7CA4C5B3-3AD8-40F4-8394-99B80B3975AB}"/>
    <dgm:cxn modelId="{02CD56FC-BC6F-43E1-8988-D9211857F60A}" type="presOf" srcId="{502EA4A9-261C-4F97-A567-3A51D27DD57E}" destId="{6B3D4A3C-1E29-4F9B-B287-BF51C8A6BD1F}" srcOrd="1" destOrd="0" presId="urn:microsoft.com/office/officeart/2005/8/layout/vProcess5"/>
    <dgm:cxn modelId="{A7E72A54-F4D4-42CD-B170-805661473EFB}" type="presParOf" srcId="{5796AE69-F3D1-454E-9E6D-419D24A32C03}" destId="{532F0299-0D39-4097-938D-B543EAC2889F}" srcOrd="0" destOrd="0" presId="urn:microsoft.com/office/officeart/2005/8/layout/vProcess5"/>
    <dgm:cxn modelId="{0EAC0556-1207-4ECE-BCA6-434FDAFD78F3}" type="presParOf" srcId="{5796AE69-F3D1-454E-9E6D-419D24A32C03}" destId="{93888747-8D2A-4735-B540-F7217169275C}" srcOrd="1" destOrd="0" presId="urn:microsoft.com/office/officeart/2005/8/layout/vProcess5"/>
    <dgm:cxn modelId="{12D61DC8-CDEE-45EA-B1FA-AADC59D04B8F}" type="presParOf" srcId="{5796AE69-F3D1-454E-9E6D-419D24A32C03}" destId="{CC04FC59-4B7F-4FA9-857A-A17B9C78091D}" srcOrd="2" destOrd="0" presId="urn:microsoft.com/office/officeart/2005/8/layout/vProcess5"/>
    <dgm:cxn modelId="{157CB5A6-16E5-4DEB-B49D-AB2B2949C3DD}" type="presParOf" srcId="{5796AE69-F3D1-454E-9E6D-419D24A32C03}" destId="{AA402A00-944E-4E03-A79E-B7603F0BCE6C}" srcOrd="3" destOrd="0" presId="urn:microsoft.com/office/officeart/2005/8/layout/vProcess5"/>
    <dgm:cxn modelId="{C9DB5ED6-F8B0-4AA7-94FE-862F47E40996}" type="presParOf" srcId="{5796AE69-F3D1-454E-9E6D-419D24A32C03}" destId="{9267A79E-B555-4D4E-A762-22B9796A0D87}" srcOrd="4" destOrd="0" presId="urn:microsoft.com/office/officeart/2005/8/layout/vProcess5"/>
    <dgm:cxn modelId="{28BB6151-668F-4D3D-8645-E0872A4B012F}" type="presParOf" srcId="{5796AE69-F3D1-454E-9E6D-419D24A32C03}" destId="{F4732860-8AAD-4494-A905-CF322B7EA6C4}" srcOrd="5" destOrd="0" presId="urn:microsoft.com/office/officeart/2005/8/layout/vProcess5"/>
    <dgm:cxn modelId="{9B7AAB02-A38C-465F-93FE-031CB46197E7}" type="presParOf" srcId="{5796AE69-F3D1-454E-9E6D-419D24A32C03}" destId="{6B3D4A3C-1E29-4F9B-B287-BF51C8A6BD1F}" srcOrd="6" destOrd="0" presId="urn:microsoft.com/office/officeart/2005/8/layout/vProcess5"/>
    <dgm:cxn modelId="{1396852F-C638-4C36-B06F-4C0053E79DF6}" type="presParOf" srcId="{5796AE69-F3D1-454E-9E6D-419D24A32C03}" destId="{AA1FE138-0D1A-48DD-9C6F-BC2DB9D1BF1E}" srcOrd="7" destOrd="0" presId="urn:microsoft.com/office/officeart/2005/8/layout/vProcess5"/>
    <dgm:cxn modelId="{1302520C-FAE2-4D94-8A39-1A713C311FC6}" type="presParOf" srcId="{5796AE69-F3D1-454E-9E6D-419D24A32C03}" destId="{0F873E5D-5F7A-4E1A-8984-93B1263A9B8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BE1655-07C7-4CCA-B695-EE1AB2B9F046}">
      <dsp:nvSpPr>
        <dsp:cNvPr id="0" name=""/>
        <dsp:cNvSpPr/>
      </dsp:nvSpPr>
      <dsp:spPr>
        <a:xfrm>
          <a:off x="977274" y="293954"/>
          <a:ext cx="778359" cy="77835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5A3B8A8-7251-47A5-966B-96D3218DF702}">
      <dsp:nvSpPr>
        <dsp:cNvPr id="0" name=""/>
        <dsp:cNvSpPr/>
      </dsp:nvSpPr>
      <dsp:spPr>
        <a:xfrm>
          <a:off x="501610" y="1419584"/>
          <a:ext cx="1729687" cy="1189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ru-RU" sz="1100" kern="1200"/>
            <a:t>1. Государство не готово предоставлять льготы!</a:t>
          </a:r>
          <a:endParaRPr lang="en-US" sz="1100" kern="1200"/>
        </a:p>
      </dsp:txBody>
      <dsp:txXfrm>
        <a:off x="501610" y="1419584"/>
        <a:ext cx="1729687" cy="1189160"/>
      </dsp:txXfrm>
    </dsp:sp>
    <dsp:sp modelId="{DEC9D338-E7BB-4191-B88D-F702027A009C}">
      <dsp:nvSpPr>
        <dsp:cNvPr id="0" name=""/>
        <dsp:cNvSpPr/>
      </dsp:nvSpPr>
      <dsp:spPr>
        <a:xfrm>
          <a:off x="3009657" y="293954"/>
          <a:ext cx="778359" cy="77835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4430F84-A794-4CAB-AA3D-DAA118F433A9}">
      <dsp:nvSpPr>
        <dsp:cNvPr id="0" name=""/>
        <dsp:cNvSpPr/>
      </dsp:nvSpPr>
      <dsp:spPr>
        <a:xfrm>
          <a:off x="2533993" y="1419584"/>
          <a:ext cx="1729687" cy="1189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ru-RU" sz="1100" kern="1200"/>
            <a:t>2. Для моего товара невозможно обеспечить идентификацию!</a:t>
          </a:r>
          <a:endParaRPr lang="en-US" sz="1100" kern="1200"/>
        </a:p>
      </dsp:txBody>
      <dsp:txXfrm>
        <a:off x="2533993" y="1419584"/>
        <a:ext cx="1729687" cy="1189160"/>
      </dsp:txXfrm>
    </dsp:sp>
    <dsp:sp modelId="{62275F04-EC99-48E6-A3E7-E5545326F421}">
      <dsp:nvSpPr>
        <dsp:cNvPr id="0" name=""/>
        <dsp:cNvSpPr/>
      </dsp:nvSpPr>
      <dsp:spPr>
        <a:xfrm>
          <a:off x="5042040" y="293954"/>
          <a:ext cx="778359" cy="77835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4204DE0-BE35-4505-BA8B-C5CBF5A34E24}">
      <dsp:nvSpPr>
        <dsp:cNvPr id="0" name=""/>
        <dsp:cNvSpPr/>
      </dsp:nvSpPr>
      <dsp:spPr>
        <a:xfrm>
          <a:off x="4566376" y="1419584"/>
          <a:ext cx="1729687" cy="1189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ru-RU" sz="1100" kern="1200"/>
            <a:t>3. Я подавал заявление, мне отказали – это сложно, практически невозможно!</a:t>
          </a:r>
          <a:endParaRPr lang="en-US" sz="1100" kern="1200"/>
        </a:p>
      </dsp:txBody>
      <dsp:txXfrm>
        <a:off x="4566376" y="1419584"/>
        <a:ext cx="1729687" cy="1189160"/>
      </dsp:txXfrm>
    </dsp:sp>
    <dsp:sp modelId="{1CC94042-C73D-4C1C-938E-B43488B20266}">
      <dsp:nvSpPr>
        <dsp:cNvPr id="0" name=""/>
        <dsp:cNvSpPr/>
      </dsp:nvSpPr>
      <dsp:spPr>
        <a:xfrm>
          <a:off x="1993466" y="3041166"/>
          <a:ext cx="778359" cy="77835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8A60787-58F8-424F-A53B-278412E9C8A7}">
      <dsp:nvSpPr>
        <dsp:cNvPr id="0" name=""/>
        <dsp:cNvSpPr/>
      </dsp:nvSpPr>
      <dsp:spPr>
        <a:xfrm>
          <a:off x="1517802" y="4166797"/>
          <a:ext cx="1729687" cy="1189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ru-RU" sz="1100" kern="1200"/>
            <a:t>4. Процедура заявляется на три года, а я заранее не могу просчитать ни сколько мне понадобится сырья, ни сколько я смогу реализовать экспортного товара. Срок большой, я не в состоянии так надолго планировать!</a:t>
          </a:r>
          <a:endParaRPr lang="en-US" sz="1100" kern="1200"/>
        </a:p>
      </dsp:txBody>
      <dsp:txXfrm>
        <a:off x="1517802" y="4166797"/>
        <a:ext cx="1729687" cy="1189160"/>
      </dsp:txXfrm>
    </dsp:sp>
    <dsp:sp modelId="{25ADFC4E-03D3-47B1-A321-7B0276FBA294}">
      <dsp:nvSpPr>
        <dsp:cNvPr id="0" name=""/>
        <dsp:cNvSpPr/>
      </dsp:nvSpPr>
      <dsp:spPr>
        <a:xfrm>
          <a:off x="4025849" y="3041166"/>
          <a:ext cx="778359" cy="77835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D0FEB3D-CF88-4CBF-A59B-1AFE9CB85D74}">
      <dsp:nvSpPr>
        <dsp:cNvPr id="0" name=""/>
        <dsp:cNvSpPr/>
      </dsp:nvSpPr>
      <dsp:spPr>
        <a:xfrm>
          <a:off x="3550185" y="4166797"/>
          <a:ext cx="1729687" cy="1189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ru-RU" sz="1100" kern="1200"/>
            <a:t>5. Почему бизнесу не сообщили о том, что такая процедура существует?</a:t>
          </a:r>
          <a:endParaRPr lang="en-US" sz="1100" kern="1200"/>
        </a:p>
      </dsp:txBody>
      <dsp:txXfrm>
        <a:off x="3550185" y="4166797"/>
        <a:ext cx="1729687" cy="11891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8232AE-41AB-4381-BAC1-843C2EFE473B}">
      <dsp:nvSpPr>
        <dsp:cNvPr id="0" name=""/>
        <dsp:cNvSpPr/>
      </dsp:nvSpPr>
      <dsp:spPr>
        <a:xfrm>
          <a:off x="366183" y="748889"/>
          <a:ext cx="813733" cy="813733"/>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E0F8E8-4E27-4E9E-AB47-52CA72FE3711}">
      <dsp:nvSpPr>
        <dsp:cNvPr id="0" name=""/>
        <dsp:cNvSpPr/>
      </dsp:nvSpPr>
      <dsp:spPr>
        <a:xfrm>
          <a:off x="537067" y="919773"/>
          <a:ext cx="471965" cy="47196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21879D8-EA5B-4895-81CD-20A8DF62FE07}">
      <dsp:nvSpPr>
        <dsp:cNvPr id="0" name=""/>
        <dsp:cNvSpPr/>
      </dsp:nvSpPr>
      <dsp:spPr>
        <a:xfrm>
          <a:off x="1354288" y="748889"/>
          <a:ext cx="1918085" cy="8137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ru-RU" sz="1100" kern="1200"/>
            <a:t>1.1.6.</a:t>
          </a:r>
          <a:endParaRPr lang="en-US" sz="1100" kern="1200"/>
        </a:p>
      </dsp:txBody>
      <dsp:txXfrm>
        <a:off x="1354288" y="748889"/>
        <a:ext cx="1918085" cy="813733"/>
      </dsp:txXfrm>
    </dsp:sp>
    <dsp:sp modelId="{0CECD939-7BFC-4963-ABD2-882D87FD7E52}">
      <dsp:nvSpPr>
        <dsp:cNvPr id="0" name=""/>
        <dsp:cNvSpPr/>
      </dsp:nvSpPr>
      <dsp:spPr>
        <a:xfrm>
          <a:off x="3606585" y="748889"/>
          <a:ext cx="813733" cy="813733"/>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1A8A64-976C-4B65-8F58-0D390805BDB5}">
      <dsp:nvSpPr>
        <dsp:cNvPr id="0" name=""/>
        <dsp:cNvSpPr/>
      </dsp:nvSpPr>
      <dsp:spPr>
        <a:xfrm>
          <a:off x="3777469" y="919773"/>
          <a:ext cx="471965" cy="47196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F13B656-B666-4010-B4B3-73F8EFF0CE4C}">
      <dsp:nvSpPr>
        <dsp:cNvPr id="0" name=""/>
        <dsp:cNvSpPr/>
      </dsp:nvSpPr>
      <dsp:spPr>
        <a:xfrm>
          <a:off x="4594690" y="748889"/>
          <a:ext cx="1918085" cy="8137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ru-RU" sz="1100" kern="1200">
              <a:latin typeface="Times New Roman" panose="02020603050405020304" pitchFamily="18" charset="0"/>
              <a:cs typeface="Times New Roman" panose="02020603050405020304" pitchFamily="18" charset="0"/>
            </a:rPr>
            <a:t>Расширен доступ к таможенной процедуре переработки товаров на таможенной территории, в том числе в целях ремонта или обслуживания ранее экспортированных товаров.</a:t>
          </a:r>
          <a:endParaRPr lang="en-US" sz="1100" kern="1200">
            <a:latin typeface="Times New Roman" panose="02020603050405020304" pitchFamily="18" charset="0"/>
            <a:cs typeface="Times New Roman" panose="02020603050405020304" pitchFamily="18" charset="0"/>
          </a:endParaRPr>
        </a:p>
      </dsp:txBody>
      <dsp:txXfrm>
        <a:off x="4594690" y="748889"/>
        <a:ext cx="1918085" cy="813733"/>
      </dsp:txXfrm>
    </dsp:sp>
    <dsp:sp modelId="{C3AA4867-DE3E-484E-9EC7-82211DD5E3D0}">
      <dsp:nvSpPr>
        <dsp:cNvPr id="0" name=""/>
        <dsp:cNvSpPr/>
      </dsp:nvSpPr>
      <dsp:spPr>
        <a:xfrm>
          <a:off x="6846987" y="748889"/>
          <a:ext cx="813733" cy="813733"/>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C225F0-C853-4B44-A8EE-8A1CEC05EA0F}">
      <dsp:nvSpPr>
        <dsp:cNvPr id="0" name=""/>
        <dsp:cNvSpPr/>
      </dsp:nvSpPr>
      <dsp:spPr>
        <a:xfrm>
          <a:off x="7017871" y="919773"/>
          <a:ext cx="471965" cy="47196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987373A-8E94-45F3-B6CD-6BA1EBD1FD6D}">
      <dsp:nvSpPr>
        <dsp:cNvPr id="0" name=""/>
        <dsp:cNvSpPr/>
      </dsp:nvSpPr>
      <dsp:spPr>
        <a:xfrm>
          <a:off x="7835092" y="748889"/>
          <a:ext cx="1918085" cy="8137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ru-RU" sz="1100" kern="1200">
              <a:latin typeface="Times New Roman" panose="02020603050405020304" pitchFamily="18" charset="0"/>
              <a:cs typeface="Times New Roman" panose="02020603050405020304" pitchFamily="18" charset="0"/>
            </a:rPr>
            <a:t>Опубликованы методические рекомендации по алгоритму действий участника внешнеэкономической деятельности по получению в таможенном органе разрешения на переработку товаров на таможенной территории, в том числе о порядке использования систем бухгалтерского и налогового учетов для идентификации иностранных товаров в продуктах переработки.</a:t>
          </a:r>
          <a:endParaRPr lang="en-US" sz="1100" kern="1200">
            <a:latin typeface="Times New Roman" panose="02020603050405020304" pitchFamily="18" charset="0"/>
            <a:cs typeface="Times New Roman" panose="02020603050405020304" pitchFamily="18" charset="0"/>
          </a:endParaRPr>
        </a:p>
      </dsp:txBody>
      <dsp:txXfrm>
        <a:off x="7835092" y="748889"/>
        <a:ext cx="1918085" cy="813733"/>
      </dsp:txXfrm>
    </dsp:sp>
    <dsp:sp modelId="{0D2A3B41-E630-41D1-9339-BEB7AF7CA102}">
      <dsp:nvSpPr>
        <dsp:cNvPr id="0" name=""/>
        <dsp:cNvSpPr/>
      </dsp:nvSpPr>
      <dsp:spPr>
        <a:xfrm>
          <a:off x="366183" y="2202732"/>
          <a:ext cx="813733" cy="813733"/>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20D18E-5F17-4F03-BAB3-BA296A3E0B2E}">
      <dsp:nvSpPr>
        <dsp:cNvPr id="0" name=""/>
        <dsp:cNvSpPr/>
      </dsp:nvSpPr>
      <dsp:spPr>
        <a:xfrm>
          <a:off x="537067" y="2373616"/>
          <a:ext cx="471965" cy="47196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F984967-2055-4251-9932-A7C7ECBDB0DA}">
      <dsp:nvSpPr>
        <dsp:cNvPr id="0" name=""/>
        <dsp:cNvSpPr/>
      </dsp:nvSpPr>
      <dsp:spPr>
        <a:xfrm>
          <a:off x="1354288" y="2202732"/>
          <a:ext cx="1918085" cy="8137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ru-RU" sz="1100" kern="1200">
              <a:latin typeface="Times New Roman" panose="02020603050405020304" pitchFamily="18" charset="0"/>
              <a:cs typeface="Times New Roman" panose="02020603050405020304" pitchFamily="18" charset="0"/>
            </a:rPr>
            <a:t>Усовершенствована правоприменительная практика в целях стимулирования экспорта товаров с использованием зарубежных складов.</a:t>
          </a:r>
          <a:endParaRPr lang="en-US" sz="1100" kern="1200">
            <a:latin typeface="Times New Roman" panose="02020603050405020304" pitchFamily="18" charset="0"/>
            <a:cs typeface="Times New Roman" panose="02020603050405020304" pitchFamily="18" charset="0"/>
          </a:endParaRPr>
        </a:p>
      </dsp:txBody>
      <dsp:txXfrm>
        <a:off x="1354288" y="2202732"/>
        <a:ext cx="1918085" cy="813733"/>
      </dsp:txXfrm>
    </dsp:sp>
    <dsp:sp modelId="{CE2B1EDE-F878-4107-A7F8-75BB7D0DD6CC}">
      <dsp:nvSpPr>
        <dsp:cNvPr id="0" name=""/>
        <dsp:cNvSpPr/>
      </dsp:nvSpPr>
      <dsp:spPr>
        <a:xfrm>
          <a:off x="3606585" y="2202732"/>
          <a:ext cx="813733" cy="813733"/>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1A7E61-ACEE-4E47-9030-D911CC1150E0}">
      <dsp:nvSpPr>
        <dsp:cNvPr id="0" name=""/>
        <dsp:cNvSpPr/>
      </dsp:nvSpPr>
      <dsp:spPr>
        <a:xfrm>
          <a:off x="3777469" y="2373616"/>
          <a:ext cx="471965" cy="47196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3478B2A-9996-4580-B753-9B792E6180B6}">
      <dsp:nvSpPr>
        <dsp:cNvPr id="0" name=""/>
        <dsp:cNvSpPr/>
      </dsp:nvSpPr>
      <dsp:spPr>
        <a:xfrm>
          <a:off x="4594690" y="2202732"/>
          <a:ext cx="1918085" cy="8137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100000"/>
            </a:lnSpc>
            <a:spcBef>
              <a:spcPct val="0"/>
            </a:spcBef>
            <a:spcAft>
              <a:spcPct val="35000"/>
            </a:spcAft>
            <a:buNone/>
          </a:pPr>
          <a:r>
            <a:rPr lang="ru-RU" sz="1100" kern="1200">
              <a:latin typeface="Times New Roman" panose="02020603050405020304" pitchFamily="18" charset="0"/>
              <a:cs typeface="Times New Roman" panose="02020603050405020304" pitchFamily="18" charset="0"/>
            </a:rPr>
            <a:t>Упрощен обратный ввоз ранее экспортированных товаров для их возврата, замены и сервисного обслуживания.</a:t>
          </a:r>
          <a:endParaRPr lang="en-US" sz="1100" kern="1200">
            <a:latin typeface="Times New Roman" panose="02020603050405020304" pitchFamily="18" charset="0"/>
            <a:cs typeface="Times New Roman" panose="02020603050405020304" pitchFamily="18" charset="0"/>
          </a:endParaRPr>
        </a:p>
      </dsp:txBody>
      <dsp:txXfrm>
        <a:off x="4594690" y="2202732"/>
        <a:ext cx="1918085" cy="8137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23B74A-AB0D-420A-A078-169F9D8D41A9}">
      <dsp:nvSpPr>
        <dsp:cNvPr id="0" name=""/>
        <dsp:cNvSpPr/>
      </dsp:nvSpPr>
      <dsp:spPr>
        <a:xfrm>
          <a:off x="0" y="4413"/>
          <a:ext cx="6797675" cy="94018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4DBD0B-A12A-4AD2-862C-AA967AA35277}">
      <dsp:nvSpPr>
        <dsp:cNvPr id="0" name=""/>
        <dsp:cNvSpPr/>
      </dsp:nvSpPr>
      <dsp:spPr>
        <a:xfrm>
          <a:off x="284404" y="215954"/>
          <a:ext cx="517099" cy="5170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286E662-509F-4656-A699-ADA63FEAA97E}">
      <dsp:nvSpPr>
        <dsp:cNvPr id="0" name=""/>
        <dsp:cNvSpPr/>
      </dsp:nvSpPr>
      <dsp:spPr>
        <a:xfrm>
          <a:off x="1085908" y="4413"/>
          <a:ext cx="5711766"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666750">
            <a:lnSpc>
              <a:spcPct val="100000"/>
            </a:lnSpc>
            <a:spcBef>
              <a:spcPct val="0"/>
            </a:spcBef>
            <a:spcAft>
              <a:spcPct val="35000"/>
            </a:spcAft>
            <a:buNone/>
          </a:pPr>
          <a:r>
            <a:rPr lang="ru-RU" sz="1500" kern="1200"/>
            <a:t>Товары, определённые решением ЕЭК от 11.12.2018 № 203:</a:t>
          </a:r>
          <a:endParaRPr lang="en-US" sz="1500" kern="1200"/>
        </a:p>
      </dsp:txBody>
      <dsp:txXfrm>
        <a:off x="1085908" y="4413"/>
        <a:ext cx="5711766" cy="940180"/>
      </dsp:txXfrm>
    </dsp:sp>
    <dsp:sp modelId="{1E2FD6C4-E4ED-4E19-9AB7-A8962F3D54D8}">
      <dsp:nvSpPr>
        <dsp:cNvPr id="0" name=""/>
        <dsp:cNvSpPr/>
      </dsp:nvSpPr>
      <dsp:spPr>
        <a:xfrm>
          <a:off x="0" y="1179639"/>
          <a:ext cx="6797675" cy="94018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EB58BF-9197-4A8D-9D92-D9DE009C9C2A}">
      <dsp:nvSpPr>
        <dsp:cNvPr id="0" name=""/>
        <dsp:cNvSpPr/>
      </dsp:nvSpPr>
      <dsp:spPr>
        <a:xfrm>
          <a:off x="284404" y="1391180"/>
          <a:ext cx="517099" cy="5170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3888EFB-D78B-4450-B463-5AFE8FBFA772}">
      <dsp:nvSpPr>
        <dsp:cNvPr id="0" name=""/>
        <dsp:cNvSpPr/>
      </dsp:nvSpPr>
      <dsp:spPr>
        <a:xfrm>
          <a:off x="1085908" y="1179639"/>
          <a:ext cx="5711766"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666750">
            <a:lnSpc>
              <a:spcPct val="100000"/>
            </a:lnSpc>
            <a:spcBef>
              <a:spcPct val="0"/>
            </a:spcBef>
            <a:spcAft>
              <a:spcPct val="35000"/>
            </a:spcAft>
            <a:buNone/>
          </a:pPr>
          <a:r>
            <a:rPr lang="ru-RU" sz="1500" kern="1200"/>
            <a:t>1. Спирт этиловый неденатурированный.</a:t>
          </a:r>
          <a:endParaRPr lang="en-US" sz="1500" kern="1200"/>
        </a:p>
      </dsp:txBody>
      <dsp:txXfrm>
        <a:off x="1085908" y="1179639"/>
        <a:ext cx="5711766" cy="940180"/>
      </dsp:txXfrm>
    </dsp:sp>
    <dsp:sp modelId="{145F9BF8-A98D-470C-BDA9-91677CAE4202}">
      <dsp:nvSpPr>
        <dsp:cNvPr id="0" name=""/>
        <dsp:cNvSpPr/>
      </dsp:nvSpPr>
      <dsp:spPr>
        <a:xfrm>
          <a:off x="0" y="2354865"/>
          <a:ext cx="6797675" cy="94018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D9A34B-FB68-4A4A-B352-3D7BCB78F092}">
      <dsp:nvSpPr>
        <dsp:cNvPr id="0" name=""/>
        <dsp:cNvSpPr/>
      </dsp:nvSpPr>
      <dsp:spPr>
        <a:xfrm>
          <a:off x="284404" y="2566406"/>
          <a:ext cx="517099" cy="51709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EE18FEC-EB38-46B1-9868-6577EDFA17DA}">
      <dsp:nvSpPr>
        <dsp:cNvPr id="0" name=""/>
        <dsp:cNvSpPr/>
      </dsp:nvSpPr>
      <dsp:spPr>
        <a:xfrm>
          <a:off x="1085908" y="2354865"/>
          <a:ext cx="5711766"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666750">
            <a:lnSpc>
              <a:spcPct val="100000"/>
            </a:lnSpc>
            <a:spcBef>
              <a:spcPct val="0"/>
            </a:spcBef>
            <a:spcAft>
              <a:spcPct val="35000"/>
            </a:spcAft>
            <a:buNone/>
          </a:pPr>
          <a:r>
            <a:rPr lang="ru-RU" sz="1500" kern="1200"/>
            <a:t>2. Спирты ациклические и их галогенированные, сульфированные, нитрованные или нитрозированные производные.</a:t>
          </a:r>
          <a:endParaRPr lang="en-US" sz="1500" kern="1200"/>
        </a:p>
      </dsp:txBody>
      <dsp:txXfrm>
        <a:off x="1085908" y="2354865"/>
        <a:ext cx="5711766" cy="940180"/>
      </dsp:txXfrm>
    </dsp:sp>
    <dsp:sp modelId="{959D0F5F-31AC-40FF-BB0A-D9149959144A}">
      <dsp:nvSpPr>
        <dsp:cNvPr id="0" name=""/>
        <dsp:cNvSpPr/>
      </dsp:nvSpPr>
      <dsp:spPr>
        <a:xfrm>
          <a:off x="0" y="3530091"/>
          <a:ext cx="6797675" cy="94018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B3ABAF-7DCB-4E05-A6DE-0DCAA18FE29A}">
      <dsp:nvSpPr>
        <dsp:cNvPr id="0" name=""/>
        <dsp:cNvSpPr/>
      </dsp:nvSpPr>
      <dsp:spPr>
        <a:xfrm>
          <a:off x="284404" y="3741632"/>
          <a:ext cx="517099" cy="51709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0425813-8134-433F-8555-300D192E8F40}">
      <dsp:nvSpPr>
        <dsp:cNvPr id="0" name=""/>
        <dsp:cNvSpPr/>
      </dsp:nvSpPr>
      <dsp:spPr>
        <a:xfrm>
          <a:off x="1085908" y="3530091"/>
          <a:ext cx="5711766"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666750">
            <a:lnSpc>
              <a:spcPct val="100000"/>
            </a:lnSpc>
            <a:spcBef>
              <a:spcPct val="0"/>
            </a:spcBef>
            <a:spcAft>
              <a:spcPct val="35000"/>
            </a:spcAft>
            <a:buNone/>
          </a:pPr>
          <a:r>
            <a:rPr lang="ru-RU" sz="1500" kern="1200"/>
            <a:t>3. Биодизель и его смеси</a:t>
          </a:r>
          <a:endParaRPr lang="en-US" sz="1500" kern="1200"/>
        </a:p>
      </dsp:txBody>
      <dsp:txXfrm>
        <a:off x="1085908" y="3530091"/>
        <a:ext cx="5711766" cy="940180"/>
      </dsp:txXfrm>
    </dsp:sp>
    <dsp:sp modelId="{5501B90E-932B-4D4B-ACD3-D28532D14EA9}">
      <dsp:nvSpPr>
        <dsp:cNvPr id="0" name=""/>
        <dsp:cNvSpPr/>
      </dsp:nvSpPr>
      <dsp:spPr>
        <a:xfrm>
          <a:off x="0" y="4705317"/>
          <a:ext cx="6797675" cy="94018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93395A-F8B3-41B7-9F4B-41B077DF86D7}">
      <dsp:nvSpPr>
        <dsp:cNvPr id="0" name=""/>
        <dsp:cNvSpPr/>
      </dsp:nvSpPr>
      <dsp:spPr>
        <a:xfrm>
          <a:off x="284404" y="4916857"/>
          <a:ext cx="517099" cy="51709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3820C43-0B26-44FA-B61B-D5FDBB18F813}">
      <dsp:nvSpPr>
        <dsp:cNvPr id="0" name=""/>
        <dsp:cNvSpPr/>
      </dsp:nvSpPr>
      <dsp:spPr>
        <a:xfrm>
          <a:off x="1085908" y="4705317"/>
          <a:ext cx="5711766"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666750">
            <a:lnSpc>
              <a:spcPct val="100000"/>
            </a:lnSpc>
            <a:spcBef>
              <a:spcPct val="0"/>
            </a:spcBef>
            <a:spcAft>
              <a:spcPct val="35000"/>
            </a:spcAft>
            <a:buNone/>
          </a:pPr>
          <a:r>
            <a:rPr lang="ru-RU" sz="1500" kern="1200"/>
            <a:t>Отдельные товары, в отношении ввоза которых введены запреты и ограничения (решение ЕЭК от 21.04.2015 № 30).</a:t>
          </a:r>
          <a:endParaRPr lang="en-US" sz="1500" kern="1200"/>
        </a:p>
      </dsp:txBody>
      <dsp:txXfrm>
        <a:off x="1085908" y="4705317"/>
        <a:ext cx="5711766" cy="9401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64CB0-92EE-4BCF-9DD2-64F849AEB89C}">
      <dsp:nvSpPr>
        <dsp:cNvPr id="0" name=""/>
        <dsp:cNvSpPr/>
      </dsp:nvSpPr>
      <dsp:spPr>
        <a:xfrm>
          <a:off x="0" y="6409"/>
          <a:ext cx="6910387" cy="7071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82B3FA-BF0E-4B7F-8D0D-71828563C036}">
      <dsp:nvSpPr>
        <dsp:cNvPr id="0" name=""/>
        <dsp:cNvSpPr/>
      </dsp:nvSpPr>
      <dsp:spPr>
        <a:xfrm>
          <a:off x="213919" y="165522"/>
          <a:ext cx="389325" cy="38894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BA6E094-1CE2-4CF3-A7C4-17930481D7E1}">
      <dsp:nvSpPr>
        <dsp:cNvPr id="0" name=""/>
        <dsp:cNvSpPr/>
      </dsp:nvSpPr>
      <dsp:spPr>
        <a:xfrm>
          <a:off x="817164" y="6409"/>
          <a:ext cx="6019805" cy="839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875" tIns="88875" rIns="88875" bIns="88875" numCol="1" spcCol="1270" anchor="ctr" anchorCtr="0">
          <a:noAutofit/>
        </a:bodyPr>
        <a:lstStyle/>
        <a:p>
          <a:pPr marL="0" lvl="0" indent="0" algn="l" defTabSz="622300">
            <a:lnSpc>
              <a:spcPct val="90000"/>
            </a:lnSpc>
            <a:spcBef>
              <a:spcPct val="0"/>
            </a:spcBef>
            <a:spcAft>
              <a:spcPct val="35000"/>
            </a:spcAft>
            <a:buNone/>
          </a:pPr>
          <a:r>
            <a:rPr lang="ru-RU" sz="1400" kern="1200"/>
            <a:t>Каждому, даже самому казалось бы незначительному, этапу технологического процесса производства Вашего готового продукта, от ввоза сырья до вывоза готового изделия, соответствует свой собственный документ бухгалтерского учета. </a:t>
          </a:r>
          <a:endParaRPr lang="en-US" sz="1400" kern="1200"/>
        </a:p>
      </dsp:txBody>
      <dsp:txXfrm>
        <a:off x="817164" y="6409"/>
        <a:ext cx="6019805" cy="839767"/>
      </dsp:txXfrm>
    </dsp:sp>
    <dsp:sp modelId="{24536CCD-5DD9-4FA9-85E7-A2DA4A7B4029}">
      <dsp:nvSpPr>
        <dsp:cNvPr id="0" name=""/>
        <dsp:cNvSpPr/>
      </dsp:nvSpPr>
      <dsp:spPr>
        <a:xfrm>
          <a:off x="0" y="1056118"/>
          <a:ext cx="6910387" cy="7071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920ABC-4BFB-4D29-B8F3-74ACB2417E92}">
      <dsp:nvSpPr>
        <dsp:cNvPr id="0" name=""/>
        <dsp:cNvSpPr/>
      </dsp:nvSpPr>
      <dsp:spPr>
        <a:xfrm>
          <a:off x="213919" y="1215232"/>
          <a:ext cx="389325" cy="38894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9519ECC-E1F9-460C-B238-0408488FD7ED}">
      <dsp:nvSpPr>
        <dsp:cNvPr id="0" name=""/>
        <dsp:cNvSpPr/>
      </dsp:nvSpPr>
      <dsp:spPr>
        <a:xfrm>
          <a:off x="817164" y="1056118"/>
          <a:ext cx="6019805" cy="839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875" tIns="88875" rIns="88875" bIns="88875" numCol="1" spcCol="1270" anchor="ctr" anchorCtr="0">
          <a:noAutofit/>
        </a:bodyPr>
        <a:lstStyle/>
        <a:p>
          <a:pPr marL="0" lvl="0" indent="0" algn="l" defTabSz="622300">
            <a:lnSpc>
              <a:spcPct val="90000"/>
            </a:lnSpc>
            <a:spcBef>
              <a:spcPct val="0"/>
            </a:spcBef>
            <a:spcAft>
              <a:spcPct val="35000"/>
            </a:spcAft>
            <a:buNone/>
          </a:pPr>
          <a:r>
            <a:rPr lang="ru-RU" sz="1400" kern="1200"/>
            <a:t>НА ПЕРВОМ ЭТАПЕ – необходимо выстроить все этапы производственного процесса</a:t>
          </a:r>
          <a:endParaRPr lang="en-US" sz="1400" kern="1200"/>
        </a:p>
      </dsp:txBody>
      <dsp:txXfrm>
        <a:off x="817164" y="1056118"/>
        <a:ext cx="6019805" cy="839767"/>
      </dsp:txXfrm>
    </dsp:sp>
    <dsp:sp modelId="{DA8A9884-AA3F-4D69-AED4-D473857028B0}">
      <dsp:nvSpPr>
        <dsp:cNvPr id="0" name=""/>
        <dsp:cNvSpPr/>
      </dsp:nvSpPr>
      <dsp:spPr>
        <a:xfrm>
          <a:off x="0" y="2105828"/>
          <a:ext cx="6910387" cy="7071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29ACBC-A857-458F-80F8-68E3BE95BE96}">
      <dsp:nvSpPr>
        <dsp:cNvPr id="0" name=""/>
        <dsp:cNvSpPr/>
      </dsp:nvSpPr>
      <dsp:spPr>
        <a:xfrm>
          <a:off x="213919" y="2264942"/>
          <a:ext cx="389325" cy="38894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9FC0FA6-7D28-45FD-8F47-7464884A6ED3}">
      <dsp:nvSpPr>
        <dsp:cNvPr id="0" name=""/>
        <dsp:cNvSpPr/>
      </dsp:nvSpPr>
      <dsp:spPr>
        <a:xfrm>
          <a:off x="817164" y="2105828"/>
          <a:ext cx="6019805" cy="839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875" tIns="88875" rIns="88875" bIns="88875" numCol="1" spcCol="1270" anchor="ctr" anchorCtr="0">
          <a:noAutofit/>
        </a:bodyPr>
        <a:lstStyle/>
        <a:p>
          <a:pPr marL="0" lvl="0" indent="0" algn="l" defTabSz="622300">
            <a:lnSpc>
              <a:spcPct val="90000"/>
            </a:lnSpc>
            <a:spcBef>
              <a:spcPct val="0"/>
            </a:spcBef>
            <a:spcAft>
              <a:spcPct val="35000"/>
            </a:spcAft>
            <a:buNone/>
          </a:pPr>
          <a:r>
            <a:rPr lang="ru-RU" sz="1400" kern="1200"/>
            <a:t>НА ВТОРОМ ЭТАПЕ – согласовать с финансовым блоком Вашего предприятия, какой документ и какая бухгалтерская проводка соответствует последовательно каждому этапу производственного процесса</a:t>
          </a:r>
          <a:endParaRPr lang="en-US" sz="1400" kern="1200"/>
        </a:p>
      </dsp:txBody>
      <dsp:txXfrm>
        <a:off x="817164" y="2105828"/>
        <a:ext cx="6019805" cy="839767"/>
      </dsp:txXfrm>
    </dsp:sp>
    <dsp:sp modelId="{68D4499F-8357-4ADB-BB29-85B3AB8877BC}">
      <dsp:nvSpPr>
        <dsp:cNvPr id="0" name=""/>
        <dsp:cNvSpPr/>
      </dsp:nvSpPr>
      <dsp:spPr>
        <a:xfrm>
          <a:off x="0" y="3155538"/>
          <a:ext cx="6910387" cy="7071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7597878-A8A4-4738-BFB8-D2D19210B910}">
      <dsp:nvSpPr>
        <dsp:cNvPr id="0" name=""/>
        <dsp:cNvSpPr/>
      </dsp:nvSpPr>
      <dsp:spPr>
        <a:xfrm>
          <a:off x="213919" y="3314652"/>
          <a:ext cx="389325" cy="38894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873A00F-7595-462F-8CF2-19497EE556DE}">
      <dsp:nvSpPr>
        <dsp:cNvPr id="0" name=""/>
        <dsp:cNvSpPr/>
      </dsp:nvSpPr>
      <dsp:spPr>
        <a:xfrm>
          <a:off x="817164" y="3155538"/>
          <a:ext cx="6019805" cy="839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875" tIns="88875" rIns="88875" bIns="88875" numCol="1" spcCol="1270" anchor="ctr" anchorCtr="0">
          <a:noAutofit/>
        </a:bodyPr>
        <a:lstStyle/>
        <a:p>
          <a:pPr marL="0" lvl="0" indent="0" algn="l" defTabSz="622300">
            <a:lnSpc>
              <a:spcPct val="90000"/>
            </a:lnSpc>
            <a:spcBef>
              <a:spcPct val="0"/>
            </a:spcBef>
            <a:spcAft>
              <a:spcPct val="35000"/>
            </a:spcAft>
            <a:buNone/>
          </a:pPr>
          <a:r>
            <a:rPr lang="ru-RU" sz="1400" kern="1200"/>
            <a:t>НА ТРЕТЬЕМ ЭТАПЕ – просмотреть и сопоставить как весь массив документов отражается в Учетной политике Вашего предприятия</a:t>
          </a:r>
          <a:endParaRPr lang="en-US" sz="1400" kern="1200"/>
        </a:p>
      </dsp:txBody>
      <dsp:txXfrm>
        <a:off x="817164" y="3155538"/>
        <a:ext cx="6019805" cy="839767"/>
      </dsp:txXfrm>
    </dsp:sp>
    <dsp:sp modelId="{2630FA59-090B-4AD7-96A2-9A0245AA8CB1}">
      <dsp:nvSpPr>
        <dsp:cNvPr id="0" name=""/>
        <dsp:cNvSpPr/>
      </dsp:nvSpPr>
      <dsp:spPr>
        <a:xfrm>
          <a:off x="0" y="4205248"/>
          <a:ext cx="6910387" cy="70717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4DA486-0DE6-4E4B-8924-061BC796EF49}">
      <dsp:nvSpPr>
        <dsp:cNvPr id="0" name=""/>
        <dsp:cNvSpPr/>
      </dsp:nvSpPr>
      <dsp:spPr>
        <a:xfrm>
          <a:off x="213919" y="4364362"/>
          <a:ext cx="389325" cy="38894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83FAE55-4115-4404-9D3B-4295125BB7C9}">
      <dsp:nvSpPr>
        <dsp:cNvPr id="0" name=""/>
        <dsp:cNvSpPr/>
      </dsp:nvSpPr>
      <dsp:spPr>
        <a:xfrm>
          <a:off x="817164" y="4205248"/>
          <a:ext cx="6019805" cy="8397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875" tIns="88875" rIns="88875" bIns="88875" numCol="1" spcCol="1270" anchor="ctr" anchorCtr="0">
          <a:noAutofit/>
        </a:bodyPr>
        <a:lstStyle/>
        <a:p>
          <a:pPr marL="0" lvl="0" indent="0" algn="l" defTabSz="622300">
            <a:lnSpc>
              <a:spcPct val="90000"/>
            </a:lnSpc>
            <a:spcBef>
              <a:spcPct val="0"/>
            </a:spcBef>
            <a:spcAft>
              <a:spcPct val="35000"/>
            </a:spcAft>
            <a:buNone/>
          </a:pPr>
          <a:r>
            <a:rPr lang="ru-RU" sz="1400" kern="1200"/>
            <a:t>НА ЧЕТВЕРТОМ ЭТАПЕ – подготовить справку для таможенных органов об обеспечении контроля и документальной прослеживаемости.</a:t>
          </a:r>
          <a:endParaRPr lang="en-US" sz="1400" kern="1200"/>
        </a:p>
      </dsp:txBody>
      <dsp:txXfrm>
        <a:off x="817164" y="4205248"/>
        <a:ext cx="6019805" cy="8397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222C47-76B8-4C06-92EF-4A6B5D45AB4C}">
      <dsp:nvSpPr>
        <dsp:cNvPr id="0" name=""/>
        <dsp:cNvSpPr/>
      </dsp:nvSpPr>
      <dsp:spPr>
        <a:xfrm>
          <a:off x="0" y="2620"/>
          <a:ext cx="6910387" cy="146871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6E83E1-EEBA-4A81-89F2-058A30D95FF7}">
      <dsp:nvSpPr>
        <dsp:cNvPr id="0" name=""/>
        <dsp:cNvSpPr/>
      </dsp:nvSpPr>
      <dsp:spPr>
        <a:xfrm>
          <a:off x="444285" y="333080"/>
          <a:ext cx="808581" cy="8077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338781B-F87D-45FE-936F-97DEBEA17960}">
      <dsp:nvSpPr>
        <dsp:cNvPr id="0" name=""/>
        <dsp:cNvSpPr/>
      </dsp:nvSpPr>
      <dsp:spPr>
        <a:xfrm>
          <a:off x="1697152" y="2620"/>
          <a:ext cx="5056360" cy="1470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591" tIns="155591" rIns="155591" bIns="155591" numCol="1" spcCol="1270" anchor="ctr" anchorCtr="0">
          <a:noAutofit/>
        </a:bodyPr>
        <a:lstStyle/>
        <a:p>
          <a:pPr marL="0" lvl="0" indent="0" algn="l" defTabSz="622300">
            <a:lnSpc>
              <a:spcPct val="90000"/>
            </a:lnSpc>
            <a:spcBef>
              <a:spcPct val="0"/>
            </a:spcBef>
            <a:spcAft>
              <a:spcPct val="35000"/>
            </a:spcAft>
            <a:buNone/>
          </a:pPr>
          <a:r>
            <a:rPr lang="ru-RU" sz="1400" kern="1200"/>
            <a:t>Порядок признания отходов переработки подлежащими захоронению носит заявительный характер</a:t>
          </a:r>
          <a:endParaRPr lang="en-US" sz="1400" kern="1200"/>
        </a:p>
      </dsp:txBody>
      <dsp:txXfrm>
        <a:off x="1697152" y="2620"/>
        <a:ext cx="5056360" cy="1470148"/>
      </dsp:txXfrm>
    </dsp:sp>
    <dsp:sp modelId="{F0200FB5-DB1F-4C04-AEAF-9D60912EC1A3}">
      <dsp:nvSpPr>
        <dsp:cNvPr id="0" name=""/>
        <dsp:cNvSpPr/>
      </dsp:nvSpPr>
      <dsp:spPr>
        <a:xfrm>
          <a:off x="0" y="1790638"/>
          <a:ext cx="6910387" cy="146871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940DFD-F291-4024-9FEE-FEE91BFF4F91}">
      <dsp:nvSpPr>
        <dsp:cNvPr id="0" name=""/>
        <dsp:cNvSpPr/>
      </dsp:nvSpPr>
      <dsp:spPr>
        <a:xfrm>
          <a:off x="444285" y="2121098"/>
          <a:ext cx="808581" cy="80779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E695E89-7FAC-4DCD-823E-92C578F81B62}">
      <dsp:nvSpPr>
        <dsp:cNvPr id="0" name=""/>
        <dsp:cNvSpPr/>
      </dsp:nvSpPr>
      <dsp:spPr>
        <a:xfrm>
          <a:off x="1697152" y="1790638"/>
          <a:ext cx="5056360" cy="1470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591" tIns="155591" rIns="155591" bIns="155591" numCol="1" spcCol="1270" anchor="ctr" anchorCtr="0">
          <a:noAutofit/>
        </a:bodyPr>
        <a:lstStyle/>
        <a:p>
          <a:pPr marL="0" lvl="0" indent="0" algn="l" defTabSz="622300">
            <a:lnSpc>
              <a:spcPct val="90000"/>
            </a:lnSpc>
            <a:spcBef>
              <a:spcPct val="0"/>
            </a:spcBef>
            <a:spcAft>
              <a:spcPct val="35000"/>
            </a:spcAft>
            <a:buNone/>
          </a:pPr>
          <a:r>
            <a:rPr lang="ru-RU" sz="1400" kern="1200"/>
            <a:t>В заявлении на переработку товаров обычно  указывается, что дальнейшее коммерческое использование отходов невозможно, либо вывод о возможном дальнейшем использовании отходов будет сделан в процессе или по окончанию производственного цикла,  в обоснование этого к заявлению должны быть приложены документы, подтверждающие такие сведения.</a:t>
          </a:r>
          <a:endParaRPr lang="en-US" sz="1400" kern="1200"/>
        </a:p>
      </dsp:txBody>
      <dsp:txXfrm>
        <a:off x="1697152" y="1790638"/>
        <a:ext cx="5056360" cy="1470148"/>
      </dsp:txXfrm>
    </dsp:sp>
    <dsp:sp modelId="{779E1F9F-E8F7-4F30-B8CD-2E80A36F4279}">
      <dsp:nvSpPr>
        <dsp:cNvPr id="0" name=""/>
        <dsp:cNvSpPr/>
      </dsp:nvSpPr>
      <dsp:spPr>
        <a:xfrm>
          <a:off x="0" y="3578656"/>
          <a:ext cx="6910387" cy="146871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5D71D3-3B68-4E99-BD12-2DAC03B00021}">
      <dsp:nvSpPr>
        <dsp:cNvPr id="0" name=""/>
        <dsp:cNvSpPr/>
      </dsp:nvSpPr>
      <dsp:spPr>
        <a:xfrm>
          <a:off x="444285" y="3909116"/>
          <a:ext cx="808581" cy="80779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9D2F782-A1BA-42BB-ABAB-3A2D79F7887F}">
      <dsp:nvSpPr>
        <dsp:cNvPr id="0" name=""/>
        <dsp:cNvSpPr/>
      </dsp:nvSpPr>
      <dsp:spPr>
        <a:xfrm>
          <a:off x="1697152" y="3578656"/>
          <a:ext cx="5056360" cy="1470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591" tIns="155591" rIns="155591" bIns="155591" numCol="1" spcCol="1270" anchor="ctr" anchorCtr="0">
          <a:noAutofit/>
        </a:bodyPr>
        <a:lstStyle/>
        <a:p>
          <a:pPr marL="0" lvl="0" indent="0" algn="l" defTabSz="622300">
            <a:lnSpc>
              <a:spcPct val="90000"/>
            </a:lnSpc>
            <a:spcBef>
              <a:spcPct val="0"/>
            </a:spcBef>
            <a:spcAft>
              <a:spcPct val="35000"/>
            </a:spcAft>
            <a:buNone/>
          </a:pPr>
          <a:r>
            <a:rPr lang="ru-RU" sz="1400" kern="1200"/>
            <a:t>К документам, подтверждающим, что отходы переработки являются непригодными для их дальнейшего коммерческого использования, могут относиться договоры заявителя со специализированными организациями на захоронение, утилизацию либо обезвреживание отходов переработки, а также документы, подтверждающие расходы по оплате таких операций.</a:t>
          </a:r>
          <a:endParaRPr lang="en-US" sz="1400" kern="1200"/>
        </a:p>
      </dsp:txBody>
      <dsp:txXfrm>
        <a:off x="1697152" y="3578656"/>
        <a:ext cx="5056360" cy="147014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17806D-E7F2-469E-B3FA-A69FF248F653}">
      <dsp:nvSpPr>
        <dsp:cNvPr id="0" name=""/>
        <dsp:cNvSpPr/>
      </dsp:nvSpPr>
      <dsp:spPr>
        <a:xfrm>
          <a:off x="637665" y="664955"/>
          <a:ext cx="1887187" cy="188718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8104D1-A00E-4228-9CFD-A1FE8EF16415}">
      <dsp:nvSpPr>
        <dsp:cNvPr id="0" name=""/>
        <dsp:cNvSpPr/>
      </dsp:nvSpPr>
      <dsp:spPr>
        <a:xfrm>
          <a:off x="1039853" y="1067143"/>
          <a:ext cx="1082812" cy="1082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A16772B-73E7-4237-AFA8-E5BA73E107F9}">
      <dsp:nvSpPr>
        <dsp:cNvPr id="0" name=""/>
        <dsp:cNvSpPr/>
      </dsp:nvSpPr>
      <dsp:spPr>
        <a:xfrm>
          <a:off x="34384" y="3139956"/>
          <a:ext cx="3093750" cy="184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ru-RU" sz="1100" kern="1200" dirty="0"/>
            <a:t>1. Так как вы подаете таможенную декларацию на таможенный пост, который априори до Вашей декларации мало сталкивался с процедурой переработки на таможенной территории,  рекомендую до начала таможенного оформления, а лучше до прибытия сырья, записаться на прием к начальнику таможенного органа, чтобы заранее показать ему полный комплект документов и объяснить суть Ваших действий по непосредственной реализации проекта.</a:t>
          </a:r>
          <a:endParaRPr lang="en-US" sz="1100" kern="1200" dirty="0"/>
        </a:p>
      </dsp:txBody>
      <dsp:txXfrm>
        <a:off x="34384" y="3139956"/>
        <a:ext cx="3093750" cy="1845000"/>
      </dsp:txXfrm>
    </dsp:sp>
    <dsp:sp modelId="{861C0E1D-1763-4C2D-8CDA-90610F5897E8}">
      <dsp:nvSpPr>
        <dsp:cNvPr id="0" name=""/>
        <dsp:cNvSpPr/>
      </dsp:nvSpPr>
      <dsp:spPr>
        <a:xfrm>
          <a:off x="4272821" y="664955"/>
          <a:ext cx="1887187" cy="188718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70EC8E2-7E50-4608-8EB2-FC343D8F44F1}">
      <dsp:nvSpPr>
        <dsp:cNvPr id="0" name=""/>
        <dsp:cNvSpPr/>
      </dsp:nvSpPr>
      <dsp:spPr>
        <a:xfrm>
          <a:off x="4675009" y="1067143"/>
          <a:ext cx="1082812" cy="1082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3C659A5-FB82-43EB-903F-BF356B3C8C71}">
      <dsp:nvSpPr>
        <dsp:cNvPr id="0" name=""/>
        <dsp:cNvSpPr/>
      </dsp:nvSpPr>
      <dsp:spPr>
        <a:xfrm>
          <a:off x="3669540" y="3139956"/>
          <a:ext cx="3093750" cy="184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ru-RU" sz="1100" kern="1200" dirty="0"/>
            <a:t>2. Так как груз, помещаемый под таможенную процедуру переработки на таможенной территории, обязательно, практически со 100 процентной вероятностью,  будет подвергнут процедуре досмотра, необходимо заранее выдвинуть требования к поставщику о том, что во – первых фактическое количество товаров, должно точно соответствовать заявленному в документах, во – вторых, товары обязательно должны быть правильно маркированы.</a:t>
          </a:r>
          <a:endParaRPr lang="en-US" sz="1100" kern="1200" dirty="0"/>
        </a:p>
      </dsp:txBody>
      <dsp:txXfrm>
        <a:off x="3669540" y="3139956"/>
        <a:ext cx="3093750" cy="18450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4097A5-E37D-4309-BDC5-ED499CACA5C0}">
      <dsp:nvSpPr>
        <dsp:cNvPr id="0" name=""/>
        <dsp:cNvSpPr/>
      </dsp:nvSpPr>
      <dsp:spPr>
        <a:xfrm>
          <a:off x="0" y="48605"/>
          <a:ext cx="6797675" cy="273747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ru-RU" sz="2700" kern="1200"/>
            <a:t>Реэкспортируемые товары обязательно помещаются под таможенную процедуру транзита!</a:t>
          </a:r>
          <a:endParaRPr lang="en-US" sz="2700" kern="1200"/>
        </a:p>
      </dsp:txBody>
      <dsp:txXfrm>
        <a:off x="133632" y="182237"/>
        <a:ext cx="6530411" cy="2470206"/>
      </dsp:txXfrm>
    </dsp:sp>
    <dsp:sp modelId="{8C080091-0C9F-49EC-BAC6-5E20FB7E1DD0}">
      <dsp:nvSpPr>
        <dsp:cNvPr id="0" name=""/>
        <dsp:cNvSpPr/>
      </dsp:nvSpPr>
      <dsp:spPr>
        <a:xfrm>
          <a:off x="0" y="2863836"/>
          <a:ext cx="6797675" cy="2737470"/>
        </a:xfrm>
        <a:prstGeom prst="roundRect">
          <a:avLst/>
        </a:prstGeom>
        <a:solidFill>
          <a:schemeClr val="accent2">
            <a:hueOff val="1496879"/>
            <a:satOff val="-674"/>
            <a:lumOff val="705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ru-RU" sz="2700" kern="1200"/>
            <a:t>Во многие таможенные органы подать таможенную декларацию, в соответствии с таможенной процедурой переработка на таможенной территории, возможно только после официального поступления второго экземпляра разрешения!</a:t>
          </a:r>
          <a:endParaRPr lang="en-US" sz="2700" kern="1200"/>
        </a:p>
      </dsp:txBody>
      <dsp:txXfrm>
        <a:off x="133632" y="2997468"/>
        <a:ext cx="6530411" cy="247020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888747-8D2A-4735-B540-F7217169275C}">
      <dsp:nvSpPr>
        <dsp:cNvPr id="0" name=""/>
        <dsp:cNvSpPr/>
      </dsp:nvSpPr>
      <dsp:spPr>
        <a:xfrm>
          <a:off x="0" y="0"/>
          <a:ext cx="8549640" cy="1135824"/>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ru-RU" sz="1600" b="1" kern="1200"/>
            <a:t>Статья 133 289 – ФЗ  Учет товаров при применении таможенной процедуры переработки на таможенной территории. Отчетность о применении таможенной процедуры переработки на таможенной территории</a:t>
          </a:r>
          <a:endParaRPr lang="en-US" sz="1600" kern="1200"/>
        </a:p>
      </dsp:txBody>
      <dsp:txXfrm>
        <a:off x="33267" y="33267"/>
        <a:ext cx="7323997" cy="1069290"/>
      </dsp:txXfrm>
    </dsp:sp>
    <dsp:sp modelId="{CC04FC59-4B7F-4FA9-857A-A17B9C78091D}">
      <dsp:nvSpPr>
        <dsp:cNvPr id="0" name=""/>
        <dsp:cNvSpPr/>
      </dsp:nvSpPr>
      <dsp:spPr>
        <a:xfrm>
          <a:off x="754379" y="1325127"/>
          <a:ext cx="8549640" cy="1135824"/>
        </a:xfrm>
        <a:prstGeom prst="roundRect">
          <a:avLst>
            <a:gd name="adj" fmla="val 10000"/>
          </a:avLst>
        </a:prstGeom>
        <a:solidFill>
          <a:schemeClr val="accent2">
            <a:hueOff val="748440"/>
            <a:satOff val="-337"/>
            <a:lumOff val="352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ru-RU" sz="1600" kern="1200"/>
            <a:t>1. Декларант, а также лица, осуществляющие операции по переработке иностранных товаров, помещенных под таможенную процедуру переработки на таможенной территории, обязаны вести учет таких товаров, продуктов их переработки, отходов и остатков.</a:t>
          </a:r>
          <a:endParaRPr lang="en-US" sz="1600" kern="1200"/>
        </a:p>
      </dsp:txBody>
      <dsp:txXfrm>
        <a:off x="787646" y="1358394"/>
        <a:ext cx="6990440" cy="1069290"/>
      </dsp:txXfrm>
    </dsp:sp>
    <dsp:sp modelId="{AA402A00-944E-4E03-A79E-B7603F0BCE6C}">
      <dsp:nvSpPr>
        <dsp:cNvPr id="0" name=""/>
        <dsp:cNvSpPr/>
      </dsp:nvSpPr>
      <dsp:spPr>
        <a:xfrm>
          <a:off x="1508759" y="2650255"/>
          <a:ext cx="8549640" cy="1135824"/>
        </a:xfrm>
        <a:prstGeom prst="roundRect">
          <a:avLst>
            <a:gd name="adj" fmla="val 10000"/>
          </a:avLst>
        </a:prstGeom>
        <a:solidFill>
          <a:schemeClr val="accent2">
            <a:hueOff val="1496879"/>
            <a:satOff val="-674"/>
            <a:lumOff val="705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ru-RU" sz="1600" kern="1200"/>
            <a:t>2. Учет ведется в соответствии с требованиями законодательства Российской Федерации по ведению бухгалтерского и налогового учета….</a:t>
          </a:r>
          <a:endParaRPr lang="en-US" sz="1600" kern="1200"/>
        </a:p>
      </dsp:txBody>
      <dsp:txXfrm>
        <a:off x="1542026" y="2683522"/>
        <a:ext cx="6990440" cy="1069290"/>
      </dsp:txXfrm>
    </dsp:sp>
    <dsp:sp modelId="{9267A79E-B555-4D4E-A762-22B9796A0D87}">
      <dsp:nvSpPr>
        <dsp:cNvPr id="0" name=""/>
        <dsp:cNvSpPr/>
      </dsp:nvSpPr>
      <dsp:spPr>
        <a:xfrm>
          <a:off x="7811354" y="861333"/>
          <a:ext cx="738285" cy="738285"/>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en-US" sz="3300" kern="1200"/>
        </a:p>
      </dsp:txBody>
      <dsp:txXfrm>
        <a:off x="7977468" y="861333"/>
        <a:ext cx="406057" cy="555559"/>
      </dsp:txXfrm>
    </dsp:sp>
    <dsp:sp modelId="{F4732860-8AAD-4494-A905-CF322B7EA6C4}">
      <dsp:nvSpPr>
        <dsp:cNvPr id="0" name=""/>
        <dsp:cNvSpPr/>
      </dsp:nvSpPr>
      <dsp:spPr>
        <a:xfrm>
          <a:off x="8565734" y="2178889"/>
          <a:ext cx="738285" cy="738285"/>
        </a:xfrm>
        <a:prstGeom prst="downArrow">
          <a:avLst>
            <a:gd name="adj1" fmla="val 55000"/>
            <a:gd name="adj2" fmla="val 45000"/>
          </a:avLst>
        </a:prstGeom>
        <a:solidFill>
          <a:schemeClr val="accent2">
            <a:tint val="40000"/>
            <a:alpha val="90000"/>
            <a:hueOff val="991689"/>
            <a:satOff val="15847"/>
            <a:lumOff val="1416"/>
            <a:alphaOff val="0"/>
          </a:schemeClr>
        </a:solidFill>
        <a:ln w="15875" cap="flat" cmpd="sng" algn="ctr">
          <a:solidFill>
            <a:schemeClr val="accent2">
              <a:tint val="40000"/>
              <a:alpha val="90000"/>
              <a:hueOff val="991689"/>
              <a:satOff val="15847"/>
              <a:lumOff val="141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en-US" sz="3300" kern="1200"/>
        </a:p>
      </dsp:txBody>
      <dsp:txXfrm>
        <a:off x="8731848" y="2178889"/>
        <a:ext cx="406057" cy="555559"/>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11/15/2019</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77830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11/15/2019</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11644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11/15/2019</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4352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11/15/2019</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3313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11/15/2019</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21690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11/15/2019</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72081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11/15/2019</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65237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11/15/2019</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21998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11/15/2019</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43981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11/15/2019</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122557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11/15/2019</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34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11/15/2019</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0822195"/>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7" r:id="rId5"/>
    <p:sldLayoutId id="2147483711" r:id="rId6"/>
    <p:sldLayoutId id="2147483712" r:id="rId7"/>
    <p:sldLayoutId id="2147483713" r:id="rId8"/>
    <p:sldLayoutId id="2147483716" r:id="rId9"/>
    <p:sldLayoutId id="2147483714" r:id="rId10"/>
    <p:sldLayoutId id="2147483715" r:id="rId11"/>
  </p:sldLayoutIdLst>
  <p:hf sldNum="0" hdr="0" ftr="0" dt="0"/>
  <p:txStyles>
    <p:titleStyle>
      <a:lvl1pPr algn="l" defTabSz="914400" rtl="0" eaLnBrk="1" latinLnBrk="0" hangingPunct="1">
        <a:lnSpc>
          <a:spcPct val="90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image" Target="../media/image37.sv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9.sv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1.svg"/><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9.svg"/><Relationship Id="rId2" Type="http://schemas.openxmlformats.org/officeDocument/2006/relationships/image" Target="../media/image5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1.svg"/><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3.png"/><Relationship Id="rId2" Type="http://schemas.openxmlformats.org/officeDocument/2006/relationships/image" Target="../media/image6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8" name="Picture 3">
            <a:extLst>
              <a:ext uri="{FF2B5EF4-FFF2-40B4-BE49-F238E27FC236}">
                <a16:creationId xmlns:a16="http://schemas.microsoft.com/office/drawing/2014/main" id="{D71C02B8-B71A-4E91-8A98-0C73F31C9B1A}"/>
              </a:ext>
            </a:extLst>
          </p:cNvPr>
          <p:cNvPicPr>
            <a:picLocks noChangeAspect="1"/>
          </p:cNvPicPr>
          <p:nvPr/>
        </p:nvPicPr>
        <p:blipFill rotWithShape="1">
          <a:blip r:embed="rId2"/>
          <a:srcRect t="20078" b="20637"/>
          <a:stretch/>
        </p:blipFill>
        <p:spPr>
          <a:xfrm>
            <a:off x="-32" y="10"/>
            <a:ext cx="12192031" cy="4915066"/>
          </a:xfrm>
          <a:prstGeom prst="rect">
            <a:avLst/>
          </a:prstGeom>
        </p:spPr>
      </p:pic>
      <p:sp>
        <p:nvSpPr>
          <p:cNvPr id="83" name="Rectangle 71">
            <a:extLst>
              <a:ext uri="{FF2B5EF4-FFF2-40B4-BE49-F238E27FC236}">
                <a16:creationId xmlns:a16="http://schemas.microsoft.com/office/drawing/2014/main" id="{0B4FB531-34DA-4777-9BD5-5B885DC38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15076"/>
            <a:ext cx="12188952" cy="1942924"/>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a:extLst>
              <a:ext uri="{FF2B5EF4-FFF2-40B4-BE49-F238E27FC236}">
                <a16:creationId xmlns:a16="http://schemas.microsoft.com/office/drawing/2014/main" id="{1A52CFB1-E5E5-4461-8603-8B642048255D}"/>
              </a:ext>
            </a:extLst>
          </p:cNvPr>
          <p:cNvSpPr>
            <a:spLocks noGrp="1"/>
          </p:cNvSpPr>
          <p:nvPr>
            <p:ph type="ctrTitle"/>
          </p:nvPr>
        </p:nvSpPr>
        <p:spPr>
          <a:xfrm>
            <a:off x="828675" y="5120639"/>
            <a:ext cx="7137263" cy="1280161"/>
          </a:xfrm>
        </p:spPr>
        <p:txBody>
          <a:bodyPr anchor="ctr">
            <a:normAutofit/>
          </a:bodyPr>
          <a:lstStyle/>
          <a:p>
            <a:pPr algn="r"/>
            <a:r>
              <a:rPr lang="ru-RU" sz="4100">
                <a:solidFill>
                  <a:srgbClr val="FFFFFF"/>
                </a:solidFill>
                <a:latin typeface="Times New Roman" panose="02020603050405020304" pitchFamily="18" charset="0"/>
                <a:cs typeface="Times New Roman" panose="02020603050405020304" pitchFamily="18" charset="0"/>
              </a:rPr>
              <a:t>«Переработка на таможенной территории»</a:t>
            </a:r>
          </a:p>
        </p:txBody>
      </p:sp>
      <p:sp>
        <p:nvSpPr>
          <p:cNvPr id="3" name="Подзаголовок 2">
            <a:extLst>
              <a:ext uri="{FF2B5EF4-FFF2-40B4-BE49-F238E27FC236}">
                <a16:creationId xmlns:a16="http://schemas.microsoft.com/office/drawing/2014/main" id="{DC2AB37C-2F9C-415D-AF19-9C464886D3A1}"/>
              </a:ext>
            </a:extLst>
          </p:cNvPr>
          <p:cNvSpPr>
            <a:spLocks noGrp="1"/>
          </p:cNvSpPr>
          <p:nvPr>
            <p:ph type="subTitle" idx="1"/>
          </p:nvPr>
        </p:nvSpPr>
        <p:spPr>
          <a:xfrm>
            <a:off x="8289580" y="5120639"/>
            <a:ext cx="3073745" cy="1280160"/>
          </a:xfrm>
        </p:spPr>
        <p:txBody>
          <a:bodyPr anchor="ctr">
            <a:normAutofit/>
          </a:bodyPr>
          <a:lstStyle/>
          <a:p>
            <a:r>
              <a:rPr lang="ru-RU" sz="1500">
                <a:solidFill>
                  <a:srgbClr val="FFFFFF"/>
                </a:solidFill>
                <a:latin typeface="Times New Roman" panose="02020603050405020304" pitchFamily="18" charset="0"/>
                <a:cs typeface="Times New Roman" panose="02020603050405020304" pitchFamily="18" charset="0"/>
              </a:rPr>
              <a:t>«Быть или не быть – вот в чем вопрос»</a:t>
            </a:r>
          </a:p>
        </p:txBody>
      </p:sp>
      <p:cxnSp>
        <p:nvCxnSpPr>
          <p:cNvPr id="84" name="Straight Connector 73">
            <a:extLst>
              <a:ext uri="{FF2B5EF4-FFF2-40B4-BE49-F238E27FC236}">
                <a16:creationId xmlns:a16="http://schemas.microsoft.com/office/drawing/2014/main" id="{D5B557D3-D7B4-404B-84A1-9BD182BE5B0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7532813" y="5760720"/>
            <a:ext cx="11887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179628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3BCCAE5-A35B-4B66-A4A7-E23C34A40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2B0D3C0A-AB5C-4C87-A712-7A7A7AF33494}"/>
              </a:ext>
            </a:extLst>
          </p:cNvPr>
          <p:cNvSpPr>
            <a:spLocks noGrp="1"/>
          </p:cNvSpPr>
          <p:nvPr>
            <p:ph type="title"/>
          </p:nvPr>
        </p:nvSpPr>
        <p:spPr>
          <a:xfrm>
            <a:off x="1036320" y="286603"/>
            <a:ext cx="10058400" cy="1450757"/>
          </a:xfrm>
        </p:spPr>
        <p:txBody>
          <a:bodyPr>
            <a:normAutofit fontScale="90000"/>
          </a:bodyPr>
          <a:lstStyle/>
          <a:p>
            <a:br>
              <a:rPr lang="ru-RU" sz="1200">
                <a:latin typeface="Times New Roman" panose="02020603050405020304" pitchFamily="18" charset="0"/>
                <a:cs typeface="Times New Roman" panose="02020603050405020304" pitchFamily="18" charset="0"/>
              </a:rPr>
            </a:br>
            <a:br>
              <a:rPr lang="ru-RU" sz="1200">
                <a:latin typeface="Times New Roman" panose="02020603050405020304" pitchFamily="18" charset="0"/>
                <a:cs typeface="Times New Roman" panose="02020603050405020304" pitchFamily="18" charset="0"/>
              </a:rPr>
            </a:br>
            <a:br>
              <a:rPr lang="ru-RU" sz="1200">
                <a:latin typeface="Times New Roman" panose="02020603050405020304" pitchFamily="18" charset="0"/>
                <a:cs typeface="Times New Roman" panose="02020603050405020304" pitchFamily="18" charset="0"/>
              </a:rPr>
            </a:br>
            <a:br>
              <a:rPr lang="ru-RU" sz="1200">
                <a:latin typeface="Times New Roman" panose="02020603050405020304" pitchFamily="18" charset="0"/>
                <a:cs typeface="Times New Roman" panose="02020603050405020304" pitchFamily="18" charset="0"/>
              </a:rPr>
            </a:br>
            <a:br>
              <a:rPr lang="ru-RU" sz="1200">
                <a:latin typeface="Times New Roman" panose="02020603050405020304" pitchFamily="18" charset="0"/>
                <a:cs typeface="Times New Roman" panose="02020603050405020304" pitchFamily="18" charset="0"/>
              </a:rPr>
            </a:br>
            <a:br>
              <a:rPr lang="ru-RU" sz="4000" b="1">
                <a:latin typeface="Times New Roman" panose="02020603050405020304" pitchFamily="18" charset="0"/>
                <a:cs typeface="Times New Roman" panose="02020603050405020304" pitchFamily="18" charset="0"/>
              </a:rPr>
            </a:br>
            <a:r>
              <a:rPr lang="ru-RU" sz="4000" b="1">
                <a:latin typeface="Times New Roman" panose="02020603050405020304" pitchFamily="18" charset="0"/>
                <a:cs typeface="Times New Roman" panose="02020603050405020304" pitchFamily="18" charset="0"/>
              </a:rPr>
              <a:t>Операции по переработке на таможенной территории Союза включают в себя:</a:t>
            </a:r>
            <a:br>
              <a:rPr lang="ru-RU" sz="2400" b="1">
                <a:latin typeface="Times New Roman" panose="02020603050405020304" pitchFamily="18" charset="0"/>
                <a:cs typeface="Times New Roman" panose="02020603050405020304" pitchFamily="18" charset="0"/>
              </a:rPr>
            </a:br>
            <a:endParaRPr lang="ru-RU" sz="2400" b="1" dirty="0">
              <a:latin typeface="Times New Roman" panose="02020603050405020304" pitchFamily="18" charset="0"/>
              <a:cs typeface="Times New Roman" panose="02020603050405020304" pitchFamily="18" charset="0"/>
            </a:endParaRPr>
          </a:p>
        </p:txBody>
      </p:sp>
      <p:cxnSp>
        <p:nvCxnSpPr>
          <p:cNvPr id="12" name="Straight Connector 11">
            <a:extLst>
              <a:ext uri="{FF2B5EF4-FFF2-40B4-BE49-F238E27FC236}">
                <a16:creationId xmlns:a16="http://schemas.microsoft.com/office/drawing/2014/main" id="{6987BDFB-DE64-4B56-B44F-45FAE19FA9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6573" y="1895846"/>
            <a:ext cx="978408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Graphic 6">
            <a:extLst>
              <a:ext uri="{FF2B5EF4-FFF2-40B4-BE49-F238E27FC236}">
                <a16:creationId xmlns:a16="http://schemas.microsoft.com/office/drawing/2014/main" id="{923D862F-B91B-4F95-8520-DFE7AC08689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1509" y="2472903"/>
            <a:ext cx="3031484" cy="3031484"/>
          </a:xfrm>
          <a:prstGeom prst="rect">
            <a:avLst/>
          </a:prstGeom>
        </p:spPr>
      </p:pic>
      <p:sp>
        <p:nvSpPr>
          <p:cNvPr id="3" name="Объект 2">
            <a:extLst>
              <a:ext uri="{FF2B5EF4-FFF2-40B4-BE49-F238E27FC236}">
                <a16:creationId xmlns:a16="http://schemas.microsoft.com/office/drawing/2014/main" id="{7BC90010-BBB0-496F-BE8E-83C14FE8D31E}"/>
              </a:ext>
            </a:extLst>
          </p:cNvPr>
          <p:cNvSpPr>
            <a:spLocks noGrp="1"/>
          </p:cNvSpPr>
          <p:nvPr>
            <p:ph idx="1"/>
          </p:nvPr>
        </p:nvSpPr>
        <p:spPr>
          <a:xfrm>
            <a:off x="4706460" y="2108201"/>
            <a:ext cx="6388260" cy="3760891"/>
          </a:xfrm>
        </p:spPr>
        <p:txBody>
          <a:bodyPr>
            <a:normAutofit lnSpcReduction="10000"/>
          </a:bodyPr>
          <a:lstStyle/>
          <a:p>
            <a:pPr>
              <a:lnSpc>
                <a:spcPct val="90000"/>
              </a:lnSpc>
            </a:pPr>
            <a:r>
              <a:rPr lang="ru-RU" dirty="0">
                <a:latin typeface="Times New Roman" panose="02020603050405020304" pitchFamily="18" charset="0"/>
                <a:cs typeface="Times New Roman" panose="02020603050405020304" pitchFamily="18" charset="0"/>
              </a:rPr>
              <a:t>1) переработку или обработку товаров;</a:t>
            </a:r>
          </a:p>
          <a:p>
            <a:pPr>
              <a:lnSpc>
                <a:spcPct val="90000"/>
              </a:lnSpc>
            </a:pPr>
            <a:r>
              <a:rPr lang="ru-RU" dirty="0">
                <a:latin typeface="Times New Roman" panose="02020603050405020304" pitchFamily="18" charset="0"/>
                <a:cs typeface="Times New Roman" panose="02020603050405020304" pitchFamily="18" charset="0"/>
              </a:rPr>
              <a:t>2) изготовление товаров, включая монтаж, сборку, разборку и подгонку;</a:t>
            </a:r>
          </a:p>
          <a:p>
            <a:pPr>
              <a:lnSpc>
                <a:spcPct val="90000"/>
              </a:lnSpc>
            </a:pPr>
            <a:r>
              <a:rPr lang="ru-RU" dirty="0">
                <a:latin typeface="Times New Roman" panose="02020603050405020304" pitchFamily="18" charset="0"/>
                <a:cs typeface="Times New Roman" panose="02020603050405020304" pitchFamily="18" charset="0"/>
              </a:rPr>
              <a:t>3) ремонт товаров, включая их восстановление, замену составных частей, модернизацию;</a:t>
            </a:r>
          </a:p>
          <a:p>
            <a:pPr>
              <a:lnSpc>
                <a:spcPct val="90000"/>
              </a:lnSpc>
            </a:pPr>
            <a:r>
              <a:rPr lang="ru-RU" dirty="0">
                <a:latin typeface="Times New Roman" panose="02020603050405020304" pitchFamily="18" charset="0"/>
                <a:cs typeface="Times New Roman" panose="02020603050405020304" pitchFamily="18" charset="0"/>
              </a:rPr>
              <a:t>4) использование товаров, которые содействуют производству продуктов переработки или облегчают его, даже если эти товары полностью или частично потребляются в процессе переработки. Данная операция должна быть совершена одновременно с одной из операций, указанных в подпунктах 1 – 3.</a:t>
            </a:r>
          </a:p>
          <a:p>
            <a:pPr algn="ctr">
              <a:lnSpc>
                <a:spcPct val="90000"/>
              </a:lnSpc>
            </a:pPr>
            <a:r>
              <a:rPr lang="ru-RU" sz="1800" b="1" dirty="0">
                <a:latin typeface="Times New Roman" panose="02020603050405020304" pitchFamily="18" charset="0"/>
                <a:cs typeface="Times New Roman" panose="02020603050405020304" pitchFamily="18" charset="0"/>
              </a:rPr>
              <a:t>(статья 166 ТК ЕАЭС)</a:t>
            </a:r>
          </a:p>
          <a:p>
            <a:pPr>
              <a:lnSpc>
                <a:spcPct val="90000"/>
              </a:lnSpc>
            </a:pPr>
            <a:endParaRPr lang="ru-RU" sz="1700" dirty="0">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9E4CE3CF-6887-4947-8090-EC10F183F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28246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3BCCAE5-A35B-4B66-A4A7-E23C34A40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3A017545-A5C9-4A34-8129-2B8E73EF51FB}"/>
              </a:ext>
            </a:extLst>
          </p:cNvPr>
          <p:cNvSpPr>
            <a:spLocks noGrp="1"/>
          </p:cNvSpPr>
          <p:nvPr>
            <p:ph type="title"/>
          </p:nvPr>
        </p:nvSpPr>
        <p:spPr>
          <a:xfrm>
            <a:off x="1036320" y="286603"/>
            <a:ext cx="10058400" cy="1450757"/>
          </a:xfrm>
        </p:spPr>
        <p:txBody>
          <a:bodyPr>
            <a:normAutofit/>
          </a:bodyPr>
          <a:lstStyle/>
          <a:p>
            <a:r>
              <a:rPr lang="ru-RU" sz="3400" b="1" dirty="0">
                <a:latin typeface="Times New Roman" panose="02020603050405020304" pitchFamily="18" charset="0"/>
                <a:cs typeface="Times New Roman" panose="02020603050405020304" pitchFamily="18" charset="0"/>
              </a:rPr>
              <a:t>Переработка на таможенной территории не может быть применена в отношении таких операций как:</a:t>
            </a:r>
          </a:p>
        </p:txBody>
      </p:sp>
      <p:cxnSp>
        <p:nvCxnSpPr>
          <p:cNvPr id="21" name="Straight Connector 20">
            <a:extLst>
              <a:ext uri="{FF2B5EF4-FFF2-40B4-BE49-F238E27FC236}">
                <a16:creationId xmlns:a16="http://schemas.microsoft.com/office/drawing/2014/main" id="{6987BDFB-DE64-4B56-B44F-45FAE19FA9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6573" y="1895846"/>
            <a:ext cx="978408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Graphic 6">
            <a:extLst>
              <a:ext uri="{FF2B5EF4-FFF2-40B4-BE49-F238E27FC236}">
                <a16:creationId xmlns:a16="http://schemas.microsoft.com/office/drawing/2014/main" id="{C0F0CEE8-3048-4540-B562-1F2E505BFF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1509" y="2472903"/>
            <a:ext cx="3031484" cy="3031484"/>
          </a:xfrm>
          <a:prstGeom prst="rect">
            <a:avLst/>
          </a:prstGeom>
        </p:spPr>
      </p:pic>
      <p:sp>
        <p:nvSpPr>
          <p:cNvPr id="3" name="Объект 2">
            <a:extLst>
              <a:ext uri="{FF2B5EF4-FFF2-40B4-BE49-F238E27FC236}">
                <a16:creationId xmlns:a16="http://schemas.microsoft.com/office/drawing/2014/main" id="{DD808BF2-97DE-4C35-8719-49EA2412A42D}"/>
              </a:ext>
            </a:extLst>
          </p:cNvPr>
          <p:cNvSpPr>
            <a:spLocks noGrp="1"/>
          </p:cNvSpPr>
          <p:nvPr>
            <p:ph idx="1"/>
          </p:nvPr>
        </p:nvSpPr>
        <p:spPr>
          <a:xfrm>
            <a:off x="4175760" y="2108201"/>
            <a:ext cx="7813040" cy="3987793"/>
          </a:xfrm>
        </p:spPr>
        <p:txBody>
          <a:bodyPr>
            <a:normAutofit/>
          </a:bodyPr>
          <a:lstStyle/>
          <a:p>
            <a:pPr algn="just">
              <a:lnSpc>
                <a:spcPct val="90000"/>
              </a:lnSpc>
            </a:pPr>
            <a:r>
              <a:rPr lang="ru-RU" sz="1600" dirty="0">
                <a:latin typeface="Times New Roman" panose="02020603050405020304" pitchFamily="18" charset="0"/>
                <a:cs typeface="Times New Roman" panose="02020603050405020304" pitchFamily="18" charset="0"/>
              </a:rPr>
              <a:t>1) операции по обеспечению сохранности товаров при подготовке их к продаже и перевозке (транспортировке), в том числе упаковка, расфасовка и сортировка товаров, при которых товары не теряют своих индивидуальных характеристик;</a:t>
            </a:r>
          </a:p>
          <a:p>
            <a:pPr algn="just">
              <a:lnSpc>
                <a:spcPct val="90000"/>
              </a:lnSpc>
            </a:pPr>
            <a:r>
              <a:rPr lang="ru-RU" sz="1600" dirty="0">
                <a:latin typeface="Times New Roman" panose="02020603050405020304" pitchFamily="18" charset="0"/>
                <a:cs typeface="Times New Roman" panose="02020603050405020304" pitchFamily="18" charset="0"/>
              </a:rPr>
              <a:t>2) получение приплода, выращивание и откорм животных, включая птиц, рыб, а также выращивание ракообразных и моллюсков;</a:t>
            </a:r>
          </a:p>
          <a:p>
            <a:pPr algn="just">
              <a:lnSpc>
                <a:spcPct val="90000"/>
              </a:lnSpc>
            </a:pPr>
            <a:r>
              <a:rPr lang="ru-RU" sz="1600" dirty="0">
                <a:latin typeface="Times New Roman" panose="02020603050405020304" pitchFamily="18" charset="0"/>
                <a:cs typeface="Times New Roman" panose="02020603050405020304" pitchFamily="18" charset="0"/>
              </a:rPr>
              <a:t>3) выращивание деревьев и иных растений;</a:t>
            </a:r>
          </a:p>
          <a:p>
            <a:pPr algn="just">
              <a:lnSpc>
                <a:spcPct val="90000"/>
              </a:lnSpc>
            </a:pPr>
            <a:r>
              <a:rPr lang="ru-RU" sz="1600" dirty="0">
                <a:latin typeface="Times New Roman" panose="02020603050405020304" pitchFamily="18" charset="0"/>
                <a:cs typeface="Times New Roman" panose="02020603050405020304" pitchFamily="18" charset="0"/>
              </a:rPr>
              <a:t>4) копирование и размножение информации, аудио- и видеозаписей на любые виды носителей информации;</a:t>
            </a:r>
          </a:p>
          <a:p>
            <a:pPr algn="just">
              <a:lnSpc>
                <a:spcPct val="90000"/>
              </a:lnSpc>
            </a:pPr>
            <a:r>
              <a:rPr lang="ru-RU" sz="1600" dirty="0">
                <a:latin typeface="Times New Roman" panose="02020603050405020304" pitchFamily="18" charset="0"/>
                <a:cs typeface="Times New Roman" panose="02020603050405020304" pitchFamily="18" charset="0"/>
              </a:rPr>
              <a:t>5) использование иностранных товаров как вспомогательных средств в технологическом процессе (оборудование, станки, приспособления и другое);</a:t>
            </a:r>
          </a:p>
          <a:p>
            <a:pPr algn="just">
              <a:lnSpc>
                <a:spcPct val="90000"/>
              </a:lnSpc>
            </a:pPr>
            <a:r>
              <a:rPr lang="ru-RU" sz="1600" dirty="0">
                <a:latin typeface="Times New Roman" panose="02020603050405020304" pitchFamily="18" charset="0"/>
                <a:cs typeface="Times New Roman" panose="02020603050405020304" pitchFamily="18" charset="0"/>
              </a:rPr>
              <a:t>6) иные операции, определяемые Комиссией.</a:t>
            </a:r>
          </a:p>
          <a:p>
            <a:pPr algn="ctr">
              <a:lnSpc>
                <a:spcPct val="90000"/>
              </a:lnSpc>
            </a:pPr>
            <a:r>
              <a:rPr lang="ru-RU" sz="1800" b="1" dirty="0">
                <a:latin typeface="Times New Roman" panose="02020603050405020304" pitchFamily="18" charset="0"/>
                <a:cs typeface="Times New Roman" panose="02020603050405020304" pitchFamily="18" charset="0"/>
              </a:rPr>
              <a:t>(статья 166 ТК ЕАЭС)</a:t>
            </a:r>
          </a:p>
          <a:p>
            <a:pPr>
              <a:lnSpc>
                <a:spcPct val="90000"/>
              </a:lnSpc>
            </a:pPr>
            <a:endParaRPr lang="ru-RU" sz="1400" dirty="0">
              <a:latin typeface="Times New Roman" panose="02020603050405020304" pitchFamily="18" charset="0"/>
              <a:cs typeface="Times New Roman" panose="02020603050405020304" pitchFamily="18" charset="0"/>
            </a:endParaRPr>
          </a:p>
        </p:txBody>
      </p:sp>
      <p:sp>
        <p:nvSpPr>
          <p:cNvPr id="23" name="Rectangle 22">
            <a:extLst>
              <a:ext uri="{FF2B5EF4-FFF2-40B4-BE49-F238E27FC236}">
                <a16:creationId xmlns:a16="http://schemas.microsoft.com/office/drawing/2014/main" id="{9E4CE3CF-6887-4947-8090-EC10F183F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13966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a:extLst>
              <a:ext uri="{FF2B5EF4-FFF2-40B4-BE49-F238E27FC236}">
                <a16:creationId xmlns:a16="http://schemas.microsoft.com/office/drawing/2014/main" id="{90792CE3-262D-49BA-88DF-8DCAF06722E3}"/>
              </a:ext>
            </a:extLst>
          </p:cNvPr>
          <p:cNvSpPr>
            <a:spLocks noGrp="1"/>
          </p:cNvSpPr>
          <p:nvPr>
            <p:ph type="title"/>
          </p:nvPr>
        </p:nvSpPr>
        <p:spPr>
          <a:xfrm>
            <a:off x="492370" y="516835"/>
            <a:ext cx="3084844" cy="5772840"/>
          </a:xfrm>
        </p:spPr>
        <p:txBody>
          <a:bodyPr anchor="ctr">
            <a:normAutofit/>
          </a:bodyPr>
          <a:lstStyle/>
          <a:p>
            <a:pPr algn="ctr"/>
            <a:r>
              <a:rPr lang="ru-RU" sz="3600" dirty="0">
                <a:solidFill>
                  <a:schemeClr val="bg1"/>
                </a:solidFill>
              </a:rPr>
              <a:t>Товары в отношении которых нельзя использовать процедуру переработки на таможенной территории</a:t>
            </a:r>
          </a:p>
        </p:txBody>
      </p:sp>
      <p:graphicFrame>
        <p:nvGraphicFramePr>
          <p:cNvPr id="5" name="Объект 2">
            <a:extLst>
              <a:ext uri="{FF2B5EF4-FFF2-40B4-BE49-F238E27FC236}">
                <a16:creationId xmlns:a16="http://schemas.microsoft.com/office/drawing/2014/main" id="{42AF5BE1-4EC5-4575-BD16-63678C5D6428}"/>
              </a:ext>
            </a:extLst>
          </p:cNvPr>
          <p:cNvGraphicFramePr>
            <a:graphicFrameLocks noGrp="1"/>
          </p:cNvGraphicFramePr>
          <p:nvPr>
            <p:ph idx="1"/>
            <p:extLst>
              <p:ext uri="{D42A27DB-BD31-4B8C-83A1-F6EECF244321}">
                <p14:modId xmlns:p14="http://schemas.microsoft.com/office/powerpoint/2010/main" val="175091885"/>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3244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3BCCAE5-A35B-4B66-A4A7-E23C34A40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5DA8C9B9-C3E1-4D3F-BE15-A288CC18F1C2}"/>
              </a:ext>
            </a:extLst>
          </p:cNvPr>
          <p:cNvSpPr>
            <a:spLocks noGrp="1"/>
          </p:cNvSpPr>
          <p:nvPr>
            <p:ph type="title"/>
          </p:nvPr>
        </p:nvSpPr>
        <p:spPr>
          <a:xfrm>
            <a:off x="1036320" y="286603"/>
            <a:ext cx="10058400" cy="1450757"/>
          </a:xfrm>
        </p:spPr>
        <p:txBody>
          <a:bodyPr>
            <a:normAutofit/>
          </a:bodyPr>
          <a:lstStyle/>
          <a:p>
            <a:r>
              <a:rPr lang="ru-RU" sz="4400" b="1" dirty="0">
                <a:latin typeface="Times New Roman" panose="02020603050405020304" pitchFamily="18" charset="0"/>
                <a:cs typeface="Times New Roman" panose="02020603050405020304" pitchFamily="18" charset="0"/>
              </a:rPr>
              <a:t>Срок действия процедуры переработки на таможенной территории:</a:t>
            </a:r>
          </a:p>
        </p:txBody>
      </p:sp>
      <p:cxnSp>
        <p:nvCxnSpPr>
          <p:cNvPr id="12" name="Straight Connector 11">
            <a:extLst>
              <a:ext uri="{FF2B5EF4-FFF2-40B4-BE49-F238E27FC236}">
                <a16:creationId xmlns:a16="http://schemas.microsoft.com/office/drawing/2014/main" id="{6987BDFB-DE64-4B56-B44F-45FAE19FA9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6573" y="1895846"/>
            <a:ext cx="978408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Graphic 6">
            <a:extLst>
              <a:ext uri="{FF2B5EF4-FFF2-40B4-BE49-F238E27FC236}">
                <a16:creationId xmlns:a16="http://schemas.microsoft.com/office/drawing/2014/main" id="{736558F9-28AC-4FB3-9AC5-8C48502F386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1509" y="2472903"/>
            <a:ext cx="3031484" cy="3031484"/>
          </a:xfrm>
          <a:prstGeom prst="rect">
            <a:avLst/>
          </a:prstGeom>
        </p:spPr>
      </p:pic>
      <p:sp>
        <p:nvSpPr>
          <p:cNvPr id="3" name="Объект 2">
            <a:extLst>
              <a:ext uri="{FF2B5EF4-FFF2-40B4-BE49-F238E27FC236}">
                <a16:creationId xmlns:a16="http://schemas.microsoft.com/office/drawing/2014/main" id="{FFCE7460-7FC7-4DA0-84D0-E472C44D8734}"/>
              </a:ext>
            </a:extLst>
          </p:cNvPr>
          <p:cNvSpPr>
            <a:spLocks noGrp="1"/>
          </p:cNvSpPr>
          <p:nvPr>
            <p:ph idx="1"/>
          </p:nvPr>
        </p:nvSpPr>
        <p:spPr>
          <a:xfrm>
            <a:off x="4706460" y="2108201"/>
            <a:ext cx="6388260" cy="3760891"/>
          </a:xfrm>
        </p:spPr>
        <p:txBody>
          <a:bodyPr>
            <a:normAutofit/>
          </a:bodyPr>
          <a:lstStyle/>
          <a:p>
            <a:pPr algn="just">
              <a:lnSpc>
                <a:spcPct val="90000"/>
              </a:lnSpc>
            </a:pPr>
            <a:r>
              <a:rPr lang="ru-RU" sz="1700" dirty="0">
                <a:latin typeface="Times New Roman" panose="02020603050405020304" pitchFamily="18" charset="0"/>
                <a:cs typeface="Times New Roman" panose="02020603050405020304" pitchFamily="18" charset="0"/>
              </a:rPr>
              <a:t>1. Срок действия таможенной процедуры переработки на таможенной территории устанавливается на основании срока переработки товаров на таможенной территории Союза, определенного в документе об условиях переработки товаров на таможенной территории Союза.</a:t>
            </a:r>
          </a:p>
          <a:p>
            <a:pPr algn="just">
              <a:lnSpc>
                <a:spcPct val="90000"/>
              </a:lnSpc>
            </a:pPr>
            <a:r>
              <a:rPr lang="ru-RU" sz="1700" dirty="0">
                <a:latin typeface="Times New Roman" panose="02020603050405020304" pitchFamily="18" charset="0"/>
                <a:cs typeface="Times New Roman" panose="02020603050405020304" pitchFamily="18" charset="0"/>
              </a:rPr>
              <a:t>2. Установленный срок действия таможенной процедуры переработки на таможенной территории продлевается по заявлению лица при продлении срока переработки товаров на таможенной территории Союза.</a:t>
            </a:r>
          </a:p>
          <a:p>
            <a:pPr algn="ctr">
              <a:lnSpc>
                <a:spcPct val="90000"/>
              </a:lnSpc>
            </a:pPr>
            <a:r>
              <a:rPr lang="ru-RU" sz="1700" b="1" dirty="0">
                <a:solidFill>
                  <a:schemeClr val="accent1"/>
                </a:solidFill>
                <a:latin typeface="Times New Roman" panose="02020603050405020304" pitchFamily="18" charset="0"/>
                <a:cs typeface="Times New Roman" panose="02020603050405020304" pitchFamily="18" charset="0"/>
              </a:rPr>
              <a:t>Т.е. определяется предприятием переработчиком, в зависимости от времени, которое ему необходимо для осуществления всех операций, включая логистику!</a:t>
            </a:r>
          </a:p>
          <a:p>
            <a:pPr algn="ctr">
              <a:lnSpc>
                <a:spcPct val="90000"/>
              </a:lnSpc>
            </a:pPr>
            <a:r>
              <a:rPr lang="ru-RU" sz="1700" b="1" dirty="0">
                <a:latin typeface="Times New Roman" panose="02020603050405020304" pitchFamily="18" charset="0"/>
                <a:cs typeface="Times New Roman" panose="02020603050405020304" pitchFamily="18" charset="0"/>
              </a:rPr>
              <a:t>(статья 165 ТК ЕАЭС)</a:t>
            </a:r>
          </a:p>
        </p:txBody>
      </p:sp>
      <p:sp>
        <p:nvSpPr>
          <p:cNvPr id="14" name="Rectangle 13">
            <a:extLst>
              <a:ext uri="{FF2B5EF4-FFF2-40B4-BE49-F238E27FC236}">
                <a16:creationId xmlns:a16="http://schemas.microsoft.com/office/drawing/2014/main" id="{9E4CE3CF-6887-4947-8090-EC10F183F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8966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a:extLst>
              <a:ext uri="{FF2B5EF4-FFF2-40B4-BE49-F238E27FC236}">
                <a16:creationId xmlns:a16="http://schemas.microsoft.com/office/drawing/2014/main" id="{DB34087A-B69B-48AC-A358-88CF570DE1A6}"/>
              </a:ext>
            </a:extLst>
          </p:cNvPr>
          <p:cNvSpPr>
            <a:spLocks noGrp="1"/>
          </p:cNvSpPr>
          <p:nvPr>
            <p:ph type="title"/>
          </p:nvPr>
        </p:nvSpPr>
        <p:spPr>
          <a:xfrm>
            <a:off x="492369" y="605896"/>
            <a:ext cx="3642309" cy="5646208"/>
          </a:xfrm>
        </p:spPr>
        <p:txBody>
          <a:bodyPr anchor="ctr">
            <a:normAutofit/>
          </a:bodyPr>
          <a:lstStyle/>
          <a:p>
            <a:pPr algn="ctr"/>
            <a:r>
              <a:rPr lang="ru-RU" sz="4100" dirty="0">
                <a:solidFill>
                  <a:srgbClr val="FFFFFF"/>
                </a:solidFill>
              </a:rPr>
              <a:t>Дополнительно о сроках:  </a:t>
            </a:r>
          </a:p>
        </p:txBody>
      </p:sp>
      <p:sp>
        <p:nvSpPr>
          <p:cNvPr id="3" name="Объект 2">
            <a:extLst>
              <a:ext uri="{FF2B5EF4-FFF2-40B4-BE49-F238E27FC236}">
                <a16:creationId xmlns:a16="http://schemas.microsoft.com/office/drawing/2014/main" id="{6D4A9054-89A4-4B3B-A80C-67A459118ACB}"/>
              </a:ext>
            </a:extLst>
          </p:cNvPr>
          <p:cNvSpPr>
            <a:spLocks noGrp="1"/>
          </p:cNvSpPr>
          <p:nvPr>
            <p:ph idx="1"/>
          </p:nvPr>
        </p:nvSpPr>
        <p:spPr>
          <a:xfrm>
            <a:off x="5231958" y="605896"/>
            <a:ext cx="5923721" cy="5646208"/>
          </a:xfrm>
        </p:spPr>
        <p:txBody>
          <a:bodyPr anchor="ctr">
            <a:normAutofit/>
          </a:bodyPr>
          <a:lstStyle/>
          <a:p>
            <a:pPr algn="just">
              <a:lnSpc>
                <a:spcPct val="90000"/>
              </a:lnSpc>
            </a:pPr>
            <a:r>
              <a:rPr lang="ru-RU" sz="1700" dirty="0">
                <a:latin typeface="Times New Roman" panose="02020603050405020304" pitchFamily="18" charset="0"/>
                <a:cs typeface="Times New Roman" panose="02020603050405020304" pitchFamily="18" charset="0"/>
              </a:rPr>
              <a:t>Срок переработки товаров на таможенной территории Союза </a:t>
            </a:r>
            <a:r>
              <a:rPr lang="ru-RU" sz="1700" dirty="0">
                <a:solidFill>
                  <a:schemeClr val="accent1"/>
                </a:solidFill>
                <a:latin typeface="Times New Roman" panose="02020603050405020304" pitchFamily="18" charset="0"/>
                <a:cs typeface="Times New Roman" panose="02020603050405020304" pitchFamily="18" charset="0"/>
              </a:rPr>
              <a:t>не может превышать 3 года </a:t>
            </a:r>
            <a:r>
              <a:rPr lang="ru-RU" sz="1700" dirty="0">
                <a:latin typeface="Times New Roman" panose="02020603050405020304" pitchFamily="18" charset="0"/>
                <a:cs typeface="Times New Roman" panose="02020603050405020304" pitchFamily="18" charset="0"/>
              </a:rPr>
              <a:t>либо более продолжительный срок, определяемый Комиссией для отдельных категорий товаров. </a:t>
            </a:r>
            <a:r>
              <a:rPr lang="ru-RU" sz="1700" dirty="0">
                <a:solidFill>
                  <a:schemeClr val="accent1"/>
                </a:solidFill>
                <a:latin typeface="Times New Roman" panose="02020603050405020304" pitchFamily="18" charset="0"/>
                <a:cs typeface="Times New Roman" panose="02020603050405020304" pitchFamily="18" charset="0"/>
              </a:rPr>
              <a:t>НЕ СОСТАВЛЯЕТ РОВНО ТРИ ГОДА!</a:t>
            </a:r>
          </a:p>
          <a:p>
            <a:pPr algn="just">
              <a:lnSpc>
                <a:spcPct val="90000"/>
              </a:lnSpc>
            </a:pPr>
            <a:r>
              <a:rPr lang="ru-RU" sz="1700" dirty="0">
                <a:latin typeface="Times New Roman" panose="02020603050405020304" pitchFamily="18" charset="0"/>
                <a:cs typeface="Times New Roman" panose="02020603050405020304" pitchFamily="18" charset="0"/>
              </a:rPr>
              <a:t>Срок переработки товаров на таможенной территории Союза включает в себя:</a:t>
            </a:r>
          </a:p>
          <a:p>
            <a:pPr algn="just">
              <a:lnSpc>
                <a:spcPct val="90000"/>
              </a:lnSpc>
            </a:pPr>
            <a:r>
              <a:rPr lang="ru-RU" sz="1700" dirty="0">
                <a:latin typeface="Times New Roman" panose="02020603050405020304" pitchFamily="18" charset="0"/>
                <a:cs typeface="Times New Roman" panose="02020603050405020304" pitchFamily="18" charset="0"/>
              </a:rPr>
              <a:t>1) продолжительность производственного процесса переработки товаров;</a:t>
            </a:r>
          </a:p>
          <a:p>
            <a:pPr algn="just">
              <a:lnSpc>
                <a:spcPct val="90000"/>
              </a:lnSpc>
            </a:pPr>
            <a:r>
              <a:rPr lang="ru-RU" sz="1700" dirty="0">
                <a:latin typeface="Times New Roman" panose="02020603050405020304" pitchFamily="18" charset="0"/>
                <a:cs typeface="Times New Roman" panose="02020603050405020304" pitchFamily="18" charset="0"/>
              </a:rPr>
              <a:t>2) время, необходимое для фактического вывоза с таможенной территории Союза продуктов переработки и совершения таможенных операций, связанных с распоряжением отходами и остатками иностранных товаров.</a:t>
            </a:r>
          </a:p>
          <a:p>
            <a:pPr algn="just">
              <a:lnSpc>
                <a:spcPct val="90000"/>
              </a:lnSpc>
            </a:pPr>
            <a:r>
              <a:rPr lang="ru-RU" sz="1700" dirty="0">
                <a:latin typeface="Times New Roman" panose="02020603050405020304" pitchFamily="18" charset="0"/>
                <a:cs typeface="Times New Roman" panose="02020603050405020304" pitchFamily="18" charset="0"/>
              </a:rPr>
              <a:t>Срок переработки товаров на таможенной территории Союза исчисляется со дня помещения товаров под таможенную процедуру переработки на таможенной территории, а при таможенном декларировании товаров несколькими партиями - со дня помещения первой партии товаров под таможенную процедуру переработки на таможенной территории.</a:t>
            </a:r>
          </a:p>
          <a:p>
            <a:pPr algn="ctr">
              <a:lnSpc>
                <a:spcPct val="90000"/>
              </a:lnSpc>
            </a:pPr>
            <a:r>
              <a:rPr lang="ru-RU" sz="1700" b="1" dirty="0">
                <a:latin typeface="Times New Roman" panose="02020603050405020304" pitchFamily="18" charset="0"/>
                <a:cs typeface="Times New Roman" panose="02020603050405020304" pitchFamily="18" charset="0"/>
              </a:rPr>
              <a:t>(статья 168 ТКЕАЭС)</a:t>
            </a:r>
          </a:p>
        </p:txBody>
      </p:sp>
    </p:spTree>
    <p:extLst>
      <p:ext uri="{BB962C8B-B14F-4D97-AF65-F5344CB8AC3E}">
        <p14:creationId xmlns:p14="http://schemas.microsoft.com/office/powerpoint/2010/main" val="1118719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3BCCAE5-A35B-4B66-A4A7-E23C34A40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C30CE9C8-7857-4492-B8E0-A803A588A412}"/>
              </a:ext>
            </a:extLst>
          </p:cNvPr>
          <p:cNvSpPr>
            <a:spLocks noGrp="1"/>
          </p:cNvSpPr>
          <p:nvPr>
            <p:ph type="title"/>
          </p:nvPr>
        </p:nvSpPr>
        <p:spPr>
          <a:xfrm>
            <a:off x="1036320" y="286603"/>
            <a:ext cx="10058400" cy="1450757"/>
          </a:xfrm>
        </p:spPr>
        <p:txBody>
          <a:bodyPr>
            <a:normAutofit/>
          </a:bodyPr>
          <a:lstStyle/>
          <a:p>
            <a:r>
              <a:rPr lang="ru-RU" b="1" dirty="0">
                <a:latin typeface="Times New Roman" panose="02020603050405020304" pitchFamily="18" charset="0"/>
                <a:cs typeface="Times New Roman" panose="02020603050405020304" pitchFamily="18" charset="0"/>
              </a:rPr>
              <a:t>Идентификация!!!</a:t>
            </a:r>
          </a:p>
        </p:txBody>
      </p:sp>
      <p:cxnSp>
        <p:nvCxnSpPr>
          <p:cNvPr id="12" name="Straight Connector 11">
            <a:extLst>
              <a:ext uri="{FF2B5EF4-FFF2-40B4-BE49-F238E27FC236}">
                <a16:creationId xmlns:a16="http://schemas.microsoft.com/office/drawing/2014/main" id="{6987BDFB-DE64-4B56-B44F-45FAE19FA9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6573" y="1895846"/>
            <a:ext cx="978408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Graphic 6">
            <a:extLst>
              <a:ext uri="{FF2B5EF4-FFF2-40B4-BE49-F238E27FC236}">
                <a16:creationId xmlns:a16="http://schemas.microsoft.com/office/drawing/2014/main" id="{1DE250BB-6DBB-491C-B619-E8DB2C17DB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1509" y="2472903"/>
            <a:ext cx="3031484" cy="3031484"/>
          </a:xfrm>
          <a:prstGeom prst="rect">
            <a:avLst/>
          </a:prstGeom>
        </p:spPr>
      </p:pic>
      <p:sp>
        <p:nvSpPr>
          <p:cNvPr id="3" name="Объект 2">
            <a:extLst>
              <a:ext uri="{FF2B5EF4-FFF2-40B4-BE49-F238E27FC236}">
                <a16:creationId xmlns:a16="http://schemas.microsoft.com/office/drawing/2014/main" id="{8FDB2C8A-7BE0-417B-BB34-46D3E41222CE}"/>
              </a:ext>
            </a:extLst>
          </p:cNvPr>
          <p:cNvSpPr>
            <a:spLocks noGrp="1"/>
          </p:cNvSpPr>
          <p:nvPr>
            <p:ph idx="1"/>
          </p:nvPr>
        </p:nvSpPr>
        <p:spPr>
          <a:xfrm>
            <a:off x="3714750" y="2108201"/>
            <a:ext cx="7379970" cy="4134105"/>
          </a:xfrm>
        </p:spPr>
        <p:txBody>
          <a:bodyPr>
            <a:normAutofit/>
          </a:bodyPr>
          <a:lstStyle/>
          <a:p>
            <a:pPr algn="just">
              <a:lnSpc>
                <a:spcPct val="90000"/>
              </a:lnSpc>
            </a:pPr>
            <a:endParaRPr lang="ru-RU" sz="1000" dirty="0">
              <a:latin typeface="Times New Roman" panose="02020603050405020304" pitchFamily="18" charset="0"/>
              <a:cs typeface="Times New Roman" panose="02020603050405020304" pitchFamily="18" charset="0"/>
            </a:endParaRPr>
          </a:p>
          <a:p>
            <a:pPr algn="just">
              <a:lnSpc>
                <a:spcPct val="90000"/>
              </a:lnSpc>
            </a:pPr>
            <a:r>
              <a:rPr lang="ru-RU" sz="1200" dirty="0">
                <a:latin typeface="Times New Roman" panose="02020603050405020304" pitchFamily="18" charset="0"/>
                <a:cs typeface="Times New Roman" panose="02020603050405020304" pitchFamily="18" charset="0"/>
              </a:rPr>
              <a:t>В целях идентификации иностранных товаров в продуктах их переработки могут использоваться следующие способы:</a:t>
            </a:r>
          </a:p>
          <a:p>
            <a:pPr algn="just">
              <a:lnSpc>
                <a:spcPct val="90000"/>
              </a:lnSpc>
            </a:pPr>
            <a:r>
              <a:rPr lang="ru-RU" sz="1200" dirty="0">
                <a:latin typeface="Times New Roman" panose="02020603050405020304" pitchFamily="18" charset="0"/>
                <a:cs typeface="Times New Roman" panose="02020603050405020304" pitchFamily="18" charset="0"/>
              </a:rPr>
              <a:t>проставление декларантом, лицом, совершающим операции по переработке, или должностными лицами таможенных органов печатей, штампов, нанесение цифровой и другой маркировки на иностранные товары;</a:t>
            </a:r>
          </a:p>
          <a:p>
            <a:pPr algn="just">
              <a:lnSpc>
                <a:spcPct val="90000"/>
              </a:lnSpc>
            </a:pPr>
            <a:r>
              <a:rPr lang="ru-RU" sz="1200" dirty="0">
                <a:latin typeface="Times New Roman" panose="02020603050405020304" pitchFamily="18" charset="0"/>
                <a:cs typeface="Times New Roman" panose="02020603050405020304" pitchFamily="18" charset="0"/>
              </a:rPr>
              <a:t>подробное описание, фотографирование, изображение в масштабе иностранных товаров;</a:t>
            </a:r>
          </a:p>
          <a:p>
            <a:pPr algn="just">
              <a:lnSpc>
                <a:spcPct val="90000"/>
              </a:lnSpc>
            </a:pPr>
            <a:r>
              <a:rPr lang="ru-RU" sz="1200" dirty="0">
                <a:latin typeface="Times New Roman" panose="02020603050405020304" pitchFamily="18" charset="0"/>
                <a:cs typeface="Times New Roman" panose="02020603050405020304" pitchFamily="18" charset="0"/>
              </a:rPr>
              <a:t>сопоставление предварительно отобранных проб и (или) образцов иностранных товаров и продуктов их переработки;</a:t>
            </a:r>
          </a:p>
          <a:p>
            <a:pPr algn="just">
              <a:lnSpc>
                <a:spcPct val="90000"/>
              </a:lnSpc>
            </a:pPr>
            <a:r>
              <a:rPr lang="ru-RU" sz="1200" dirty="0">
                <a:latin typeface="Times New Roman" panose="02020603050405020304" pitchFamily="18" charset="0"/>
                <a:cs typeface="Times New Roman" panose="02020603050405020304" pitchFamily="18" charset="0"/>
              </a:rPr>
              <a:t>использование имеющейся маркировки товаров, в том числе в виде серийных номеров;</a:t>
            </a:r>
          </a:p>
          <a:p>
            <a:pPr algn="just">
              <a:lnSpc>
                <a:spcPct val="90000"/>
              </a:lnSpc>
            </a:pPr>
            <a:r>
              <a:rPr lang="ru-RU" sz="1200" dirty="0">
                <a:latin typeface="Times New Roman" panose="02020603050405020304" pitchFamily="18" charset="0"/>
                <a:cs typeface="Times New Roman" panose="02020603050405020304" pitchFamily="18" charset="0"/>
              </a:rPr>
              <a:t>иные способы, которые могут быть применены исходя из характера товаров и совершаемых операций по переработке на таможенной территории Союза, в том числе путем исследования представленных документов, содержащих подробные сведения об использовании иностранных товаров в технологическом процессе совершения операций по переработке на таможенной территории Союза, а также о технологии производства продуктов переработки, или путем проведения таможенного контроля во время совершения операций по переработке на таможенной территории Союза.</a:t>
            </a:r>
          </a:p>
          <a:p>
            <a:pPr algn="ctr">
              <a:lnSpc>
                <a:spcPct val="90000"/>
              </a:lnSpc>
            </a:pPr>
            <a:r>
              <a:rPr lang="ru-RU" sz="1200" b="1" dirty="0">
                <a:latin typeface="Times New Roman" panose="02020603050405020304" pitchFamily="18" charset="0"/>
                <a:cs typeface="Times New Roman" panose="02020603050405020304" pitchFamily="18" charset="0"/>
              </a:rPr>
              <a:t>(статья 167 Таможенного кодекса ЕАЭС)</a:t>
            </a:r>
          </a:p>
        </p:txBody>
      </p:sp>
      <p:sp>
        <p:nvSpPr>
          <p:cNvPr id="14" name="Rectangle 13">
            <a:extLst>
              <a:ext uri="{FF2B5EF4-FFF2-40B4-BE49-F238E27FC236}">
                <a16:creationId xmlns:a16="http://schemas.microsoft.com/office/drawing/2014/main" id="{9E4CE3CF-6887-4947-8090-EC10F183F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92099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3BCCAE5-A35B-4B66-A4A7-E23C34A40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FD397D5C-9BD4-4112-B2AB-37B57079B292}"/>
              </a:ext>
            </a:extLst>
          </p:cNvPr>
          <p:cNvSpPr>
            <a:spLocks noGrp="1"/>
          </p:cNvSpPr>
          <p:nvPr>
            <p:ph type="title"/>
          </p:nvPr>
        </p:nvSpPr>
        <p:spPr>
          <a:xfrm>
            <a:off x="1036320" y="286603"/>
            <a:ext cx="10058400" cy="1450757"/>
          </a:xfrm>
        </p:spPr>
        <p:txBody>
          <a:bodyPr>
            <a:normAutofit/>
          </a:bodyPr>
          <a:lstStyle/>
          <a:p>
            <a:r>
              <a:rPr lang="ru-RU" b="1" dirty="0">
                <a:latin typeface="Times New Roman" panose="02020603050405020304" pitchFamily="18" charset="0"/>
                <a:cs typeface="Times New Roman" panose="02020603050405020304" pitchFamily="18" charset="0"/>
              </a:rPr>
              <a:t>Идентификация!!!!!</a:t>
            </a:r>
          </a:p>
        </p:txBody>
      </p:sp>
      <p:cxnSp>
        <p:nvCxnSpPr>
          <p:cNvPr id="12" name="Straight Connector 11">
            <a:extLst>
              <a:ext uri="{FF2B5EF4-FFF2-40B4-BE49-F238E27FC236}">
                <a16:creationId xmlns:a16="http://schemas.microsoft.com/office/drawing/2014/main" id="{6987BDFB-DE64-4B56-B44F-45FAE19FA9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6573" y="1895846"/>
            <a:ext cx="978408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Graphic 6">
            <a:extLst>
              <a:ext uri="{FF2B5EF4-FFF2-40B4-BE49-F238E27FC236}">
                <a16:creationId xmlns:a16="http://schemas.microsoft.com/office/drawing/2014/main" id="{D9947E74-9978-4237-8A49-91E0E374D8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1509" y="2472903"/>
            <a:ext cx="3031484" cy="3031484"/>
          </a:xfrm>
          <a:prstGeom prst="rect">
            <a:avLst/>
          </a:prstGeom>
        </p:spPr>
      </p:pic>
      <p:sp>
        <p:nvSpPr>
          <p:cNvPr id="3" name="Объект 2">
            <a:extLst>
              <a:ext uri="{FF2B5EF4-FFF2-40B4-BE49-F238E27FC236}">
                <a16:creationId xmlns:a16="http://schemas.microsoft.com/office/drawing/2014/main" id="{F3764886-9D6D-4463-8AF5-C68D8B768ECC}"/>
              </a:ext>
            </a:extLst>
          </p:cNvPr>
          <p:cNvSpPr>
            <a:spLocks noGrp="1"/>
          </p:cNvSpPr>
          <p:nvPr>
            <p:ph idx="1"/>
          </p:nvPr>
        </p:nvSpPr>
        <p:spPr>
          <a:xfrm>
            <a:off x="4706460" y="2108201"/>
            <a:ext cx="6388260" cy="3760891"/>
          </a:xfrm>
        </p:spPr>
        <p:txBody>
          <a:bodyPr>
            <a:normAutofit/>
          </a:bodyPr>
          <a:lstStyle/>
          <a:p>
            <a:pPr algn="just">
              <a:lnSpc>
                <a:spcPct val="90000"/>
              </a:lnSpc>
            </a:pPr>
            <a:r>
              <a:rPr lang="ru-RU" dirty="0">
                <a:latin typeface="Times New Roman" panose="02020603050405020304" pitchFamily="18" charset="0"/>
                <a:cs typeface="Times New Roman" panose="02020603050405020304" pitchFamily="18" charset="0"/>
              </a:rPr>
              <a:t>Для идентификации иностранных товаров в продуктах их переработки  декларантом могут быть предоставлены в таможенный орган, осуществляющий контроль за использованием таможенной процедуры переработки на таможенной территории, документы производственного, бухгалтерского и налогового учета при условии, что в них содержатся сведения об использовании иностранных товаров, помещенных под таможенную процедуру переработки на таможенной территории, в технологическом процессе совершения операций по изготовлению продуктов переработки.</a:t>
            </a:r>
          </a:p>
          <a:p>
            <a:pPr algn="ctr">
              <a:lnSpc>
                <a:spcPct val="90000"/>
              </a:lnSpc>
            </a:pPr>
            <a:r>
              <a:rPr lang="ru-RU" b="1" dirty="0">
                <a:latin typeface="Times New Roman" panose="02020603050405020304" pitchFamily="18" charset="0"/>
                <a:cs typeface="Times New Roman" panose="02020603050405020304" pitchFamily="18" charset="0"/>
              </a:rPr>
              <a:t>(пункт 4 статьи 124 289-ФЗ)</a:t>
            </a:r>
          </a:p>
        </p:txBody>
      </p:sp>
      <p:sp>
        <p:nvSpPr>
          <p:cNvPr id="14" name="Rectangle 13">
            <a:extLst>
              <a:ext uri="{FF2B5EF4-FFF2-40B4-BE49-F238E27FC236}">
                <a16:creationId xmlns:a16="http://schemas.microsoft.com/office/drawing/2014/main" id="{9E4CE3CF-6887-4947-8090-EC10F183F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93436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103E59AE-44F8-4FB9-BF05-C888FE3E1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Заголовок 1">
            <a:extLst>
              <a:ext uri="{FF2B5EF4-FFF2-40B4-BE49-F238E27FC236}">
                <a16:creationId xmlns:a16="http://schemas.microsoft.com/office/drawing/2014/main" id="{D418D2D7-B3BF-4AB4-92B7-A18763293531}"/>
              </a:ext>
            </a:extLst>
          </p:cNvPr>
          <p:cNvSpPr>
            <a:spLocks noGrp="1"/>
          </p:cNvSpPr>
          <p:nvPr>
            <p:ph type="title"/>
          </p:nvPr>
        </p:nvSpPr>
        <p:spPr>
          <a:xfrm>
            <a:off x="8177212" y="634946"/>
            <a:ext cx="3372529" cy="5055904"/>
          </a:xfrm>
        </p:spPr>
        <p:txBody>
          <a:bodyPr anchor="ctr">
            <a:normAutofit/>
          </a:bodyPr>
          <a:lstStyle/>
          <a:p>
            <a:r>
              <a:rPr lang="ru-RU" sz="2800" b="1" dirty="0">
                <a:latin typeface="Times New Roman" panose="02020603050405020304" pitchFamily="18" charset="0"/>
                <a:cs typeface="Times New Roman" panose="02020603050405020304" pitchFamily="18" charset="0"/>
              </a:rPr>
              <a:t>Что такое документальная идентификация и как обеспечить прослеживаемость?</a:t>
            </a:r>
          </a:p>
        </p:txBody>
      </p:sp>
      <p:cxnSp>
        <p:nvCxnSpPr>
          <p:cNvPr id="17" name="Straight Connector 11">
            <a:extLst>
              <a:ext uri="{FF2B5EF4-FFF2-40B4-BE49-F238E27FC236}">
                <a16:creationId xmlns:a16="http://schemas.microsoft.com/office/drawing/2014/main" id="{2752F38C-F560-47AA-90AD-209F39C041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6978" y="1791298"/>
            <a:ext cx="0" cy="27432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Rectangle 13">
            <a:extLst>
              <a:ext uri="{FF2B5EF4-FFF2-40B4-BE49-F238E27FC236}">
                <a16:creationId xmlns:a16="http://schemas.microsoft.com/office/drawing/2014/main" id="{8B6B14AE-589A-45CC-A30D-41995FC1F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9" name="Объект 2">
            <a:extLst>
              <a:ext uri="{FF2B5EF4-FFF2-40B4-BE49-F238E27FC236}">
                <a16:creationId xmlns:a16="http://schemas.microsoft.com/office/drawing/2014/main" id="{5A2AA769-F650-48A8-AFD9-CE44D94D5921}"/>
              </a:ext>
            </a:extLst>
          </p:cNvPr>
          <p:cNvGraphicFramePr>
            <a:graphicFrameLocks noGrp="1"/>
          </p:cNvGraphicFramePr>
          <p:nvPr>
            <p:ph idx="1"/>
            <p:extLst>
              <p:ext uri="{D42A27DB-BD31-4B8C-83A1-F6EECF244321}">
                <p14:modId xmlns:p14="http://schemas.microsoft.com/office/powerpoint/2010/main" val="2764445866"/>
              </p:ext>
            </p:extLst>
          </p:nvPr>
        </p:nvGraphicFramePr>
        <p:xfrm>
          <a:off x="633413" y="639763"/>
          <a:ext cx="6910387" cy="5051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5979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a:extLst>
              <a:ext uri="{FF2B5EF4-FFF2-40B4-BE49-F238E27FC236}">
                <a16:creationId xmlns:a16="http://schemas.microsoft.com/office/drawing/2014/main" id="{0106F1FA-1127-4C42-8B74-3A7773582B0A}"/>
              </a:ext>
            </a:extLst>
          </p:cNvPr>
          <p:cNvSpPr>
            <a:spLocks noGrp="1"/>
          </p:cNvSpPr>
          <p:nvPr>
            <p:ph type="title"/>
          </p:nvPr>
        </p:nvSpPr>
        <p:spPr>
          <a:xfrm>
            <a:off x="492369" y="605896"/>
            <a:ext cx="3642309" cy="5646208"/>
          </a:xfrm>
        </p:spPr>
        <p:txBody>
          <a:bodyPr anchor="ctr">
            <a:normAutofit/>
          </a:bodyPr>
          <a:lstStyle/>
          <a:p>
            <a:r>
              <a:rPr lang="ru-RU" sz="4400">
                <a:solidFill>
                  <a:srgbClr val="FFFFFF"/>
                </a:solidFill>
              </a:rPr>
              <a:t>ОТХОДЫ!!!!! </a:t>
            </a:r>
          </a:p>
        </p:txBody>
      </p:sp>
      <p:sp>
        <p:nvSpPr>
          <p:cNvPr id="3" name="Объект 2">
            <a:extLst>
              <a:ext uri="{FF2B5EF4-FFF2-40B4-BE49-F238E27FC236}">
                <a16:creationId xmlns:a16="http://schemas.microsoft.com/office/drawing/2014/main" id="{4EFD6DE1-B4BD-4248-8E5F-B4E647155B48}"/>
              </a:ext>
            </a:extLst>
          </p:cNvPr>
          <p:cNvSpPr>
            <a:spLocks noGrp="1"/>
          </p:cNvSpPr>
          <p:nvPr>
            <p:ph idx="1"/>
          </p:nvPr>
        </p:nvSpPr>
        <p:spPr>
          <a:xfrm>
            <a:off x="5231958" y="605896"/>
            <a:ext cx="5923721" cy="5646208"/>
          </a:xfrm>
        </p:spPr>
        <p:txBody>
          <a:bodyPr anchor="ctr">
            <a:normAutofit/>
          </a:bodyPr>
          <a:lstStyle/>
          <a:p>
            <a:pPr algn="just">
              <a:lnSpc>
                <a:spcPct val="90000"/>
              </a:lnSpc>
            </a:pPr>
            <a:r>
              <a:rPr lang="ru-RU" sz="2400" dirty="0">
                <a:latin typeface="Times New Roman" panose="02020603050405020304" pitchFamily="18" charset="0"/>
                <a:cs typeface="Times New Roman" panose="02020603050405020304" pitchFamily="18" charset="0"/>
              </a:rPr>
              <a:t>Отходы, образовавшиеся в результате операций по переработке на таможенной территории Союза, подлежат помещению под таможенные процедуры, предусмотренные настоящим Кодексом, за исключением случаев, когда указанные отходы в соответствии с законодательством государств-членов признаны непригодными для их дальнейшего коммерческого использования либо такие отходы в соответствии с законодательством государств-членов подлежат захоронению, обезвреживанию, утилизации или уничтожению иным способом.</a:t>
            </a:r>
          </a:p>
          <a:p>
            <a:pPr algn="ctr">
              <a:lnSpc>
                <a:spcPct val="90000"/>
              </a:lnSpc>
            </a:pPr>
            <a:r>
              <a:rPr lang="ru-RU" sz="2400" b="1" dirty="0">
                <a:latin typeface="Times New Roman" panose="02020603050405020304" pitchFamily="18" charset="0"/>
                <a:cs typeface="Times New Roman" panose="02020603050405020304" pitchFamily="18" charset="0"/>
              </a:rPr>
              <a:t>(статья 170 ТК ЕАЭС)</a:t>
            </a:r>
          </a:p>
          <a:p>
            <a:pPr>
              <a:lnSpc>
                <a:spcPct val="90000"/>
              </a:lnSpc>
            </a:pPr>
            <a:endParaRPr lang="ru-RU" sz="2400" dirty="0"/>
          </a:p>
        </p:txBody>
      </p:sp>
    </p:spTree>
    <p:extLst>
      <p:ext uri="{BB962C8B-B14F-4D97-AF65-F5344CB8AC3E}">
        <p14:creationId xmlns:p14="http://schemas.microsoft.com/office/powerpoint/2010/main" val="1898938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03E59AE-44F8-4FB9-BF05-C888FE3E1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Заголовок 1">
            <a:extLst>
              <a:ext uri="{FF2B5EF4-FFF2-40B4-BE49-F238E27FC236}">
                <a16:creationId xmlns:a16="http://schemas.microsoft.com/office/drawing/2014/main" id="{B8F1B0DB-B966-42F5-B606-175308DB0B63}"/>
              </a:ext>
            </a:extLst>
          </p:cNvPr>
          <p:cNvSpPr>
            <a:spLocks noGrp="1"/>
          </p:cNvSpPr>
          <p:nvPr>
            <p:ph type="title"/>
          </p:nvPr>
        </p:nvSpPr>
        <p:spPr>
          <a:xfrm>
            <a:off x="642259" y="634946"/>
            <a:ext cx="3372529" cy="5055904"/>
          </a:xfrm>
        </p:spPr>
        <p:txBody>
          <a:bodyPr anchor="ctr">
            <a:normAutofit/>
          </a:bodyPr>
          <a:lstStyle/>
          <a:p>
            <a:r>
              <a:rPr lang="ru-RU" dirty="0"/>
              <a:t>ОТХОДЫ!!!!!</a:t>
            </a:r>
          </a:p>
        </p:txBody>
      </p:sp>
      <p:cxnSp>
        <p:nvCxnSpPr>
          <p:cNvPr id="12" name="Straight Connector 11">
            <a:extLst>
              <a:ext uri="{FF2B5EF4-FFF2-40B4-BE49-F238E27FC236}">
                <a16:creationId xmlns:a16="http://schemas.microsoft.com/office/drawing/2014/main" id="{2752F38C-F560-47AA-90AD-209F39C041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35022" y="1791298"/>
            <a:ext cx="0" cy="27432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8B6B14AE-589A-45CC-A30D-41995FC1F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Объект 2">
            <a:extLst>
              <a:ext uri="{FF2B5EF4-FFF2-40B4-BE49-F238E27FC236}">
                <a16:creationId xmlns:a16="http://schemas.microsoft.com/office/drawing/2014/main" id="{980B493D-9CF7-468C-A2AA-F9A41F9FE413}"/>
              </a:ext>
            </a:extLst>
          </p:cNvPr>
          <p:cNvGraphicFramePr>
            <a:graphicFrameLocks noGrp="1"/>
          </p:cNvGraphicFramePr>
          <p:nvPr>
            <p:ph idx="1"/>
            <p:extLst>
              <p:ext uri="{D42A27DB-BD31-4B8C-83A1-F6EECF244321}">
                <p14:modId xmlns:p14="http://schemas.microsoft.com/office/powerpoint/2010/main" val="419239343"/>
              </p:ext>
            </p:extLst>
          </p:nvPr>
        </p:nvGraphicFramePr>
        <p:xfrm>
          <a:off x="4648201" y="639763"/>
          <a:ext cx="6910387" cy="5051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756124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58DB37-9FEE-48A2-8578-ED0401573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7FCCA6-00E2-4F74-A105-0D769872F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a:extLst>
              <a:ext uri="{FF2B5EF4-FFF2-40B4-BE49-F238E27FC236}">
                <a16:creationId xmlns:a16="http://schemas.microsoft.com/office/drawing/2014/main" id="{A7B6504C-5C3D-409F-8901-0241F1A4E9B8}"/>
              </a:ext>
            </a:extLst>
          </p:cNvPr>
          <p:cNvSpPr>
            <a:spLocks noGrp="1"/>
          </p:cNvSpPr>
          <p:nvPr>
            <p:ph type="title"/>
          </p:nvPr>
        </p:nvSpPr>
        <p:spPr>
          <a:xfrm>
            <a:off x="1066800" y="5208104"/>
            <a:ext cx="10058400" cy="1073547"/>
          </a:xfrm>
        </p:spPr>
        <p:txBody>
          <a:bodyPr anchor="ctr">
            <a:normAutofit fontScale="90000"/>
          </a:bodyPr>
          <a:lstStyle/>
          <a:p>
            <a:pPr algn="ctr"/>
            <a:r>
              <a:rPr lang="ru-RU">
                <a:solidFill>
                  <a:srgbClr val="FFFFFF"/>
                </a:solidFill>
                <a:latin typeface="Times New Roman" panose="02020603050405020304" pitchFamily="18" charset="0"/>
                <a:cs typeface="Times New Roman" panose="02020603050405020304" pitchFamily="18" charset="0"/>
              </a:rPr>
              <a:t>Что такое переработка на таможенной территории?</a:t>
            </a:r>
            <a:endParaRPr lang="ru-RU" dirty="0">
              <a:solidFill>
                <a:srgbClr val="FFFFFF"/>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CD615727-60BC-4A89-80AF-CF2670400383}"/>
              </a:ext>
            </a:extLst>
          </p:cNvPr>
          <p:cNvSpPr>
            <a:spLocks noGrp="1"/>
          </p:cNvSpPr>
          <p:nvPr>
            <p:ph idx="1"/>
          </p:nvPr>
        </p:nvSpPr>
        <p:spPr>
          <a:xfrm>
            <a:off x="1097280" y="1086678"/>
            <a:ext cx="10027920" cy="3471467"/>
          </a:xfrm>
        </p:spPr>
        <p:txBody>
          <a:bodyPr>
            <a:normAutofit/>
          </a:bodyPr>
          <a:lstStyle/>
          <a:p>
            <a:pPr algn="ctr"/>
            <a:r>
              <a:rPr lang="ru-RU">
                <a:solidFill>
                  <a:schemeClr val="accent1"/>
                </a:solidFill>
                <a:latin typeface="Times New Roman" panose="02020603050405020304" pitchFamily="18" charset="0"/>
                <a:cs typeface="Times New Roman" panose="02020603050405020304" pitchFamily="18" charset="0"/>
              </a:rPr>
              <a:t>Таможенная процедура переработки на таможенной территории </a:t>
            </a:r>
            <a:r>
              <a:rPr lang="ru-RU">
                <a:latin typeface="Times New Roman" panose="02020603050405020304" pitchFamily="18" charset="0"/>
                <a:cs typeface="Times New Roman" panose="02020603050405020304" pitchFamily="18" charset="0"/>
              </a:rPr>
              <a:t>- таможенная процедура, применяемая в отношении иностранных товаров, в соответствии с которой с такими товарами совершаются операции по переработке на таможенной территории Союза в целях получения продуктов их переработки, предназначенных для последующего вывоза с таможенной территории Союза, </a:t>
            </a:r>
            <a:r>
              <a:rPr lang="ru-RU">
                <a:solidFill>
                  <a:schemeClr val="accent1"/>
                </a:solidFill>
                <a:latin typeface="Times New Roman" panose="02020603050405020304" pitchFamily="18" charset="0"/>
                <a:cs typeface="Times New Roman" panose="02020603050405020304" pitchFamily="18" charset="0"/>
              </a:rPr>
              <a:t>без уплаты в отношении таких иностранных товаров ввозных таможенных пошлин, налогов, специальных, антидемпинговых, компенсационных пошлин </a:t>
            </a:r>
            <a:r>
              <a:rPr lang="ru-RU">
                <a:latin typeface="Times New Roman" panose="02020603050405020304" pitchFamily="18" charset="0"/>
                <a:cs typeface="Times New Roman" panose="02020603050405020304" pitchFamily="18" charset="0"/>
              </a:rPr>
              <a:t>при соблюдении условий помещения товаров под эту таможенную процедуру и их использования в соответствии с такой таможенной процедурой (Статья 163 Таможенного кодекса ЕАЭС)</a:t>
            </a:r>
          </a:p>
          <a:p>
            <a:pPr algn="ctr"/>
            <a:r>
              <a:rPr lang="ru-RU">
                <a:solidFill>
                  <a:schemeClr val="accent1"/>
                </a:solidFill>
                <a:latin typeface="Times New Roman" panose="02020603050405020304" pitchFamily="18" charset="0"/>
                <a:cs typeface="Times New Roman" panose="02020603050405020304" pitchFamily="18" charset="0"/>
              </a:rPr>
              <a:t>Без подтверждения соответствия </a:t>
            </a:r>
            <a:r>
              <a:rPr lang="ru-RU">
                <a:latin typeface="Times New Roman" panose="02020603050405020304" pitchFamily="18" charset="0"/>
                <a:cs typeface="Times New Roman" panose="02020603050405020304" pitchFamily="18" charset="0"/>
              </a:rPr>
              <a:t> (от автора)</a:t>
            </a:r>
          </a:p>
          <a:p>
            <a:pPr algn="ctr"/>
            <a:endParaRPr lang="ru-RU" dirty="0"/>
          </a:p>
        </p:txBody>
      </p:sp>
    </p:spTree>
    <p:extLst>
      <p:ext uri="{BB962C8B-B14F-4D97-AF65-F5344CB8AC3E}">
        <p14:creationId xmlns:p14="http://schemas.microsoft.com/office/powerpoint/2010/main" val="3513895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3BCCAE5-A35B-4B66-A4A7-E23C34A40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7F41A6CC-6DC6-411F-96FA-2EECEBFD93C5}"/>
              </a:ext>
            </a:extLst>
          </p:cNvPr>
          <p:cNvSpPr>
            <a:spLocks noGrp="1"/>
          </p:cNvSpPr>
          <p:nvPr>
            <p:ph type="title"/>
          </p:nvPr>
        </p:nvSpPr>
        <p:spPr>
          <a:xfrm>
            <a:off x="1036320" y="286603"/>
            <a:ext cx="10058400" cy="1450757"/>
          </a:xfrm>
        </p:spPr>
        <p:txBody>
          <a:bodyPr>
            <a:normAutofit/>
          </a:bodyPr>
          <a:lstStyle/>
          <a:p>
            <a:r>
              <a:rPr lang="ru-RU" sz="3600" b="1" dirty="0">
                <a:latin typeface="Times New Roman" panose="02020603050405020304" pitchFamily="18" charset="0"/>
                <a:cs typeface="Times New Roman" panose="02020603050405020304" pitchFamily="18" charset="0"/>
              </a:rPr>
              <a:t>Обеспечение уплаты таможенных пошлин, налогов:</a:t>
            </a:r>
          </a:p>
        </p:txBody>
      </p:sp>
      <p:cxnSp>
        <p:nvCxnSpPr>
          <p:cNvPr id="12" name="Straight Connector 11">
            <a:extLst>
              <a:ext uri="{FF2B5EF4-FFF2-40B4-BE49-F238E27FC236}">
                <a16:creationId xmlns:a16="http://schemas.microsoft.com/office/drawing/2014/main" id="{6987BDFB-DE64-4B56-B44F-45FAE19FA9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6573" y="1895846"/>
            <a:ext cx="978408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Graphic 6">
            <a:extLst>
              <a:ext uri="{FF2B5EF4-FFF2-40B4-BE49-F238E27FC236}">
                <a16:creationId xmlns:a16="http://schemas.microsoft.com/office/drawing/2014/main" id="{B801080D-AC28-4119-8DC1-C473F22575F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1509" y="2472903"/>
            <a:ext cx="3031484" cy="3031484"/>
          </a:xfrm>
          <a:prstGeom prst="rect">
            <a:avLst/>
          </a:prstGeom>
        </p:spPr>
      </p:pic>
      <p:sp>
        <p:nvSpPr>
          <p:cNvPr id="3" name="Объект 2">
            <a:extLst>
              <a:ext uri="{FF2B5EF4-FFF2-40B4-BE49-F238E27FC236}">
                <a16:creationId xmlns:a16="http://schemas.microsoft.com/office/drawing/2014/main" id="{007A6E91-A017-436C-8453-7A7C362E0A00}"/>
              </a:ext>
            </a:extLst>
          </p:cNvPr>
          <p:cNvSpPr>
            <a:spLocks noGrp="1"/>
          </p:cNvSpPr>
          <p:nvPr>
            <p:ph idx="1"/>
          </p:nvPr>
        </p:nvSpPr>
        <p:spPr>
          <a:xfrm>
            <a:off x="4706460" y="2108201"/>
            <a:ext cx="6388260" cy="3760891"/>
          </a:xfrm>
        </p:spPr>
        <p:txBody>
          <a:bodyPr>
            <a:normAutofit/>
          </a:bodyPr>
          <a:lstStyle/>
          <a:p>
            <a:pPr algn="just">
              <a:lnSpc>
                <a:spcPct val="90000"/>
              </a:lnSpc>
            </a:pPr>
            <a:r>
              <a:rPr lang="ru-RU" sz="1900" dirty="0">
                <a:latin typeface="Times New Roman" panose="02020603050405020304" pitchFamily="18" charset="0"/>
                <a:cs typeface="Times New Roman" panose="02020603050405020304" pitchFamily="18" charset="0"/>
              </a:rPr>
              <a:t>Общие условия обеспечения исполнения обязанности по уплате таможенных пошлин, налогов.</a:t>
            </a:r>
          </a:p>
          <a:p>
            <a:pPr algn="just">
              <a:lnSpc>
                <a:spcPct val="90000"/>
              </a:lnSpc>
            </a:pPr>
            <a:r>
              <a:rPr lang="ru-RU" sz="1900" dirty="0">
                <a:latin typeface="Times New Roman" panose="02020603050405020304" pitchFamily="18" charset="0"/>
                <a:cs typeface="Times New Roman" panose="02020603050405020304" pitchFamily="18" charset="0"/>
              </a:rPr>
              <a:t>Исполнение обязанности по уплате таможенных пошлин, налогов обеспечивается в случаях, предусмотренных статьями 58, 120 - 122, 143, 177 и 304 ТК ЕАЭС, если иное не установлено в соответствии с указанными статьями.</a:t>
            </a:r>
          </a:p>
          <a:p>
            <a:pPr algn="just">
              <a:lnSpc>
                <a:spcPct val="90000"/>
              </a:lnSpc>
            </a:pPr>
            <a:r>
              <a:rPr lang="ru-RU" sz="1900" dirty="0">
                <a:latin typeface="Times New Roman" panose="02020603050405020304" pitchFamily="18" charset="0"/>
                <a:cs typeface="Times New Roman" panose="02020603050405020304" pitchFamily="18" charset="0"/>
              </a:rPr>
              <a:t>Законодательством государств-членов могут устанавливаться иные случаи, когда обеспечивается исполнение обязанности по уплате таможенных пошлин, налогов.</a:t>
            </a:r>
          </a:p>
          <a:p>
            <a:pPr algn="ctr">
              <a:lnSpc>
                <a:spcPct val="90000"/>
              </a:lnSpc>
            </a:pPr>
            <a:r>
              <a:rPr lang="ru-RU" sz="1900" b="1" dirty="0">
                <a:latin typeface="Times New Roman" panose="02020603050405020304" pitchFamily="18" charset="0"/>
                <a:cs typeface="Times New Roman" panose="02020603050405020304" pitchFamily="18" charset="0"/>
              </a:rPr>
              <a:t>(статья 62 Таможенного кодекса ЕАЭС)</a:t>
            </a:r>
          </a:p>
        </p:txBody>
      </p:sp>
      <p:sp>
        <p:nvSpPr>
          <p:cNvPr id="14" name="Rectangle 13">
            <a:extLst>
              <a:ext uri="{FF2B5EF4-FFF2-40B4-BE49-F238E27FC236}">
                <a16:creationId xmlns:a16="http://schemas.microsoft.com/office/drawing/2014/main" id="{9E4CE3CF-6887-4947-8090-EC10F183F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36352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82DEB0-A14C-4282-BF74-65BC353AC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Заголовок 1">
            <a:extLst>
              <a:ext uri="{FF2B5EF4-FFF2-40B4-BE49-F238E27FC236}">
                <a16:creationId xmlns:a16="http://schemas.microsoft.com/office/drawing/2014/main" id="{647C25CA-E68F-4D35-A3C0-C44CB24663B6}"/>
              </a:ext>
            </a:extLst>
          </p:cNvPr>
          <p:cNvSpPr>
            <a:spLocks noGrp="1"/>
          </p:cNvSpPr>
          <p:nvPr>
            <p:ph type="title"/>
          </p:nvPr>
        </p:nvSpPr>
        <p:spPr>
          <a:xfrm>
            <a:off x="1097280" y="4844374"/>
            <a:ext cx="10058400" cy="1188995"/>
          </a:xfrm>
        </p:spPr>
        <p:txBody>
          <a:bodyPr anchor="ctr">
            <a:normAutofit/>
          </a:bodyPr>
          <a:lstStyle/>
          <a:p>
            <a:pPr algn="ctr"/>
            <a:r>
              <a:rPr lang="ru-RU" sz="3700" b="1">
                <a:latin typeface="Times New Roman" panose="02020603050405020304" pitchFamily="18" charset="0"/>
                <a:cs typeface="Times New Roman" panose="02020603050405020304" pitchFamily="18" charset="0"/>
              </a:rPr>
              <a:t>Обеспечение уплаты – когда требуется? (Таможенный кодекс ЕАЭС)</a:t>
            </a:r>
          </a:p>
        </p:txBody>
      </p:sp>
      <p:graphicFrame>
        <p:nvGraphicFramePr>
          <p:cNvPr id="4" name="Таблица 4">
            <a:extLst>
              <a:ext uri="{FF2B5EF4-FFF2-40B4-BE49-F238E27FC236}">
                <a16:creationId xmlns:a16="http://schemas.microsoft.com/office/drawing/2014/main" id="{0B55D51D-8257-4895-BC93-416550516A17}"/>
              </a:ext>
            </a:extLst>
          </p:cNvPr>
          <p:cNvGraphicFramePr>
            <a:graphicFrameLocks noGrp="1"/>
          </p:cNvGraphicFramePr>
          <p:nvPr>
            <p:ph idx="1"/>
            <p:extLst>
              <p:ext uri="{D42A27DB-BD31-4B8C-83A1-F6EECF244321}">
                <p14:modId xmlns:p14="http://schemas.microsoft.com/office/powerpoint/2010/main" val="3964221855"/>
              </p:ext>
            </p:extLst>
          </p:nvPr>
        </p:nvGraphicFramePr>
        <p:xfrm>
          <a:off x="1036319" y="741204"/>
          <a:ext cx="10119363" cy="3644823"/>
        </p:xfrm>
        <a:graphic>
          <a:graphicData uri="http://schemas.openxmlformats.org/drawingml/2006/table">
            <a:tbl>
              <a:tblPr firstRow="1" bandRow="1">
                <a:tableStyleId>{5C22544A-7EE6-4342-B048-85BDC9FD1C3A}</a:tableStyleId>
              </a:tblPr>
              <a:tblGrid>
                <a:gridCol w="2356945">
                  <a:extLst>
                    <a:ext uri="{9D8B030D-6E8A-4147-A177-3AD203B41FA5}">
                      <a16:colId xmlns:a16="http://schemas.microsoft.com/office/drawing/2014/main" val="1897014690"/>
                    </a:ext>
                  </a:extLst>
                </a:gridCol>
                <a:gridCol w="7762418">
                  <a:extLst>
                    <a:ext uri="{9D8B030D-6E8A-4147-A177-3AD203B41FA5}">
                      <a16:colId xmlns:a16="http://schemas.microsoft.com/office/drawing/2014/main" val="2248163453"/>
                    </a:ext>
                  </a:extLst>
                </a:gridCol>
              </a:tblGrid>
              <a:tr h="320154">
                <a:tc>
                  <a:txBody>
                    <a:bodyPr/>
                    <a:lstStyle/>
                    <a:p>
                      <a:pPr indent="342900" algn="just">
                        <a:lnSpc>
                          <a:spcPct val="130000"/>
                        </a:lnSpc>
                        <a:spcAft>
                          <a:spcPts val="0"/>
                        </a:spcAft>
                      </a:pPr>
                      <a:r>
                        <a:rPr lang="ru-RU" sz="1600" dirty="0">
                          <a:solidFill>
                            <a:schemeClr val="tx1"/>
                          </a:solidFill>
                          <a:latin typeface="Times New Roman" panose="02020603050405020304" pitchFamily="18" charset="0"/>
                          <a:ea typeface="Times New Roman"/>
                          <a:cs typeface="Times New Roman" panose="02020603050405020304" pitchFamily="18" charset="0"/>
                        </a:rPr>
                        <a:t>Статья 58. </a:t>
                      </a:r>
                    </a:p>
                  </a:txBody>
                  <a:tcPr marL="68198" marR="68198" marT="0" marB="0"/>
                </a:tc>
                <a:tc>
                  <a:txBody>
                    <a:bodyPr/>
                    <a:lstStyle/>
                    <a:p>
                      <a:pPr>
                        <a:spcAft>
                          <a:spcPts val="0"/>
                        </a:spcAft>
                      </a:pPr>
                      <a:r>
                        <a:rPr lang="ru-RU" sz="1600" dirty="0">
                          <a:solidFill>
                            <a:schemeClr val="tx1"/>
                          </a:solidFill>
                          <a:latin typeface="Times New Roman" panose="02020603050405020304" pitchFamily="18" charset="0"/>
                          <a:ea typeface="Times New Roman"/>
                          <a:cs typeface="Times New Roman" panose="02020603050405020304" pitchFamily="18" charset="0"/>
                        </a:rPr>
                        <a:t>Изменение сроков уплаты ввозных таможенных пошлин, налогов</a:t>
                      </a:r>
                    </a:p>
                  </a:txBody>
                  <a:tcPr marL="68198" marR="68198" marT="0" marB="0"/>
                </a:tc>
                <a:extLst>
                  <a:ext uri="{0D108BD9-81ED-4DB2-BD59-A6C34878D82A}">
                    <a16:rowId xmlns:a16="http://schemas.microsoft.com/office/drawing/2014/main" val="474450966"/>
                  </a:ext>
                </a:extLst>
              </a:tr>
              <a:tr h="635381">
                <a:tc>
                  <a:txBody>
                    <a:bodyPr/>
                    <a:lstStyle/>
                    <a:p>
                      <a:pPr indent="342900" algn="just">
                        <a:lnSpc>
                          <a:spcPct val="130000"/>
                        </a:lnSpc>
                        <a:spcAft>
                          <a:spcPts val="0"/>
                        </a:spcAft>
                      </a:pPr>
                      <a:r>
                        <a:rPr lang="ru-RU" sz="1600" dirty="0">
                          <a:solidFill>
                            <a:schemeClr val="tx1"/>
                          </a:solidFill>
                          <a:latin typeface="Times New Roman" panose="02020603050405020304" pitchFamily="18" charset="0"/>
                          <a:ea typeface="Times New Roman"/>
                          <a:cs typeface="Times New Roman" panose="02020603050405020304" pitchFamily="18" charset="0"/>
                        </a:rPr>
                        <a:t>Статья 120. </a:t>
                      </a:r>
                    </a:p>
                    <a:p>
                      <a:pPr indent="342900" algn="just">
                        <a:lnSpc>
                          <a:spcPct val="130000"/>
                        </a:lnSpc>
                        <a:spcAft>
                          <a:spcPts val="0"/>
                        </a:spcAft>
                      </a:pPr>
                      <a:r>
                        <a:rPr lang="ru-RU" sz="1600" dirty="0">
                          <a:solidFill>
                            <a:schemeClr val="tx1"/>
                          </a:solidFill>
                          <a:latin typeface="Times New Roman" panose="02020603050405020304" pitchFamily="18" charset="0"/>
                          <a:ea typeface="Times New Roman"/>
                          <a:cs typeface="Times New Roman" panose="02020603050405020304" pitchFamily="18" charset="0"/>
                        </a:rPr>
                        <a:t> </a:t>
                      </a:r>
                    </a:p>
                  </a:txBody>
                  <a:tcPr marL="68198" marR="68198" marT="0" marB="0"/>
                </a:tc>
                <a:tc>
                  <a:txBody>
                    <a:bodyPr/>
                    <a:lstStyle/>
                    <a:p>
                      <a:pPr>
                        <a:spcAft>
                          <a:spcPts val="0"/>
                        </a:spcAft>
                      </a:pPr>
                      <a:r>
                        <a:rPr lang="ru-RU" sz="1600" dirty="0">
                          <a:solidFill>
                            <a:schemeClr val="tx1"/>
                          </a:solidFill>
                          <a:latin typeface="Times New Roman" panose="02020603050405020304" pitchFamily="18" charset="0"/>
                          <a:ea typeface="Times New Roman"/>
                          <a:cs typeface="Times New Roman" panose="02020603050405020304" pitchFamily="18" charset="0"/>
                        </a:rPr>
                        <a:t>Особенности совершения таможенных операций и выпуска товаров до подачи декларации на товары</a:t>
                      </a:r>
                    </a:p>
                  </a:txBody>
                  <a:tcPr marL="68198" marR="68198" marT="0" marB="0"/>
                </a:tc>
                <a:extLst>
                  <a:ext uri="{0D108BD9-81ED-4DB2-BD59-A6C34878D82A}">
                    <a16:rowId xmlns:a16="http://schemas.microsoft.com/office/drawing/2014/main" val="1557246441"/>
                  </a:ext>
                </a:extLst>
              </a:tr>
              <a:tr h="521338">
                <a:tc>
                  <a:txBody>
                    <a:bodyPr/>
                    <a:lstStyle/>
                    <a:p>
                      <a:pPr indent="342900" algn="just">
                        <a:lnSpc>
                          <a:spcPct val="130000"/>
                        </a:lnSpc>
                        <a:spcAft>
                          <a:spcPts val="0"/>
                        </a:spcAft>
                      </a:pPr>
                      <a:r>
                        <a:rPr lang="ru-RU" sz="1600">
                          <a:solidFill>
                            <a:schemeClr val="tx1"/>
                          </a:solidFill>
                          <a:latin typeface="Times New Roman" panose="02020603050405020304" pitchFamily="18" charset="0"/>
                          <a:ea typeface="Times New Roman"/>
                          <a:cs typeface="Times New Roman" panose="02020603050405020304" pitchFamily="18" charset="0"/>
                        </a:rPr>
                        <a:t>Статья 121. </a:t>
                      </a:r>
                    </a:p>
                  </a:txBody>
                  <a:tcPr marL="68198" marR="68198" marT="0" marB="0"/>
                </a:tc>
                <a:tc>
                  <a:txBody>
                    <a:bodyPr/>
                    <a:lstStyle/>
                    <a:p>
                      <a:pPr>
                        <a:spcAft>
                          <a:spcPts val="0"/>
                        </a:spcAft>
                      </a:pPr>
                      <a:r>
                        <a:rPr lang="ru-RU" sz="1600" dirty="0">
                          <a:solidFill>
                            <a:schemeClr val="tx1"/>
                          </a:solidFill>
                          <a:latin typeface="Times New Roman" panose="02020603050405020304" pitchFamily="18" charset="0"/>
                          <a:ea typeface="Times New Roman"/>
                          <a:cs typeface="Times New Roman" panose="02020603050405020304" pitchFamily="18" charset="0"/>
                        </a:rPr>
                        <a:t>Особенности выпуска товаров до завершения проверки таможенных, иных документов и (или) сведений</a:t>
                      </a:r>
                    </a:p>
                  </a:txBody>
                  <a:tcPr marL="68198" marR="68198" marT="0" marB="0"/>
                </a:tc>
                <a:extLst>
                  <a:ext uri="{0D108BD9-81ED-4DB2-BD59-A6C34878D82A}">
                    <a16:rowId xmlns:a16="http://schemas.microsoft.com/office/drawing/2014/main" val="2727967037"/>
                  </a:ext>
                </a:extLst>
              </a:tr>
              <a:tr h="320154">
                <a:tc>
                  <a:txBody>
                    <a:bodyPr/>
                    <a:lstStyle/>
                    <a:p>
                      <a:pPr indent="342900" algn="just">
                        <a:lnSpc>
                          <a:spcPct val="130000"/>
                        </a:lnSpc>
                        <a:spcAft>
                          <a:spcPts val="0"/>
                        </a:spcAft>
                      </a:pPr>
                      <a:r>
                        <a:rPr lang="ru-RU" sz="1600">
                          <a:solidFill>
                            <a:schemeClr val="tx1"/>
                          </a:solidFill>
                          <a:latin typeface="Times New Roman" panose="02020603050405020304" pitchFamily="18" charset="0"/>
                          <a:ea typeface="Times New Roman"/>
                          <a:cs typeface="Times New Roman" panose="02020603050405020304" pitchFamily="18" charset="0"/>
                        </a:rPr>
                        <a:t>Статья 122. </a:t>
                      </a:r>
                    </a:p>
                  </a:txBody>
                  <a:tcPr marL="68198" marR="68198" marT="0" marB="0"/>
                </a:tc>
                <a:tc>
                  <a:txBody>
                    <a:bodyPr/>
                    <a:lstStyle/>
                    <a:p>
                      <a:pPr>
                        <a:spcAft>
                          <a:spcPts val="0"/>
                        </a:spcAft>
                      </a:pPr>
                      <a:r>
                        <a:rPr lang="ru-RU" sz="1600" dirty="0">
                          <a:solidFill>
                            <a:schemeClr val="tx1"/>
                          </a:solidFill>
                          <a:latin typeface="Times New Roman" panose="02020603050405020304" pitchFamily="18" charset="0"/>
                          <a:ea typeface="Times New Roman"/>
                          <a:cs typeface="Times New Roman" panose="02020603050405020304" pitchFamily="18" charset="0"/>
                        </a:rPr>
                        <a:t>Особенности выпуска товаров при назначении таможенной экспертизы</a:t>
                      </a:r>
                    </a:p>
                  </a:txBody>
                  <a:tcPr marL="68198" marR="68198" marT="0" marB="0"/>
                </a:tc>
                <a:extLst>
                  <a:ext uri="{0D108BD9-81ED-4DB2-BD59-A6C34878D82A}">
                    <a16:rowId xmlns:a16="http://schemas.microsoft.com/office/drawing/2014/main" val="224734694"/>
                  </a:ext>
                </a:extLst>
              </a:tr>
              <a:tr h="320154">
                <a:tc>
                  <a:txBody>
                    <a:bodyPr/>
                    <a:lstStyle/>
                    <a:p>
                      <a:pPr indent="342900" algn="just">
                        <a:lnSpc>
                          <a:spcPct val="130000"/>
                        </a:lnSpc>
                        <a:spcAft>
                          <a:spcPts val="0"/>
                        </a:spcAft>
                      </a:pPr>
                      <a:r>
                        <a:rPr lang="ru-RU" sz="1600">
                          <a:solidFill>
                            <a:schemeClr val="tx1"/>
                          </a:solidFill>
                          <a:latin typeface="Times New Roman" panose="02020603050405020304" pitchFamily="18" charset="0"/>
                          <a:ea typeface="Times New Roman"/>
                          <a:cs typeface="Times New Roman" panose="02020603050405020304" pitchFamily="18" charset="0"/>
                        </a:rPr>
                        <a:t>Статья 143. </a:t>
                      </a:r>
                    </a:p>
                  </a:txBody>
                  <a:tcPr marL="68198" marR="68198" marT="0" marB="0"/>
                </a:tc>
                <a:tc>
                  <a:txBody>
                    <a:bodyPr/>
                    <a:lstStyle/>
                    <a:p>
                      <a:pPr>
                        <a:spcAft>
                          <a:spcPts val="0"/>
                        </a:spcAft>
                      </a:pPr>
                      <a:r>
                        <a:rPr lang="ru-RU" sz="1600" dirty="0">
                          <a:solidFill>
                            <a:schemeClr val="tx1"/>
                          </a:solidFill>
                          <a:latin typeface="Times New Roman" panose="02020603050405020304" pitchFamily="18" charset="0"/>
                          <a:ea typeface="Times New Roman"/>
                          <a:cs typeface="Times New Roman" panose="02020603050405020304" pitchFamily="18" charset="0"/>
                        </a:rPr>
                        <a:t>Условия помещения товаров под таможенную процедуру таможенного транзита</a:t>
                      </a:r>
                    </a:p>
                  </a:txBody>
                  <a:tcPr marL="68198" marR="68198" marT="0" marB="0"/>
                </a:tc>
                <a:extLst>
                  <a:ext uri="{0D108BD9-81ED-4DB2-BD59-A6C34878D82A}">
                    <a16:rowId xmlns:a16="http://schemas.microsoft.com/office/drawing/2014/main" val="3715562038"/>
                  </a:ext>
                </a:extLst>
              </a:tr>
              <a:tr h="521338">
                <a:tc>
                  <a:txBody>
                    <a:bodyPr/>
                    <a:lstStyle/>
                    <a:p>
                      <a:pPr indent="342900" algn="just">
                        <a:lnSpc>
                          <a:spcPct val="130000"/>
                        </a:lnSpc>
                        <a:spcAft>
                          <a:spcPts val="0"/>
                        </a:spcAft>
                      </a:pPr>
                      <a:r>
                        <a:rPr lang="ru-RU" sz="1600" dirty="0">
                          <a:solidFill>
                            <a:schemeClr val="tx1"/>
                          </a:solidFill>
                          <a:latin typeface="Times New Roman" panose="02020603050405020304" pitchFamily="18" charset="0"/>
                          <a:ea typeface="Times New Roman"/>
                          <a:cs typeface="Times New Roman" panose="02020603050405020304" pitchFamily="18" charset="0"/>
                        </a:rPr>
                        <a:t>Статья 177. </a:t>
                      </a:r>
                    </a:p>
                  </a:txBody>
                  <a:tcPr marL="68198" marR="68198" marT="0" marB="0"/>
                </a:tc>
                <a:tc>
                  <a:txBody>
                    <a:bodyPr/>
                    <a:lstStyle/>
                    <a:p>
                      <a:pPr>
                        <a:spcAft>
                          <a:spcPts val="0"/>
                        </a:spcAft>
                      </a:pPr>
                      <a:r>
                        <a:rPr lang="ru-RU" sz="1600" dirty="0">
                          <a:solidFill>
                            <a:schemeClr val="tx1"/>
                          </a:solidFill>
                          <a:latin typeface="Times New Roman" panose="02020603050405020304" pitchFamily="18" charset="0"/>
                          <a:ea typeface="Times New Roman"/>
                          <a:cs typeface="Times New Roman" panose="02020603050405020304" pitchFamily="18" charset="0"/>
                        </a:rPr>
                        <a:t>Условия помещения товаров под таможенную процедуру переработки вне таможенной территории и их использования в соответствии с такой таможенной процедурой</a:t>
                      </a:r>
                    </a:p>
                  </a:txBody>
                  <a:tcPr marL="68198" marR="68198" marT="0" marB="0"/>
                </a:tc>
                <a:extLst>
                  <a:ext uri="{0D108BD9-81ED-4DB2-BD59-A6C34878D82A}">
                    <a16:rowId xmlns:a16="http://schemas.microsoft.com/office/drawing/2014/main" val="2284123596"/>
                  </a:ext>
                </a:extLst>
              </a:tr>
              <a:tr h="1006304">
                <a:tc>
                  <a:txBody>
                    <a:bodyPr/>
                    <a:lstStyle/>
                    <a:p>
                      <a:pPr indent="342900" algn="just">
                        <a:lnSpc>
                          <a:spcPct val="130000"/>
                        </a:lnSpc>
                        <a:spcAft>
                          <a:spcPts val="0"/>
                        </a:spcAft>
                      </a:pPr>
                      <a:r>
                        <a:rPr lang="ru-RU" sz="1600" dirty="0">
                          <a:solidFill>
                            <a:schemeClr val="tx1"/>
                          </a:solidFill>
                          <a:latin typeface="Times New Roman" panose="02020603050405020304" pitchFamily="18" charset="0"/>
                          <a:ea typeface="Times New Roman"/>
                          <a:cs typeface="Times New Roman" panose="02020603050405020304" pitchFamily="18" charset="0"/>
                        </a:rPr>
                        <a:t>Статья 304. </a:t>
                      </a:r>
                    </a:p>
                  </a:txBody>
                  <a:tcPr marL="68198" marR="68198" marT="0" marB="0"/>
                </a:tc>
                <a:tc>
                  <a:txBody>
                    <a:bodyPr/>
                    <a:lstStyle/>
                    <a:p>
                      <a:pPr>
                        <a:spcAft>
                          <a:spcPts val="0"/>
                        </a:spcAft>
                      </a:pPr>
                      <a:r>
                        <a:rPr lang="ru-RU" sz="1600" dirty="0">
                          <a:solidFill>
                            <a:schemeClr val="tx1"/>
                          </a:solidFill>
                          <a:latin typeface="Times New Roman" panose="02020603050405020304" pitchFamily="18" charset="0"/>
                          <a:ea typeface="Times New Roman"/>
                          <a:cs typeface="Times New Roman" panose="02020603050405020304" pitchFamily="18" charset="0"/>
                        </a:rPr>
                        <a:t>Таможенная процедура таможенного транзита в отношении товаров Союза, перевозимых с одной части таможенной территории Союза на другую часть таможенной территории Союза через территории государств, не являющихся членами Союза, и (или) морем.</a:t>
                      </a:r>
                    </a:p>
                  </a:txBody>
                  <a:tcPr marL="68198" marR="68198" marT="0" marB="0"/>
                </a:tc>
                <a:extLst>
                  <a:ext uri="{0D108BD9-81ED-4DB2-BD59-A6C34878D82A}">
                    <a16:rowId xmlns:a16="http://schemas.microsoft.com/office/drawing/2014/main" val="850052636"/>
                  </a:ext>
                </a:extLst>
              </a:tr>
            </a:tbl>
          </a:graphicData>
        </a:graphic>
      </p:graphicFrame>
    </p:spTree>
    <p:extLst>
      <p:ext uri="{BB962C8B-B14F-4D97-AF65-F5344CB8AC3E}">
        <p14:creationId xmlns:p14="http://schemas.microsoft.com/office/powerpoint/2010/main" val="20415988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a:extLst>
              <a:ext uri="{FF2B5EF4-FFF2-40B4-BE49-F238E27FC236}">
                <a16:creationId xmlns:a16="http://schemas.microsoft.com/office/drawing/2014/main" id="{ACD9993B-1B54-4505-9A52-350CDD1FAD75}"/>
              </a:ext>
            </a:extLst>
          </p:cNvPr>
          <p:cNvSpPr>
            <a:spLocks noGrp="1"/>
          </p:cNvSpPr>
          <p:nvPr>
            <p:ph type="title"/>
          </p:nvPr>
        </p:nvSpPr>
        <p:spPr>
          <a:xfrm>
            <a:off x="492370" y="516835"/>
            <a:ext cx="3084844" cy="5772840"/>
          </a:xfrm>
        </p:spPr>
        <p:txBody>
          <a:bodyPr anchor="ctr">
            <a:normAutofit/>
          </a:bodyPr>
          <a:lstStyle/>
          <a:p>
            <a:pPr algn="ctr"/>
            <a:r>
              <a:rPr lang="ru-RU" sz="3600" dirty="0">
                <a:solidFill>
                  <a:schemeClr val="bg1"/>
                </a:solidFill>
                <a:latin typeface="Times New Roman" panose="02020603050405020304" pitchFamily="18" charset="0"/>
                <a:cs typeface="Times New Roman" panose="02020603050405020304" pitchFamily="18" charset="0"/>
              </a:rPr>
              <a:t>Лайфхаки таможенного оформления в соответствии с процедурой:</a:t>
            </a:r>
          </a:p>
        </p:txBody>
      </p:sp>
      <p:graphicFrame>
        <p:nvGraphicFramePr>
          <p:cNvPr id="5" name="Объект 2">
            <a:extLst>
              <a:ext uri="{FF2B5EF4-FFF2-40B4-BE49-F238E27FC236}">
                <a16:creationId xmlns:a16="http://schemas.microsoft.com/office/drawing/2014/main" id="{1B327D34-10A1-408E-B0BF-CAF8FA39B9FD}"/>
              </a:ext>
            </a:extLst>
          </p:cNvPr>
          <p:cNvGraphicFramePr>
            <a:graphicFrameLocks noGrp="1"/>
          </p:cNvGraphicFramePr>
          <p:nvPr>
            <p:ph idx="1"/>
            <p:extLst>
              <p:ext uri="{D42A27DB-BD31-4B8C-83A1-F6EECF244321}">
                <p14:modId xmlns:p14="http://schemas.microsoft.com/office/powerpoint/2010/main" val="419556693"/>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5761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a:extLst>
              <a:ext uri="{FF2B5EF4-FFF2-40B4-BE49-F238E27FC236}">
                <a16:creationId xmlns:a16="http://schemas.microsoft.com/office/drawing/2014/main" id="{85378C5E-3555-4063-B01F-F7D042C434AA}"/>
              </a:ext>
            </a:extLst>
          </p:cNvPr>
          <p:cNvSpPr>
            <a:spLocks noGrp="1"/>
          </p:cNvSpPr>
          <p:nvPr>
            <p:ph type="title"/>
          </p:nvPr>
        </p:nvSpPr>
        <p:spPr>
          <a:xfrm>
            <a:off x="492370" y="516835"/>
            <a:ext cx="3084844" cy="5772840"/>
          </a:xfrm>
        </p:spPr>
        <p:txBody>
          <a:bodyPr anchor="ctr">
            <a:normAutofit/>
          </a:bodyPr>
          <a:lstStyle/>
          <a:p>
            <a:pPr algn="ctr"/>
            <a:r>
              <a:rPr lang="ru-RU" sz="3600" dirty="0">
                <a:solidFill>
                  <a:schemeClr val="bg1"/>
                </a:solidFill>
              </a:rPr>
              <a:t>Бочка дегтя в бочке с медом!</a:t>
            </a:r>
          </a:p>
        </p:txBody>
      </p:sp>
      <p:graphicFrame>
        <p:nvGraphicFramePr>
          <p:cNvPr id="5" name="Объект 2">
            <a:extLst>
              <a:ext uri="{FF2B5EF4-FFF2-40B4-BE49-F238E27FC236}">
                <a16:creationId xmlns:a16="http://schemas.microsoft.com/office/drawing/2014/main" id="{933EBC9B-3F85-412B-9E74-9FE46C48FCC0}"/>
              </a:ext>
            </a:extLst>
          </p:cNvPr>
          <p:cNvGraphicFramePr>
            <a:graphicFrameLocks noGrp="1"/>
          </p:cNvGraphicFramePr>
          <p:nvPr>
            <p:ph idx="1"/>
            <p:extLst>
              <p:ext uri="{D42A27DB-BD31-4B8C-83A1-F6EECF244321}">
                <p14:modId xmlns:p14="http://schemas.microsoft.com/office/powerpoint/2010/main" val="1095824740"/>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40681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AE29CE-7036-4E5A-8123-DCB680097D71}"/>
              </a:ext>
            </a:extLst>
          </p:cNvPr>
          <p:cNvSpPr>
            <a:spLocks noGrp="1"/>
          </p:cNvSpPr>
          <p:nvPr>
            <p:ph type="title"/>
          </p:nvPr>
        </p:nvSpPr>
        <p:spPr>
          <a:xfrm>
            <a:off x="1097280" y="286603"/>
            <a:ext cx="10058400" cy="1450757"/>
          </a:xfrm>
        </p:spPr>
        <p:txBody>
          <a:bodyPr>
            <a:normAutofit/>
          </a:bodyPr>
          <a:lstStyle/>
          <a:p>
            <a:pPr algn="ctr"/>
            <a:r>
              <a:rPr lang="ru-RU" sz="3400" b="1" dirty="0">
                <a:latin typeface="Times New Roman" panose="02020603050405020304" pitchFamily="18" charset="0"/>
                <a:cs typeface="Times New Roman" panose="02020603050405020304" pitchFamily="18" charset="0"/>
              </a:rPr>
              <a:t>Учет товаров при применении таможенной процедуры переработка на таможенной территории </a:t>
            </a:r>
          </a:p>
        </p:txBody>
      </p:sp>
      <p:graphicFrame>
        <p:nvGraphicFramePr>
          <p:cNvPr id="5" name="Объект 2">
            <a:extLst>
              <a:ext uri="{FF2B5EF4-FFF2-40B4-BE49-F238E27FC236}">
                <a16:creationId xmlns:a16="http://schemas.microsoft.com/office/drawing/2014/main" id="{DF92E113-1328-473C-B1CB-D0AC56B1D127}"/>
              </a:ext>
            </a:extLst>
          </p:cNvPr>
          <p:cNvGraphicFramePr>
            <a:graphicFrameLocks noGrp="1"/>
          </p:cNvGraphicFramePr>
          <p:nvPr>
            <p:ph idx="1"/>
            <p:extLst>
              <p:ext uri="{D42A27DB-BD31-4B8C-83A1-F6EECF244321}">
                <p14:modId xmlns:p14="http://schemas.microsoft.com/office/powerpoint/2010/main" val="4053368482"/>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68218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0BAE29CE-7036-4E5A-8123-DCB680097D71}"/>
              </a:ext>
            </a:extLst>
          </p:cNvPr>
          <p:cNvSpPr>
            <a:spLocks noGrp="1"/>
          </p:cNvSpPr>
          <p:nvPr>
            <p:ph type="title"/>
          </p:nvPr>
        </p:nvSpPr>
        <p:spPr>
          <a:xfrm>
            <a:off x="643468" y="643467"/>
            <a:ext cx="3073550" cy="5126203"/>
          </a:xfrm>
        </p:spPr>
        <p:txBody>
          <a:bodyPr anchor="ctr">
            <a:normAutofit/>
          </a:bodyPr>
          <a:lstStyle/>
          <a:p>
            <a:pPr algn="r"/>
            <a:r>
              <a:rPr lang="ru-RU" sz="3700" dirty="0">
                <a:solidFill>
                  <a:schemeClr val="accent1"/>
                </a:solidFill>
                <a:latin typeface="Times New Roman" panose="02020603050405020304" pitchFamily="18" charset="0"/>
                <a:cs typeface="Times New Roman" panose="02020603050405020304" pitchFamily="18" charset="0"/>
              </a:rPr>
              <a:t>Учет товаров при применении таможенной процедуры переработка на таможенной территории </a:t>
            </a:r>
          </a:p>
        </p:txBody>
      </p:sp>
      <p:cxnSp>
        <p:nvCxnSpPr>
          <p:cNvPr id="10"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2"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1BE6DDE6-709B-4647-ADAC-51652B84E51E}"/>
              </a:ext>
            </a:extLst>
          </p:cNvPr>
          <p:cNvSpPr>
            <a:spLocks noGrp="1"/>
          </p:cNvSpPr>
          <p:nvPr>
            <p:ph idx="1"/>
          </p:nvPr>
        </p:nvSpPr>
        <p:spPr>
          <a:xfrm>
            <a:off x="4363786" y="621697"/>
            <a:ext cx="6791894" cy="5147973"/>
          </a:xfrm>
        </p:spPr>
        <p:txBody>
          <a:bodyPr anchor="ctr">
            <a:normAutofit/>
          </a:bodyPr>
          <a:lstStyle/>
          <a:p>
            <a:pPr algn="ctr">
              <a:lnSpc>
                <a:spcPct val="90000"/>
              </a:lnSpc>
            </a:pPr>
            <a:r>
              <a:rPr lang="ru-RU" sz="1400" b="1" dirty="0">
                <a:latin typeface="Times New Roman" panose="02020603050405020304" pitchFamily="18" charset="0"/>
                <a:cs typeface="Times New Roman" panose="02020603050405020304" pitchFamily="18" charset="0"/>
              </a:rPr>
              <a:t>Статья 133 289 – ФЗ  Учет товаров при применении таможенной процедуры переработки на таможенной территории. Отчетность о применении таможенной процедуры переработки на таможенной территории</a:t>
            </a:r>
          </a:p>
          <a:p>
            <a:pPr>
              <a:lnSpc>
                <a:spcPct val="90000"/>
              </a:lnSpc>
            </a:pPr>
            <a:r>
              <a:rPr lang="ru-RU" sz="1400" dirty="0">
                <a:latin typeface="Times New Roman" panose="02020603050405020304" pitchFamily="18" charset="0"/>
                <a:cs typeface="Times New Roman" panose="02020603050405020304" pitchFamily="18" charset="0"/>
              </a:rPr>
              <a:t>6. Лицо, получившее разрешение на переработку товаров на таможенной территории, в течение установленного в разрешении на переработку товаров на таможенной территории срока переработки товаров </a:t>
            </a:r>
            <a:r>
              <a:rPr lang="ru-RU" sz="1400" dirty="0">
                <a:solidFill>
                  <a:schemeClr val="accent1"/>
                </a:solidFill>
                <a:latin typeface="Times New Roman" panose="02020603050405020304" pitchFamily="18" charset="0"/>
                <a:cs typeface="Times New Roman" panose="02020603050405020304" pitchFamily="18" charset="0"/>
              </a:rPr>
              <a:t>не реже одного раза в три календарных месяца с даты помещения иностранных товаров</a:t>
            </a:r>
            <a:r>
              <a:rPr lang="ru-RU" sz="1400" dirty="0">
                <a:latin typeface="Times New Roman" panose="02020603050405020304" pitchFamily="18" charset="0"/>
                <a:cs typeface="Times New Roman" panose="02020603050405020304" pitchFamily="18" charset="0"/>
              </a:rPr>
              <a:t> (первой партии таких товаров) под таможенную процедуру переработки на таможенной территории до завершения действия этой таможенной процедуры представляет в таможенный орган, осуществляющий таможенный контроль за соблюдением условий помещения товаров под таможенную процедуру переработки на таможенной территории и условий использования товаров в соответствии с такой таможенной процедурой, отчетность, содержащую сведения о выполнении условий помещения иностранных товаров под таможенную процедуру переработки на таможенной территории и их использования в соответствии с такой таможенной процедурой.</a:t>
            </a:r>
          </a:p>
          <a:p>
            <a:pPr>
              <a:lnSpc>
                <a:spcPct val="90000"/>
              </a:lnSpc>
            </a:pPr>
            <a:r>
              <a:rPr lang="ru-RU" sz="1400" dirty="0">
                <a:latin typeface="Times New Roman" panose="02020603050405020304" pitchFamily="18" charset="0"/>
                <a:cs typeface="Times New Roman" panose="02020603050405020304" pitchFamily="18" charset="0"/>
              </a:rPr>
              <a:t>8. Отчетность </a:t>
            </a:r>
            <a:r>
              <a:rPr lang="ru-RU" sz="1400" dirty="0">
                <a:solidFill>
                  <a:schemeClr val="accent1"/>
                </a:solidFill>
                <a:latin typeface="Times New Roman" panose="02020603050405020304" pitchFamily="18" charset="0"/>
                <a:cs typeface="Times New Roman" panose="02020603050405020304" pitchFamily="18" charset="0"/>
              </a:rPr>
              <a:t>об окончательной выверке количества продуктов переработки, отходов и остатков представляется в таможенный орган не позднее тридцати календарных дней со дня окончания срока действия таможенной процедуры</a:t>
            </a:r>
            <a:r>
              <a:rPr lang="ru-RU" sz="1400" dirty="0">
                <a:latin typeface="Times New Roman" panose="02020603050405020304" pitchFamily="18" charset="0"/>
                <a:cs typeface="Times New Roman" panose="02020603050405020304" pitchFamily="18" charset="0"/>
              </a:rPr>
              <a:t> переработки на таможенной территории.</a:t>
            </a:r>
          </a:p>
        </p:txBody>
      </p:sp>
      <p:sp>
        <p:nvSpPr>
          <p:cNvPr id="12" name="Rectangle 11">
            <a:extLst>
              <a:ext uri="{FF2B5EF4-FFF2-40B4-BE49-F238E27FC236}">
                <a16:creationId xmlns:a16="http://schemas.microsoft.com/office/drawing/2014/main" id="{A14E4FB9-9BBF-47B3-A09F-01A3868E96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854803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3BCCAE5-A35B-4B66-A4A7-E23C34A403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0BAE29CE-7036-4E5A-8123-DCB680097D71}"/>
              </a:ext>
            </a:extLst>
          </p:cNvPr>
          <p:cNvSpPr>
            <a:spLocks noGrp="1"/>
          </p:cNvSpPr>
          <p:nvPr>
            <p:ph type="title"/>
          </p:nvPr>
        </p:nvSpPr>
        <p:spPr>
          <a:xfrm>
            <a:off x="1036320" y="286603"/>
            <a:ext cx="10058400" cy="1450757"/>
          </a:xfrm>
        </p:spPr>
        <p:txBody>
          <a:bodyPr>
            <a:normAutofit/>
          </a:bodyPr>
          <a:lstStyle/>
          <a:p>
            <a:pPr algn="ctr"/>
            <a:r>
              <a:rPr lang="ru-RU" sz="3400" dirty="0">
                <a:latin typeface="Times New Roman" panose="02020603050405020304" pitchFamily="18" charset="0"/>
                <a:cs typeface="Times New Roman" panose="02020603050405020304" pitchFamily="18" charset="0"/>
              </a:rPr>
              <a:t>Отчетность при применении таможенной процедуры переработка на таможенной территории </a:t>
            </a:r>
          </a:p>
        </p:txBody>
      </p:sp>
      <p:cxnSp>
        <p:nvCxnSpPr>
          <p:cNvPr id="15" name="Straight Connector 11">
            <a:extLst>
              <a:ext uri="{FF2B5EF4-FFF2-40B4-BE49-F238E27FC236}">
                <a16:creationId xmlns:a16="http://schemas.microsoft.com/office/drawing/2014/main" id="{6987BDFB-DE64-4B56-B44F-45FAE19FA9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6573" y="1895846"/>
            <a:ext cx="978408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7" name="Graphic 6">
            <a:extLst>
              <a:ext uri="{FF2B5EF4-FFF2-40B4-BE49-F238E27FC236}">
                <a16:creationId xmlns:a16="http://schemas.microsoft.com/office/drawing/2014/main" id="{99A9DB06-C4F1-4035-B559-637981D95C6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1509" y="2472903"/>
            <a:ext cx="3031484" cy="3031484"/>
          </a:xfrm>
          <a:prstGeom prst="rect">
            <a:avLst/>
          </a:prstGeom>
        </p:spPr>
      </p:pic>
      <p:sp>
        <p:nvSpPr>
          <p:cNvPr id="3" name="Объект 2">
            <a:extLst>
              <a:ext uri="{FF2B5EF4-FFF2-40B4-BE49-F238E27FC236}">
                <a16:creationId xmlns:a16="http://schemas.microsoft.com/office/drawing/2014/main" id="{1BE6DDE6-709B-4647-ADAC-51652B84E51E}"/>
              </a:ext>
            </a:extLst>
          </p:cNvPr>
          <p:cNvSpPr>
            <a:spLocks noGrp="1"/>
          </p:cNvSpPr>
          <p:nvPr>
            <p:ph idx="1"/>
          </p:nvPr>
        </p:nvSpPr>
        <p:spPr>
          <a:xfrm>
            <a:off x="4706460" y="2108201"/>
            <a:ext cx="6388260" cy="3760891"/>
          </a:xfrm>
        </p:spPr>
        <p:txBody>
          <a:bodyPr>
            <a:normAutofit/>
          </a:bodyPr>
          <a:lstStyle/>
          <a:p>
            <a:pPr marL="0" indent="0">
              <a:buNone/>
            </a:pP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Приказ Федеральной таможенной службы от 13 апреля 2011 г. N 778 "Об утверждении форм отчетности, представляемой в таможенный орган при применении таможенных процедур переработки на таможенной территории, для внутреннего потребления и вне таможенной территории" (с изменениями и дополнениями).</a:t>
            </a:r>
          </a:p>
        </p:txBody>
      </p:sp>
      <p:sp>
        <p:nvSpPr>
          <p:cNvPr id="14" name="Rectangle 13">
            <a:extLst>
              <a:ext uri="{FF2B5EF4-FFF2-40B4-BE49-F238E27FC236}">
                <a16:creationId xmlns:a16="http://schemas.microsoft.com/office/drawing/2014/main" id="{9E4CE3CF-6887-4947-8090-EC10F183F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6762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a:extLst>
              <a:ext uri="{FF2B5EF4-FFF2-40B4-BE49-F238E27FC236}">
                <a16:creationId xmlns:a16="http://schemas.microsoft.com/office/drawing/2014/main" id="{03C36CB2-AFC7-4785-83F4-62E9990867A4}"/>
              </a:ext>
            </a:extLst>
          </p:cNvPr>
          <p:cNvSpPr>
            <a:spLocks noGrp="1"/>
          </p:cNvSpPr>
          <p:nvPr>
            <p:ph type="title"/>
          </p:nvPr>
        </p:nvSpPr>
        <p:spPr>
          <a:xfrm>
            <a:off x="492369" y="605896"/>
            <a:ext cx="3642309" cy="5646208"/>
          </a:xfrm>
        </p:spPr>
        <p:txBody>
          <a:bodyPr anchor="ctr">
            <a:normAutofit/>
          </a:bodyPr>
          <a:lstStyle/>
          <a:p>
            <a:pPr algn="ctr"/>
            <a:r>
              <a:rPr lang="ru-RU" sz="3600" dirty="0">
                <a:solidFill>
                  <a:srgbClr val="FFFFFF"/>
                </a:solidFill>
                <a:latin typeface="Times New Roman" panose="02020603050405020304" pitchFamily="18" charset="0"/>
                <a:cs typeface="Times New Roman" panose="02020603050405020304" pitchFamily="18" charset="0"/>
              </a:rPr>
              <a:t>Нет ничего невозможного!</a:t>
            </a:r>
          </a:p>
        </p:txBody>
      </p:sp>
      <p:sp>
        <p:nvSpPr>
          <p:cNvPr id="3" name="Объект 2">
            <a:extLst>
              <a:ext uri="{FF2B5EF4-FFF2-40B4-BE49-F238E27FC236}">
                <a16:creationId xmlns:a16="http://schemas.microsoft.com/office/drawing/2014/main" id="{0901A740-9B71-436D-893B-306DA56A660F}"/>
              </a:ext>
            </a:extLst>
          </p:cNvPr>
          <p:cNvSpPr>
            <a:spLocks noGrp="1"/>
          </p:cNvSpPr>
          <p:nvPr>
            <p:ph idx="1"/>
          </p:nvPr>
        </p:nvSpPr>
        <p:spPr>
          <a:xfrm>
            <a:off x="5231958" y="605896"/>
            <a:ext cx="5923721" cy="5646208"/>
          </a:xfrm>
        </p:spPr>
        <p:txBody>
          <a:bodyPr anchor="ctr">
            <a:normAutofit/>
          </a:bodyPr>
          <a:lstStyle/>
          <a:p>
            <a:r>
              <a:rPr lang="ru-RU" sz="2400" b="1" dirty="0">
                <a:latin typeface="Times New Roman" panose="02020603050405020304" pitchFamily="18" charset="0"/>
                <a:cs typeface="Times New Roman" panose="02020603050405020304" pitchFamily="18" charset="0"/>
              </a:rPr>
              <a:t>«Секрет того, чтобы добиться чего-то, — начать. Секрет того, чтобы начать, заключается в том, чтобы разбить сложное и неподъёмное задание на маленькие и простые задачки и приступить к решению первой из них».</a:t>
            </a:r>
          </a:p>
          <a:p>
            <a:r>
              <a:rPr lang="ru-RU" sz="2400" b="1" dirty="0">
                <a:latin typeface="Times New Roman" panose="02020603050405020304" pitchFamily="18" charset="0"/>
                <a:cs typeface="Times New Roman" panose="02020603050405020304" pitchFamily="18" charset="0"/>
              </a:rPr>
              <a:t>Марк Твен</a:t>
            </a:r>
          </a:p>
        </p:txBody>
      </p:sp>
    </p:spTree>
    <p:extLst>
      <p:ext uri="{BB962C8B-B14F-4D97-AF65-F5344CB8AC3E}">
        <p14:creationId xmlns:p14="http://schemas.microsoft.com/office/powerpoint/2010/main" val="1819779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 name="Rectangle 44">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6" name="Straight Connector 46">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57" name="Rectangle 48">
            <a:extLst>
              <a:ext uri="{FF2B5EF4-FFF2-40B4-BE49-F238E27FC236}">
                <a16:creationId xmlns:a16="http://schemas.microsoft.com/office/drawing/2014/main" id="{548B4202-DCD5-4F8C-B481-743A989A9D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49211827-A7A5-437D-8AF9-BC0F696CFDEF}"/>
              </a:ext>
            </a:extLst>
          </p:cNvPr>
          <p:cNvSpPr>
            <a:spLocks noGrp="1"/>
          </p:cNvSpPr>
          <p:nvPr>
            <p:ph type="title"/>
          </p:nvPr>
        </p:nvSpPr>
        <p:spPr>
          <a:xfrm>
            <a:off x="633999" y="4550230"/>
            <a:ext cx="10909073" cy="957902"/>
          </a:xfrm>
        </p:spPr>
        <p:txBody>
          <a:bodyPr vert="horz" lIns="91440" tIns="45720" rIns="91440" bIns="45720" rtlCol="0" anchor="b">
            <a:normAutofit/>
          </a:bodyPr>
          <a:lstStyle/>
          <a:p>
            <a:r>
              <a:rPr lang="en-US" sz="6000" b="1">
                <a:solidFill>
                  <a:schemeClr val="tx1">
                    <a:lumMod val="85000"/>
                    <a:lumOff val="15000"/>
                  </a:schemeClr>
                </a:solidFill>
              </a:rPr>
              <a:t>Людмила Теселкина</a:t>
            </a:r>
          </a:p>
        </p:txBody>
      </p:sp>
      <p:pic>
        <p:nvPicPr>
          <p:cNvPr id="7" name="Объект 6">
            <a:extLst>
              <a:ext uri="{FF2B5EF4-FFF2-40B4-BE49-F238E27FC236}">
                <a16:creationId xmlns:a16="http://schemas.microsoft.com/office/drawing/2014/main" id="{1D2AD612-4075-4490-B0C8-795E90183990}"/>
              </a:ext>
            </a:extLst>
          </p:cNvPr>
          <p:cNvPicPr>
            <a:picLocks noGrp="1" noChangeAspect="1"/>
          </p:cNvPicPr>
          <p:nvPr>
            <p:ph idx="1"/>
          </p:nvPr>
        </p:nvPicPr>
        <p:blipFill>
          <a:blip r:embed="rId2"/>
          <a:stretch>
            <a:fillRect/>
          </a:stretch>
        </p:blipFill>
        <p:spPr>
          <a:xfrm>
            <a:off x="1512905" y="640080"/>
            <a:ext cx="3544783" cy="3602736"/>
          </a:xfrm>
          <a:prstGeom prst="rect">
            <a:avLst/>
          </a:prstGeom>
        </p:spPr>
      </p:pic>
      <p:pic>
        <p:nvPicPr>
          <p:cNvPr id="6" name="Объект 5">
            <a:extLst>
              <a:ext uri="{FF2B5EF4-FFF2-40B4-BE49-F238E27FC236}">
                <a16:creationId xmlns:a16="http://schemas.microsoft.com/office/drawing/2014/main" id="{403CF0B5-A39E-49E0-AFA1-E0DD77B54612}"/>
              </a:ext>
            </a:extLst>
          </p:cNvPr>
          <p:cNvPicPr>
            <a:picLocks noChangeAspect="1"/>
          </p:cNvPicPr>
          <p:nvPr/>
        </p:nvPicPr>
        <p:blipFill>
          <a:blip r:embed="rId3"/>
          <a:stretch>
            <a:fillRect/>
          </a:stretch>
        </p:blipFill>
        <p:spPr>
          <a:xfrm>
            <a:off x="6256867" y="665199"/>
            <a:ext cx="5302232" cy="3552496"/>
          </a:xfrm>
          <a:prstGeom prst="rect">
            <a:avLst/>
          </a:prstGeom>
        </p:spPr>
      </p:pic>
      <p:cxnSp>
        <p:nvCxnSpPr>
          <p:cNvPr id="58" name="Straight Connector 50">
            <a:extLst>
              <a:ext uri="{FF2B5EF4-FFF2-40B4-BE49-F238E27FC236}">
                <a16:creationId xmlns:a16="http://schemas.microsoft.com/office/drawing/2014/main" id="{F7F57F6B-E621-4E40-A34D-2FE12902AA2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45296"/>
            <a:ext cx="105156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9" name="Rectangle 52">
            <a:extLst>
              <a:ext uri="{FF2B5EF4-FFF2-40B4-BE49-F238E27FC236}">
                <a16:creationId xmlns:a16="http://schemas.microsoft.com/office/drawing/2014/main" id="{8EE702CF-91CE-4661-ACBF-3C8160D1B4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171103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FD58A3-2CAD-413F-99F7-298A2C207D03}"/>
              </a:ext>
            </a:extLst>
          </p:cNvPr>
          <p:cNvSpPr>
            <a:spLocks noGrp="1"/>
          </p:cNvSpPr>
          <p:nvPr>
            <p:ph type="title"/>
          </p:nvPr>
        </p:nvSpPr>
        <p:spPr>
          <a:xfrm>
            <a:off x="1066800" y="286603"/>
            <a:ext cx="10088880" cy="1450757"/>
          </a:xfrm>
        </p:spPr>
        <p:txBody>
          <a:bodyPr>
            <a:normAutofit/>
          </a:bodyPr>
          <a:lstStyle/>
          <a:p>
            <a:pPr algn="ctr"/>
            <a:br>
              <a:rPr lang="ru-RU" dirty="0"/>
            </a:br>
            <a:r>
              <a:rPr lang="ru-RU" b="1" dirty="0"/>
              <a:t>Будьте с нами, чтобы побеждать!</a:t>
            </a:r>
          </a:p>
        </p:txBody>
      </p:sp>
      <p:sp>
        <p:nvSpPr>
          <p:cNvPr id="5" name="Прямоугольник 4">
            <a:extLst>
              <a:ext uri="{FF2B5EF4-FFF2-40B4-BE49-F238E27FC236}">
                <a16:creationId xmlns:a16="http://schemas.microsoft.com/office/drawing/2014/main" id="{DEBC09BA-85B8-421F-9FA0-700D6A3F5CAA}"/>
              </a:ext>
            </a:extLst>
          </p:cNvPr>
          <p:cNvSpPr/>
          <p:nvPr/>
        </p:nvSpPr>
        <p:spPr>
          <a:xfrm>
            <a:off x="915703" y="4617703"/>
            <a:ext cx="7562850" cy="1477328"/>
          </a:xfrm>
          <a:prstGeom prst="rect">
            <a:avLst/>
          </a:prstGeom>
        </p:spPr>
        <p:txBody>
          <a:bodyPr wrap="square">
            <a:spAutoFit/>
          </a:bodyPr>
          <a:lstStyle/>
          <a:p>
            <a:r>
              <a:rPr lang="ru-RU" dirty="0"/>
              <a:t>© 2019, ООО "Консалтинговое агентство "Just Logistics"</a:t>
            </a:r>
            <a:br>
              <a:rPr lang="ru-RU" dirty="0"/>
            </a:br>
            <a:r>
              <a:rPr lang="ru-RU" dirty="0"/>
              <a:t>Все права защищены. Ни одна часть этого документа не может быть воспроизведена или передана  каким-либо образом, электронным, механическим, методом фотокопирования, записи или как-то ещё без письменного разрешения ООО "Консалтинговое агентство "Just Logistics".</a:t>
            </a:r>
          </a:p>
        </p:txBody>
      </p:sp>
    </p:spTree>
    <p:extLst>
      <p:ext uri="{BB962C8B-B14F-4D97-AF65-F5344CB8AC3E}">
        <p14:creationId xmlns:p14="http://schemas.microsoft.com/office/powerpoint/2010/main" val="2457751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a:extLst>
              <a:ext uri="{FF2B5EF4-FFF2-40B4-BE49-F238E27FC236}">
                <a16:creationId xmlns:a16="http://schemas.microsoft.com/office/drawing/2014/main" id="{89FCB2DB-85A9-4EFE-A709-A3277DBD653E}"/>
              </a:ext>
            </a:extLst>
          </p:cNvPr>
          <p:cNvSpPr>
            <a:spLocks noGrp="1"/>
          </p:cNvSpPr>
          <p:nvPr>
            <p:ph type="title"/>
          </p:nvPr>
        </p:nvSpPr>
        <p:spPr>
          <a:xfrm>
            <a:off x="492369" y="605896"/>
            <a:ext cx="3642309" cy="5646208"/>
          </a:xfrm>
        </p:spPr>
        <p:txBody>
          <a:bodyPr anchor="ctr">
            <a:normAutofit/>
          </a:bodyPr>
          <a:lstStyle/>
          <a:p>
            <a:pPr algn="ctr"/>
            <a:r>
              <a:rPr lang="ru-RU" sz="4100" dirty="0">
                <a:solidFill>
                  <a:srgbClr val="FFFFFF"/>
                </a:solidFill>
              </a:rPr>
              <a:t>Экономический смысл от применения процедуры</a:t>
            </a:r>
          </a:p>
        </p:txBody>
      </p:sp>
      <p:sp>
        <p:nvSpPr>
          <p:cNvPr id="3" name="Объект 2">
            <a:extLst>
              <a:ext uri="{FF2B5EF4-FFF2-40B4-BE49-F238E27FC236}">
                <a16:creationId xmlns:a16="http://schemas.microsoft.com/office/drawing/2014/main" id="{564AD74E-0794-460A-B1D3-476BAF4C4E1C}"/>
              </a:ext>
            </a:extLst>
          </p:cNvPr>
          <p:cNvSpPr>
            <a:spLocks noGrp="1"/>
          </p:cNvSpPr>
          <p:nvPr>
            <p:ph idx="1"/>
          </p:nvPr>
        </p:nvSpPr>
        <p:spPr>
          <a:xfrm>
            <a:off x="5231958" y="605896"/>
            <a:ext cx="5923721" cy="5646208"/>
          </a:xfrm>
        </p:spPr>
        <p:txBody>
          <a:bodyPr anchor="ctr">
            <a:normAutofit/>
          </a:bodyPr>
          <a:lstStyle/>
          <a:p>
            <a:pPr algn="just">
              <a:lnSpc>
                <a:spcPct val="90000"/>
              </a:lnSpc>
            </a:pPr>
            <a:r>
              <a:rPr lang="ru-RU" dirty="0">
                <a:latin typeface="Times New Roman" panose="02020603050405020304" pitchFamily="18" charset="0"/>
                <a:cs typeface="Times New Roman" panose="02020603050405020304" pitchFamily="18" charset="0"/>
              </a:rPr>
              <a:t>«Процедура позволяет развивать отечественную сферу переработки товаров за счет усиления интеграции национальной экономики в мировую. Использование данной процедуры оптимизирует суммы уплачиваемых таможенных платежей при ввозе в страну товаров в целях их переработки и при вывозе из нее уже переработанных товаров. Это позволяет в том числе и транснациональным корпорациям размещать в России свои предприятия, являющиеся элементом в цепочке единого производственного процесса, а также размещать свои заказы на производство готовой продукции. Развитие сферы переработки, в свою очередь, создает в стране дополнительные рабочие места, увеличивает налоговые поступления в бюджет и приводит к росту ВВП за счет прироста созданной в стране добавленной стоимости».</a:t>
            </a:r>
          </a:p>
        </p:txBody>
      </p:sp>
    </p:spTree>
    <p:extLst>
      <p:ext uri="{BB962C8B-B14F-4D97-AF65-F5344CB8AC3E}">
        <p14:creationId xmlns:p14="http://schemas.microsoft.com/office/powerpoint/2010/main" val="774728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a:extLst>
              <a:ext uri="{FF2B5EF4-FFF2-40B4-BE49-F238E27FC236}">
                <a16:creationId xmlns:a16="http://schemas.microsoft.com/office/drawing/2014/main" id="{2C45CAA2-0B30-4F0A-90E2-C4A7F3264957}"/>
              </a:ext>
            </a:extLst>
          </p:cNvPr>
          <p:cNvSpPr>
            <a:spLocks noGrp="1"/>
          </p:cNvSpPr>
          <p:nvPr>
            <p:ph type="title"/>
          </p:nvPr>
        </p:nvSpPr>
        <p:spPr>
          <a:xfrm>
            <a:off x="492370" y="516835"/>
            <a:ext cx="3084844" cy="5772840"/>
          </a:xfrm>
        </p:spPr>
        <p:txBody>
          <a:bodyPr anchor="ctr">
            <a:normAutofit/>
          </a:bodyPr>
          <a:lstStyle/>
          <a:p>
            <a:pPr algn="ctr"/>
            <a:r>
              <a:rPr lang="ru-RU" sz="3600" dirty="0">
                <a:solidFill>
                  <a:schemeClr val="bg1"/>
                </a:solidFill>
              </a:rPr>
              <a:t>Мифы и бытующие мнения  в практике использования процедуры!</a:t>
            </a:r>
          </a:p>
        </p:txBody>
      </p:sp>
      <p:graphicFrame>
        <p:nvGraphicFramePr>
          <p:cNvPr id="23" name="Объект 2">
            <a:extLst>
              <a:ext uri="{FF2B5EF4-FFF2-40B4-BE49-F238E27FC236}">
                <a16:creationId xmlns:a16="http://schemas.microsoft.com/office/drawing/2014/main" id="{3AD36BC4-DFC6-4A97-A53C-896188D5CAF2}"/>
              </a:ext>
            </a:extLst>
          </p:cNvPr>
          <p:cNvGraphicFramePr>
            <a:graphicFrameLocks noGrp="1"/>
          </p:cNvGraphicFramePr>
          <p:nvPr>
            <p:ph idx="1"/>
            <p:extLst>
              <p:ext uri="{D42A27DB-BD31-4B8C-83A1-F6EECF244321}">
                <p14:modId xmlns:p14="http://schemas.microsoft.com/office/powerpoint/2010/main" val="2128577437"/>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667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03E59AE-44F8-4FB9-BF05-C888FE3E1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Заголовок 1">
            <a:extLst>
              <a:ext uri="{FF2B5EF4-FFF2-40B4-BE49-F238E27FC236}">
                <a16:creationId xmlns:a16="http://schemas.microsoft.com/office/drawing/2014/main" id="{1362CBEA-377F-4596-955F-007A3E8500FC}"/>
              </a:ext>
            </a:extLst>
          </p:cNvPr>
          <p:cNvSpPr>
            <a:spLocks noGrp="1"/>
          </p:cNvSpPr>
          <p:nvPr>
            <p:ph type="title"/>
          </p:nvPr>
        </p:nvSpPr>
        <p:spPr>
          <a:xfrm>
            <a:off x="8177212" y="634946"/>
            <a:ext cx="3372529" cy="5055904"/>
          </a:xfrm>
        </p:spPr>
        <p:txBody>
          <a:bodyPr anchor="ctr">
            <a:normAutofit/>
          </a:bodyPr>
          <a:lstStyle/>
          <a:p>
            <a:r>
              <a:rPr lang="ru-RU" dirty="0">
                <a:latin typeface="Times New Roman" panose="02020603050405020304" pitchFamily="18" charset="0"/>
                <a:cs typeface="Times New Roman" panose="02020603050405020304" pitchFamily="18" charset="0"/>
              </a:rPr>
              <a:t>Статистика применения процедуры</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(на 1 июля 2019 года) </a:t>
            </a:r>
            <a:br>
              <a:rPr lang="ru-RU" sz="2000" dirty="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cxnSp>
        <p:nvCxnSpPr>
          <p:cNvPr id="27" name="Straight Connector 26">
            <a:extLst>
              <a:ext uri="{FF2B5EF4-FFF2-40B4-BE49-F238E27FC236}">
                <a16:creationId xmlns:a16="http://schemas.microsoft.com/office/drawing/2014/main" id="{2752F38C-F560-47AA-90AD-209F39C041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6978" y="1791298"/>
            <a:ext cx="0" cy="27432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8B6B14AE-589A-45CC-A30D-41995FC1F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34" name="Таблица 9">
            <a:extLst>
              <a:ext uri="{FF2B5EF4-FFF2-40B4-BE49-F238E27FC236}">
                <a16:creationId xmlns:a16="http://schemas.microsoft.com/office/drawing/2014/main" id="{58007CAE-F682-4F5D-ACE2-7F1D8F3CEED4}"/>
              </a:ext>
            </a:extLst>
          </p:cNvPr>
          <p:cNvGraphicFramePr>
            <a:graphicFrameLocks noGrp="1"/>
          </p:cNvGraphicFramePr>
          <p:nvPr>
            <p:ph idx="1"/>
            <p:extLst>
              <p:ext uri="{D42A27DB-BD31-4B8C-83A1-F6EECF244321}">
                <p14:modId xmlns:p14="http://schemas.microsoft.com/office/powerpoint/2010/main" val="2781338116"/>
              </p:ext>
            </p:extLst>
          </p:nvPr>
        </p:nvGraphicFramePr>
        <p:xfrm>
          <a:off x="1391920" y="639763"/>
          <a:ext cx="5544058" cy="5051430"/>
        </p:xfrm>
        <a:graphic>
          <a:graphicData uri="http://schemas.openxmlformats.org/drawingml/2006/table">
            <a:tbl>
              <a:tblPr firstRow="1" bandRow="1">
                <a:tableStyleId>{69012ECD-51FC-41F1-AA8D-1B2483CD663E}</a:tableStyleId>
              </a:tblPr>
              <a:tblGrid>
                <a:gridCol w="547751">
                  <a:extLst>
                    <a:ext uri="{9D8B030D-6E8A-4147-A177-3AD203B41FA5}">
                      <a16:colId xmlns:a16="http://schemas.microsoft.com/office/drawing/2014/main" val="1965636976"/>
                    </a:ext>
                  </a:extLst>
                </a:gridCol>
                <a:gridCol w="3278805">
                  <a:extLst>
                    <a:ext uri="{9D8B030D-6E8A-4147-A177-3AD203B41FA5}">
                      <a16:colId xmlns:a16="http://schemas.microsoft.com/office/drawing/2014/main" val="857052552"/>
                    </a:ext>
                  </a:extLst>
                </a:gridCol>
                <a:gridCol w="858751">
                  <a:extLst>
                    <a:ext uri="{9D8B030D-6E8A-4147-A177-3AD203B41FA5}">
                      <a16:colId xmlns:a16="http://schemas.microsoft.com/office/drawing/2014/main" val="1103138611"/>
                    </a:ext>
                  </a:extLst>
                </a:gridCol>
                <a:gridCol w="858751">
                  <a:extLst>
                    <a:ext uri="{9D8B030D-6E8A-4147-A177-3AD203B41FA5}">
                      <a16:colId xmlns:a16="http://schemas.microsoft.com/office/drawing/2014/main" val="2750088035"/>
                    </a:ext>
                  </a:extLst>
                </a:gridCol>
              </a:tblGrid>
              <a:tr h="290505">
                <a:tc>
                  <a:txBody>
                    <a:bodyPr/>
                    <a:lstStyle/>
                    <a:p>
                      <a:pPr algn="ctr"/>
                      <a:r>
                        <a:rPr lang="ru-RU" sz="1300"/>
                        <a:t>Код</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Режим</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gridSpan="2">
                  <a:txBody>
                    <a:bodyPr/>
                    <a:lstStyle/>
                    <a:p>
                      <a:pPr algn="ctr"/>
                      <a:r>
                        <a:rPr lang="ru-RU" sz="1300"/>
                        <a:t>ДТ  (штук/%)</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hMerge="1">
                  <a:txBody>
                    <a:bodyPr/>
                    <a:lstStyle/>
                    <a:p>
                      <a:endParaRPr lang="ru-RU"/>
                    </a:p>
                  </a:txBody>
                  <a:tcPr/>
                </a:tc>
                <a:extLst>
                  <a:ext uri="{0D108BD9-81ED-4DB2-BD59-A6C34878D82A}">
                    <a16:rowId xmlns:a16="http://schemas.microsoft.com/office/drawing/2014/main" val="944988108"/>
                  </a:ext>
                </a:extLst>
              </a:tr>
              <a:tr h="317395">
                <a:tc>
                  <a:txBody>
                    <a:bodyPr/>
                    <a:lstStyle/>
                    <a:p>
                      <a:pPr algn="ctr"/>
                      <a:r>
                        <a:rPr lang="ru-RU" sz="1300"/>
                        <a:t>10</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Экспорт</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781249</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r>
                        <a:rPr lang="ru-RU" sz="1300"/>
                        <a:t>33,54</a:t>
                      </a:r>
                      <a:endParaRPr lang="ru-RU" sz="1300">
                        <a:latin typeface="Times New Roman" panose="02020603050405020304" pitchFamily="18" charset="0"/>
                        <a:cs typeface="Times New Roman" panose="02020603050405020304" pitchFamily="18" charset="0"/>
                      </a:endParaRPr>
                    </a:p>
                  </a:txBody>
                  <a:tcPr marL="85016" marR="85016" marT="42508" marB="42508" anchor="ctr"/>
                </a:tc>
                <a:extLst>
                  <a:ext uri="{0D108BD9-81ED-4DB2-BD59-A6C34878D82A}">
                    <a16:rowId xmlns:a16="http://schemas.microsoft.com/office/drawing/2014/main" val="898246035"/>
                  </a:ext>
                </a:extLst>
              </a:tr>
              <a:tr h="317395">
                <a:tc>
                  <a:txBody>
                    <a:bodyPr/>
                    <a:lstStyle/>
                    <a:p>
                      <a:pPr algn="ctr"/>
                      <a:r>
                        <a:rPr lang="ru-RU" sz="1300"/>
                        <a:t>40</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Выпуск для внутреннего потребления</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1455075</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r>
                        <a:rPr lang="ru-RU" sz="1300"/>
                        <a:t>62,47</a:t>
                      </a:r>
                      <a:endParaRPr lang="ru-RU" sz="1300">
                        <a:latin typeface="Times New Roman" panose="02020603050405020304" pitchFamily="18" charset="0"/>
                        <a:cs typeface="Times New Roman" panose="02020603050405020304" pitchFamily="18" charset="0"/>
                      </a:endParaRPr>
                    </a:p>
                  </a:txBody>
                  <a:tcPr marL="85016" marR="85016" marT="42508" marB="42508" anchor="ctr"/>
                </a:tc>
                <a:extLst>
                  <a:ext uri="{0D108BD9-81ED-4DB2-BD59-A6C34878D82A}">
                    <a16:rowId xmlns:a16="http://schemas.microsoft.com/office/drawing/2014/main" val="878671043"/>
                  </a:ext>
                </a:extLst>
              </a:tr>
              <a:tr h="317395">
                <a:tc>
                  <a:txBody>
                    <a:bodyPr/>
                    <a:lstStyle/>
                    <a:p>
                      <a:pPr algn="ctr"/>
                      <a:r>
                        <a:rPr lang="ru-RU" sz="1300"/>
                        <a:t>90</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Специальная таможенная процедура</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550</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r>
                        <a:rPr lang="ru-RU" sz="1300"/>
                        <a:t>0,02</a:t>
                      </a:r>
                      <a:endParaRPr lang="ru-RU" sz="1300">
                        <a:latin typeface="Times New Roman" panose="02020603050405020304" pitchFamily="18" charset="0"/>
                        <a:cs typeface="Times New Roman" panose="02020603050405020304" pitchFamily="18" charset="0"/>
                      </a:endParaRPr>
                    </a:p>
                  </a:txBody>
                  <a:tcPr marL="85016" marR="85016" marT="42508" marB="42508" anchor="ctr"/>
                </a:tc>
                <a:extLst>
                  <a:ext uri="{0D108BD9-81ED-4DB2-BD59-A6C34878D82A}">
                    <a16:rowId xmlns:a16="http://schemas.microsoft.com/office/drawing/2014/main" val="890805020"/>
                  </a:ext>
                </a:extLst>
              </a:tr>
              <a:tr h="317395">
                <a:tc>
                  <a:txBody>
                    <a:bodyPr/>
                    <a:lstStyle/>
                    <a:p>
                      <a:pPr algn="ctr"/>
                      <a:r>
                        <a:rPr lang="ru-RU" sz="1300"/>
                        <a:t>31</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Реэкспорт</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19784</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r>
                        <a:rPr lang="ru-RU" sz="1300"/>
                        <a:t>0,85</a:t>
                      </a:r>
                      <a:endParaRPr lang="ru-RU" sz="1300">
                        <a:latin typeface="Times New Roman" panose="02020603050405020304" pitchFamily="18" charset="0"/>
                        <a:cs typeface="Times New Roman" panose="02020603050405020304" pitchFamily="18" charset="0"/>
                      </a:endParaRPr>
                    </a:p>
                  </a:txBody>
                  <a:tcPr marL="85016" marR="85016" marT="42508" marB="42508" anchor="ctr"/>
                </a:tc>
                <a:extLst>
                  <a:ext uri="{0D108BD9-81ED-4DB2-BD59-A6C34878D82A}">
                    <a16:rowId xmlns:a16="http://schemas.microsoft.com/office/drawing/2014/main" val="3503979359"/>
                  </a:ext>
                </a:extLst>
              </a:tr>
              <a:tr h="317395">
                <a:tc>
                  <a:txBody>
                    <a:bodyPr/>
                    <a:lstStyle/>
                    <a:p>
                      <a:pPr algn="ctr"/>
                      <a:r>
                        <a:rPr lang="ru-RU" sz="1300"/>
                        <a:t>53</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Временный ввоз (допуск)</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8780</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r>
                        <a:rPr lang="ru-RU" sz="1300"/>
                        <a:t>0,38</a:t>
                      </a:r>
                      <a:endParaRPr lang="ru-RU" sz="1300">
                        <a:latin typeface="Times New Roman" panose="02020603050405020304" pitchFamily="18" charset="0"/>
                        <a:cs typeface="Times New Roman" panose="02020603050405020304" pitchFamily="18" charset="0"/>
                      </a:endParaRPr>
                    </a:p>
                  </a:txBody>
                  <a:tcPr marL="85016" marR="85016" marT="42508" marB="42508" anchor="ctr"/>
                </a:tc>
                <a:extLst>
                  <a:ext uri="{0D108BD9-81ED-4DB2-BD59-A6C34878D82A}">
                    <a16:rowId xmlns:a16="http://schemas.microsoft.com/office/drawing/2014/main" val="2874514178"/>
                  </a:ext>
                </a:extLst>
              </a:tr>
              <a:tr h="317395">
                <a:tc>
                  <a:txBody>
                    <a:bodyPr/>
                    <a:lstStyle/>
                    <a:p>
                      <a:pPr algn="ctr"/>
                      <a:r>
                        <a:rPr lang="ru-RU" sz="1300"/>
                        <a:t>78</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Свободная таможенная зона</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41522</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r>
                        <a:rPr lang="ru-RU" sz="1300"/>
                        <a:t>1,78</a:t>
                      </a:r>
                      <a:endParaRPr lang="ru-RU" sz="1300">
                        <a:latin typeface="Times New Roman" panose="02020603050405020304" pitchFamily="18" charset="0"/>
                        <a:cs typeface="Times New Roman" panose="02020603050405020304" pitchFamily="18" charset="0"/>
                      </a:endParaRPr>
                    </a:p>
                  </a:txBody>
                  <a:tcPr marL="85016" marR="85016" marT="42508" marB="42508" anchor="ctr"/>
                </a:tc>
                <a:extLst>
                  <a:ext uri="{0D108BD9-81ED-4DB2-BD59-A6C34878D82A}">
                    <a16:rowId xmlns:a16="http://schemas.microsoft.com/office/drawing/2014/main" val="1218424014"/>
                  </a:ext>
                </a:extLst>
              </a:tr>
              <a:tr h="317395">
                <a:tc>
                  <a:txBody>
                    <a:bodyPr/>
                    <a:lstStyle/>
                    <a:p>
                      <a:pPr algn="ctr"/>
                      <a:r>
                        <a:rPr lang="ru-RU" sz="1300"/>
                        <a:t>23</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Временный вывоз</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5248</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r>
                        <a:rPr lang="ru-RU" sz="1300"/>
                        <a:t>0,23</a:t>
                      </a:r>
                      <a:endParaRPr lang="ru-RU" sz="1300">
                        <a:latin typeface="Times New Roman" panose="02020603050405020304" pitchFamily="18" charset="0"/>
                        <a:cs typeface="Times New Roman" panose="02020603050405020304" pitchFamily="18" charset="0"/>
                      </a:endParaRPr>
                    </a:p>
                  </a:txBody>
                  <a:tcPr marL="85016" marR="85016" marT="42508" marB="42508" anchor="ctr"/>
                </a:tc>
                <a:extLst>
                  <a:ext uri="{0D108BD9-81ED-4DB2-BD59-A6C34878D82A}">
                    <a16:rowId xmlns:a16="http://schemas.microsoft.com/office/drawing/2014/main" val="3337292960"/>
                  </a:ext>
                </a:extLst>
              </a:tr>
              <a:tr h="317395">
                <a:tc>
                  <a:txBody>
                    <a:bodyPr/>
                    <a:lstStyle/>
                    <a:p>
                      <a:pPr algn="ctr"/>
                      <a:r>
                        <a:rPr lang="ru-RU" sz="1300">
                          <a:solidFill>
                            <a:schemeClr val="accent1"/>
                          </a:solidFill>
                        </a:rPr>
                        <a:t>51</a:t>
                      </a:r>
                      <a:endParaRPr lang="ru-RU" sz="1300">
                        <a:solidFill>
                          <a:schemeClr val="accent1"/>
                        </a:solidFill>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solidFill>
                            <a:schemeClr val="accent1"/>
                          </a:solidFill>
                        </a:rPr>
                        <a:t>Переработка на таможенной территории</a:t>
                      </a:r>
                      <a:endParaRPr lang="ru-RU" sz="1300" b="1">
                        <a:solidFill>
                          <a:schemeClr val="accent1"/>
                        </a:solidFill>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solidFill>
                            <a:schemeClr val="accent1"/>
                          </a:solidFill>
                        </a:rPr>
                        <a:t>2760</a:t>
                      </a:r>
                      <a:endParaRPr lang="ru-RU" sz="1300">
                        <a:solidFill>
                          <a:schemeClr val="accent1"/>
                        </a:solidFill>
                        <a:latin typeface="Times New Roman" panose="02020603050405020304" pitchFamily="18" charset="0"/>
                        <a:cs typeface="Times New Roman" panose="02020603050405020304" pitchFamily="18" charset="0"/>
                      </a:endParaRPr>
                    </a:p>
                  </a:txBody>
                  <a:tcPr marL="58126" marR="58126" marT="29063" marB="29063" anchor="ctr"/>
                </a:tc>
                <a:tc>
                  <a:txBody>
                    <a:bodyPr/>
                    <a:lstStyle/>
                    <a:p>
                      <a:r>
                        <a:rPr lang="ru-RU" sz="1300" dirty="0">
                          <a:solidFill>
                            <a:schemeClr val="accent1"/>
                          </a:solidFill>
                        </a:rPr>
                        <a:t>0,12</a:t>
                      </a:r>
                      <a:endParaRPr lang="ru-RU" sz="1300" dirty="0">
                        <a:solidFill>
                          <a:schemeClr val="accent1"/>
                        </a:solidFill>
                        <a:latin typeface="Times New Roman" panose="02020603050405020304" pitchFamily="18" charset="0"/>
                        <a:cs typeface="Times New Roman" panose="02020603050405020304" pitchFamily="18" charset="0"/>
                      </a:endParaRPr>
                    </a:p>
                  </a:txBody>
                  <a:tcPr marL="85016" marR="85016" marT="42508" marB="42508" anchor="ctr"/>
                </a:tc>
                <a:extLst>
                  <a:ext uri="{0D108BD9-81ED-4DB2-BD59-A6C34878D82A}">
                    <a16:rowId xmlns:a16="http://schemas.microsoft.com/office/drawing/2014/main" val="1203579270"/>
                  </a:ext>
                </a:extLst>
              </a:tr>
              <a:tr h="317395">
                <a:tc>
                  <a:txBody>
                    <a:bodyPr/>
                    <a:lstStyle/>
                    <a:p>
                      <a:pPr algn="ctr"/>
                      <a:r>
                        <a:rPr lang="ru-RU" sz="1300"/>
                        <a:t>21</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Переработка вне таможенной территории</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2131</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r>
                        <a:rPr lang="ru-RU" sz="1300" dirty="0"/>
                        <a:t>0,09</a:t>
                      </a:r>
                      <a:endParaRPr lang="ru-RU" sz="1300" dirty="0">
                        <a:latin typeface="Times New Roman" panose="02020603050405020304" pitchFamily="18" charset="0"/>
                        <a:cs typeface="Times New Roman" panose="02020603050405020304" pitchFamily="18" charset="0"/>
                      </a:endParaRPr>
                    </a:p>
                  </a:txBody>
                  <a:tcPr marL="85016" marR="85016" marT="42508" marB="42508" anchor="ctr"/>
                </a:tc>
                <a:extLst>
                  <a:ext uri="{0D108BD9-81ED-4DB2-BD59-A6C34878D82A}">
                    <a16:rowId xmlns:a16="http://schemas.microsoft.com/office/drawing/2014/main" val="3893193557"/>
                  </a:ext>
                </a:extLst>
              </a:tr>
              <a:tr h="317395">
                <a:tc>
                  <a:txBody>
                    <a:bodyPr/>
                    <a:lstStyle/>
                    <a:p>
                      <a:pPr algn="ctr"/>
                      <a:r>
                        <a:rPr lang="ru-RU" sz="1300"/>
                        <a:t>70</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Таможенный склад</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3762</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r>
                        <a:rPr lang="ru-RU" sz="1300"/>
                        <a:t>0,16</a:t>
                      </a:r>
                      <a:endParaRPr lang="ru-RU" sz="1300">
                        <a:latin typeface="Times New Roman" panose="02020603050405020304" pitchFamily="18" charset="0"/>
                        <a:cs typeface="Times New Roman" panose="02020603050405020304" pitchFamily="18" charset="0"/>
                      </a:endParaRPr>
                    </a:p>
                  </a:txBody>
                  <a:tcPr marL="85016" marR="85016" marT="42508" marB="42508" anchor="ctr"/>
                </a:tc>
                <a:extLst>
                  <a:ext uri="{0D108BD9-81ED-4DB2-BD59-A6C34878D82A}">
                    <a16:rowId xmlns:a16="http://schemas.microsoft.com/office/drawing/2014/main" val="4079761492"/>
                  </a:ext>
                </a:extLst>
              </a:tr>
              <a:tr h="317395">
                <a:tc>
                  <a:txBody>
                    <a:bodyPr/>
                    <a:lstStyle/>
                    <a:p>
                      <a:pPr algn="ctr"/>
                      <a:r>
                        <a:rPr lang="ru-RU" sz="1300"/>
                        <a:t>60</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Реимпорт</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4337</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r>
                        <a:rPr lang="ru-RU" sz="1300"/>
                        <a:t>0,19</a:t>
                      </a:r>
                      <a:endParaRPr lang="ru-RU" sz="1300">
                        <a:latin typeface="Times New Roman" panose="02020603050405020304" pitchFamily="18" charset="0"/>
                        <a:cs typeface="Times New Roman" panose="02020603050405020304" pitchFamily="18" charset="0"/>
                      </a:endParaRPr>
                    </a:p>
                  </a:txBody>
                  <a:tcPr marL="85016" marR="85016" marT="42508" marB="42508" anchor="ctr"/>
                </a:tc>
                <a:extLst>
                  <a:ext uri="{0D108BD9-81ED-4DB2-BD59-A6C34878D82A}">
                    <a16:rowId xmlns:a16="http://schemas.microsoft.com/office/drawing/2014/main" val="813326076"/>
                  </a:ext>
                </a:extLst>
              </a:tr>
              <a:tr h="317395">
                <a:tc>
                  <a:txBody>
                    <a:bodyPr/>
                    <a:lstStyle/>
                    <a:p>
                      <a:pPr algn="ctr"/>
                      <a:r>
                        <a:rPr lang="ru-RU" sz="1300"/>
                        <a:t>96</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Беспошлинная торговля</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3648</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r>
                        <a:rPr lang="ru-RU" sz="1300"/>
                        <a:t>0,16</a:t>
                      </a:r>
                      <a:endParaRPr lang="ru-RU" sz="1300">
                        <a:latin typeface="Times New Roman" panose="02020603050405020304" pitchFamily="18" charset="0"/>
                        <a:cs typeface="Times New Roman" panose="02020603050405020304" pitchFamily="18" charset="0"/>
                      </a:endParaRPr>
                    </a:p>
                  </a:txBody>
                  <a:tcPr marL="85016" marR="85016" marT="42508" marB="42508" anchor="ctr"/>
                </a:tc>
                <a:extLst>
                  <a:ext uri="{0D108BD9-81ED-4DB2-BD59-A6C34878D82A}">
                    <a16:rowId xmlns:a16="http://schemas.microsoft.com/office/drawing/2014/main" val="36098581"/>
                  </a:ext>
                </a:extLst>
              </a:tr>
              <a:tr h="317395">
                <a:tc>
                  <a:txBody>
                    <a:bodyPr/>
                    <a:lstStyle/>
                    <a:p>
                      <a:pPr algn="ctr"/>
                      <a:r>
                        <a:rPr lang="ru-RU" sz="1300"/>
                        <a:t>93</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Уничтожение</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165</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r>
                        <a:rPr lang="ru-RU" sz="1300"/>
                        <a:t>0,01</a:t>
                      </a:r>
                      <a:endParaRPr lang="ru-RU" sz="1300">
                        <a:latin typeface="Times New Roman" panose="02020603050405020304" pitchFamily="18" charset="0"/>
                        <a:cs typeface="Times New Roman" panose="02020603050405020304" pitchFamily="18" charset="0"/>
                      </a:endParaRPr>
                    </a:p>
                  </a:txBody>
                  <a:tcPr marL="85016" marR="85016" marT="42508" marB="42508" anchor="ctr"/>
                </a:tc>
                <a:extLst>
                  <a:ext uri="{0D108BD9-81ED-4DB2-BD59-A6C34878D82A}">
                    <a16:rowId xmlns:a16="http://schemas.microsoft.com/office/drawing/2014/main" val="4021168921"/>
                  </a:ext>
                </a:extLst>
              </a:tr>
              <a:tr h="317395">
                <a:tc>
                  <a:txBody>
                    <a:bodyPr/>
                    <a:lstStyle/>
                    <a:p>
                      <a:pPr algn="ctr"/>
                      <a:r>
                        <a:rPr lang="ru-RU" sz="1300"/>
                        <a:t>94</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Отказ в пользу государства</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1</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r>
                        <a:rPr lang="ru-RU" sz="1300"/>
                        <a:t>0,00</a:t>
                      </a:r>
                      <a:endParaRPr lang="ru-RU" sz="1300">
                        <a:latin typeface="Times New Roman" panose="02020603050405020304" pitchFamily="18" charset="0"/>
                        <a:cs typeface="Times New Roman" panose="02020603050405020304" pitchFamily="18" charset="0"/>
                      </a:endParaRPr>
                    </a:p>
                  </a:txBody>
                  <a:tcPr marL="85016" marR="85016" marT="42508" marB="42508" anchor="ctr"/>
                </a:tc>
                <a:extLst>
                  <a:ext uri="{0D108BD9-81ED-4DB2-BD59-A6C34878D82A}">
                    <a16:rowId xmlns:a16="http://schemas.microsoft.com/office/drawing/2014/main" val="551222570"/>
                  </a:ext>
                </a:extLst>
              </a:tr>
              <a:tr h="317395">
                <a:tc>
                  <a:txBody>
                    <a:bodyPr/>
                    <a:lstStyle/>
                    <a:p>
                      <a:pPr algn="ctr"/>
                      <a:r>
                        <a:rPr lang="ru-RU" sz="1300"/>
                        <a:t>80</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Таможенный транзит</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pPr algn="ctr"/>
                      <a:r>
                        <a:rPr lang="ru-RU" sz="1300"/>
                        <a:t>70</a:t>
                      </a:r>
                      <a:endParaRPr lang="ru-RU" sz="1300">
                        <a:latin typeface="Times New Roman" panose="02020603050405020304" pitchFamily="18" charset="0"/>
                        <a:cs typeface="Times New Roman" panose="02020603050405020304" pitchFamily="18" charset="0"/>
                      </a:endParaRPr>
                    </a:p>
                  </a:txBody>
                  <a:tcPr marL="58126" marR="58126" marT="29063" marB="29063" anchor="ctr"/>
                </a:tc>
                <a:tc>
                  <a:txBody>
                    <a:bodyPr/>
                    <a:lstStyle/>
                    <a:p>
                      <a:r>
                        <a:rPr lang="ru-RU" sz="1300" dirty="0"/>
                        <a:t>0,00</a:t>
                      </a:r>
                      <a:endParaRPr lang="ru-RU" sz="1300" dirty="0">
                        <a:latin typeface="Times New Roman" panose="02020603050405020304" pitchFamily="18" charset="0"/>
                        <a:cs typeface="Times New Roman" panose="02020603050405020304" pitchFamily="18" charset="0"/>
                      </a:endParaRPr>
                    </a:p>
                  </a:txBody>
                  <a:tcPr marL="85016" marR="85016" marT="42508" marB="42508" anchor="ctr"/>
                </a:tc>
                <a:extLst>
                  <a:ext uri="{0D108BD9-81ED-4DB2-BD59-A6C34878D82A}">
                    <a16:rowId xmlns:a16="http://schemas.microsoft.com/office/drawing/2014/main" val="3944797316"/>
                  </a:ext>
                </a:extLst>
              </a:tr>
            </a:tbl>
          </a:graphicData>
        </a:graphic>
      </p:graphicFrame>
    </p:spTree>
    <p:extLst>
      <p:ext uri="{BB962C8B-B14F-4D97-AF65-F5344CB8AC3E}">
        <p14:creationId xmlns:p14="http://schemas.microsoft.com/office/powerpoint/2010/main" val="125088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22911C22-C36A-48A3-8797-779C037A1465}"/>
              </a:ext>
            </a:extLst>
          </p:cNvPr>
          <p:cNvSpPr>
            <a:spLocks noGrp="1"/>
          </p:cNvSpPr>
          <p:nvPr>
            <p:ph type="title"/>
          </p:nvPr>
        </p:nvSpPr>
        <p:spPr>
          <a:xfrm>
            <a:off x="990932" y="286603"/>
            <a:ext cx="6750987" cy="1450757"/>
          </a:xfrm>
        </p:spPr>
        <p:txBody>
          <a:bodyPr>
            <a:normAutofit/>
          </a:bodyPr>
          <a:lstStyle/>
          <a:p>
            <a:r>
              <a:rPr lang="ru-RU">
                <a:solidFill>
                  <a:schemeClr val="accent1"/>
                </a:solidFill>
                <a:latin typeface="Times New Roman" panose="02020603050405020304" pitchFamily="18" charset="0"/>
                <a:cs typeface="Times New Roman" panose="02020603050405020304" pitchFamily="18" charset="0"/>
              </a:rPr>
              <a:t>И так в чем же суть?</a:t>
            </a:r>
          </a:p>
        </p:txBody>
      </p:sp>
      <p:sp>
        <p:nvSpPr>
          <p:cNvPr id="3" name="Объект 2">
            <a:extLst>
              <a:ext uri="{FF2B5EF4-FFF2-40B4-BE49-F238E27FC236}">
                <a16:creationId xmlns:a16="http://schemas.microsoft.com/office/drawing/2014/main" id="{69A29E68-9A33-46E1-AE19-16A43EA033A2}"/>
              </a:ext>
            </a:extLst>
          </p:cNvPr>
          <p:cNvSpPr>
            <a:spLocks noGrp="1"/>
          </p:cNvSpPr>
          <p:nvPr>
            <p:ph idx="1"/>
          </p:nvPr>
        </p:nvSpPr>
        <p:spPr>
          <a:xfrm>
            <a:off x="1044204" y="2023962"/>
            <a:ext cx="6697715" cy="3845131"/>
          </a:xfrm>
        </p:spPr>
        <p:txBody>
          <a:bodyPr>
            <a:normAutofit/>
          </a:bodyPr>
          <a:lstStyle/>
          <a:p>
            <a:pPr algn="just"/>
            <a:r>
              <a:rPr lang="ru-RU" dirty="0">
                <a:latin typeface="Times New Roman" panose="02020603050405020304" pitchFamily="18" charset="0"/>
                <a:cs typeface="Times New Roman" panose="02020603050405020304" pitchFamily="18" charset="0"/>
              </a:rPr>
              <a:t>«...В военном деле нет мелочей, которыми можно было бы пренебречь, и, разрабатывая стратегический план военных действий, необходимо обращать внимание на всё, что может иметь хоть какое-нибудь влияние на их исход».</a:t>
            </a:r>
          </a:p>
          <a:p>
            <a:r>
              <a:rPr lang="ru-RU" dirty="0">
                <a:latin typeface="Times New Roman" panose="02020603050405020304" pitchFamily="18" charset="0"/>
                <a:cs typeface="Times New Roman" panose="02020603050405020304" pitchFamily="18" charset="0"/>
              </a:rPr>
              <a:t>Лихачёв И.Ф. </a:t>
            </a:r>
          </a:p>
        </p:txBody>
      </p:sp>
      <p:sp>
        <p:nvSpPr>
          <p:cNvPr id="10" name="Rectangle 9">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60738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a:extLst>
              <a:ext uri="{FF2B5EF4-FFF2-40B4-BE49-F238E27FC236}">
                <a16:creationId xmlns:a16="http://schemas.microsoft.com/office/drawing/2014/main" id="{885C3D9D-A0FE-483E-BA77-DB373A0E810C}"/>
              </a:ext>
            </a:extLst>
          </p:cNvPr>
          <p:cNvSpPr>
            <a:spLocks noGrp="1"/>
          </p:cNvSpPr>
          <p:nvPr>
            <p:ph type="title"/>
          </p:nvPr>
        </p:nvSpPr>
        <p:spPr>
          <a:xfrm>
            <a:off x="492369" y="605896"/>
            <a:ext cx="3642309" cy="5646208"/>
          </a:xfrm>
        </p:spPr>
        <p:txBody>
          <a:bodyPr anchor="ctr">
            <a:normAutofit/>
          </a:bodyPr>
          <a:lstStyle/>
          <a:p>
            <a:pPr algn="ctr"/>
            <a:r>
              <a:rPr lang="ru-RU" sz="3400" b="1" dirty="0">
                <a:solidFill>
                  <a:srgbClr val="FFFFFF"/>
                </a:solidFill>
                <a:latin typeface="Times New Roman" panose="02020603050405020304" pitchFamily="18" charset="0"/>
                <a:cs typeface="Times New Roman" panose="02020603050405020304" pitchFamily="18" charset="0"/>
              </a:rPr>
              <a:t>Законодательные основы применения таможенной процедуры переработка на таможенной территории</a:t>
            </a:r>
          </a:p>
        </p:txBody>
      </p:sp>
      <p:sp>
        <p:nvSpPr>
          <p:cNvPr id="3" name="Объект 2">
            <a:extLst>
              <a:ext uri="{FF2B5EF4-FFF2-40B4-BE49-F238E27FC236}">
                <a16:creationId xmlns:a16="http://schemas.microsoft.com/office/drawing/2014/main" id="{0A5C605F-2746-4BF6-A669-AEE401D478A9}"/>
              </a:ext>
            </a:extLst>
          </p:cNvPr>
          <p:cNvSpPr>
            <a:spLocks noGrp="1"/>
          </p:cNvSpPr>
          <p:nvPr>
            <p:ph idx="1"/>
          </p:nvPr>
        </p:nvSpPr>
        <p:spPr>
          <a:xfrm>
            <a:off x="5231958" y="605896"/>
            <a:ext cx="5923721" cy="6054786"/>
          </a:xfrm>
        </p:spPr>
        <p:txBody>
          <a:bodyPr anchor="ctr">
            <a:normAutofit/>
          </a:bodyPr>
          <a:lstStyle/>
          <a:p>
            <a:pPr>
              <a:lnSpc>
                <a:spcPct val="90000"/>
              </a:lnSpc>
            </a:pPr>
            <a:endParaRPr lang="ru-RU" sz="1800" dirty="0">
              <a:latin typeface="Times New Roman" panose="02020603050405020304" pitchFamily="18" charset="0"/>
              <a:cs typeface="Times New Roman" panose="02020603050405020304" pitchFamily="18" charset="0"/>
            </a:endParaRPr>
          </a:p>
          <a:p>
            <a:pPr>
              <a:lnSpc>
                <a:spcPct val="90000"/>
              </a:lnSpc>
            </a:pPr>
            <a:endParaRPr lang="ru-RU" sz="1800" dirty="0">
              <a:latin typeface="Times New Roman" panose="02020603050405020304" pitchFamily="18" charset="0"/>
              <a:cs typeface="Times New Roman" panose="02020603050405020304" pitchFamily="18" charset="0"/>
            </a:endParaRPr>
          </a:p>
          <a:p>
            <a:pPr>
              <a:lnSpc>
                <a:spcPct val="90000"/>
              </a:lnSpc>
            </a:pPr>
            <a:endParaRPr lang="ru-RU" sz="1800" dirty="0">
              <a:latin typeface="Times New Roman" panose="02020603050405020304" pitchFamily="18" charset="0"/>
              <a:cs typeface="Times New Roman" panose="02020603050405020304" pitchFamily="18" charset="0"/>
            </a:endParaRPr>
          </a:p>
          <a:p>
            <a:pPr algn="just">
              <a:lnSpc>
                <a:spcPct val="90000"/>
              </a:lnSpc>
            </a:pPr>
            <a:r>
              <a:rPr lang="ru-RU" sz="1800" dirty="0">
                <a:latin typeface="Times New Roman" panose="02020603050405020304" pitchFamily="18" charset="0"/>
                <a:cs typeface="Times New Roman" panose="02020603050405020304" pitchFamily="18" charset="0"/>
              </a:rPr>
              <a:t>1. Глава 24 Таможенного кодекса ЕАЭС.</a:t>
            </a:r>
          </a:p>
          <a:p>
            <a:pPr algn="just">
              <a:lnSpc>
                <a:spcPct val="90000"/>
              </a:lnSpc>
            </a:pPr>
            <a:r>
              <a:rPr lang="ru-RU" sz="1800" dirty="0">
                <a:latin typeface="Times New Roman" panose="02020603050405020304" pitchFamily="18" charset="0"/>
                <a:cs typeface="Times New Roman" panose="02020603050405020304" pitchFamily="18" charset="0"/>
              </a:rPr>
              <a:t>2. Глава 21 Федерального закона от 03.08.2018 N 289-ФЗ «О таможенном регулировании в Российской Федерации и о внесении изменений в отдельные законодательные акты Российской Федерации» (далее – 289-ФЗ).</a:t>
            </a:r>
          </a:p>
          <a:p>
            <a:pPr algn="just">
              <a:lnSpc>
                <a:spcPct val="90000"/>
              </a:lnSpc>
            </a:pPr>
            <a:r>
              <a:rPr lang="ru-RU" sz="1800" dirty="0">
                <a:latin typeface="Times New Roman" panose="02020603050405020304" pitchFamily="18" charset="0"/>
                <a:cs typeface="Times New Roman" panose="02020603050405020304" pitchFamily="18" charset="0"/>
              </a:rPr>
              <a:t>3. Приказ ФТС РФ от 14.03.2011 N 532 «Об утверждении Порядка осуществления таможенными органами действий, связанных с выдачей разрешения на переработку товаров на таможенной территории, а также порядка отзыва и порядка аннулирования разрешения на переработку товаров на таможенной территории».</a:t>
            </a:r>
          </a:p>
          <a:p>
            <a:pPr algn="just">
              <a:lnSpc>
                <a:spcPct val="90000"/>
              </a:lnSpc>
            </a:pPr>
            <a:r>
              <a:rPr lang="ru-RU" sz="1800" dirty="0">
                <a:latin typeface="Times New Roman" panose="02020603050405020304" pitchFamily="18" charset="0"/>
                <a:cs typeface="Times New Roman" panose="02020603050405020304" pitchFamily="18" charset="0"/>
              </a:rPr>
              <a:t>4. "Методические рекомендации по алгоритму действий участника внешнеэкономической деятельности по получению в таможенном органе разрешения на переработку товаров на таможенной территории"</a:t>
            </a:r>
          </a:p>
          <a:p>
            <a:pPr>
              <a:lnSpc>
                <a:spcPct val="90000"/>
              </a:lnSpc>
            </a:pPr>
            <a:endParaRPr lang="ru-RU" sz="1500" dirty="0">
              <a:latin typeface="Times New Roman" panose="02020603050405020304" pitchFamily="18" charset="0"/>
              <a:cs typeface="Times New Roman" panose="02020603050405020304" pitchFamily="18" charset="0"/>
            </a:endParaRPr>
          </a:p>
          <a:p>
            <a:pPr>
              <a:lnSpc>
                <a:spcPct val="90000"/>
              </a:lnSpc>
            </a:pPr>
            <a:endParaRPr lang="ru-RU" sz="1500" dirty="0">
              <a:latin typeface="Times New Roman" panose="02020603050405020304" pitchFamily="18" charset="0"/>
              <a:cs typeface="Times New Roman" panose="02020603050405020304" pitchFamily="18" charset="0"/>
            </a:endParaRPr>
          </a:p>
          <a:p>
            <a:pPr>
              <a:lnSpc>
                <a:spcPct val="90000"/>
              </a:lnSpc>
            </a:pPr>
            <a:endParaRPr lang="ru-RU" sz="1300" dirty="0"/>
          </a:p>
        </p:txBody>
      </p:sp>
    </p:spTree>
    <p:extLst>
      <p:ext uri="{BB962C8B-B14F-4D97-AF65-F5344CB8AC3E}">
        <p14:creationId xmlns:p14="http://schemas.microsoft.com/office/powerpoint/2010/main" val="1400290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a:extLst>
              <a:ext uri="{FF2B5EF4-FFF2-40B4-BE49-F238E27FC236}">
                <a16:creationId xmlns:a16="http://schemas.microsoft.com/office/drawing/2014/main" id="{91A2BA04-ABA8-4F2B-9167-695778754C39}"/>
              </a:ext>
            </a:extLst>
          </p:cNvPr>
          <p:cNvSpPr>
            <a:spLocks noGrp="1"/>
          </p:cNvSpPr>
          <p:nvPr>
            <p:ph type="title"/>
          </p:nvPr>
        </p:nvSpPr>
        <p:spPr>
          <a:xfrm>
            <a:off x="492369" y="605896"/>
            <a:ext cx="3642309" cy="5646208"/>
          </a:xfrm>
        </p:spPr>
        <p:txBody>
          <a:bodyPr anchor="ctr">
            <a:normAutofit/>
          </a:bodyPr>
          <a:lstStyle/>
          <a:p>
            <a:pPr algn="ctr"/>
            <a:r>
              <a:rPr lang="ru-RU" sz="4400" dirty="0">
                <a:solidFill>
                  <a:srgbClr val="FFFFFF"/>
                </a:solidFill>
                <a:latin typeface="Times New Roman" panose="02020603050405020304" pitchFamily="18" charset="0"/>
                <a:cs typeface="Times New Roman" panose="02020603050405020304" pitchFamily="18" charset="0"/>
              </a:rPr>
              <a:t>ЖДЕМ!!!</a:t>
            </a:r>
          </a:p>
        </p:txBody>
      </p:sp>
      <p:sp>
        <p:nvSpPr>
          <p:cNvPr id="3" name="Объект 2">
            <a:extLst>
              <a:ext uri="{FF2B5EF4-FFF2-40B4-BE49-F238E27FC236}">
                <a16:creationId xmlns:a16="http://schemas.microsoft.com/office/drawing/2014/main" id="{974590B2-FDEB-47BC-913A-B4E81C3C3866}"/>
              </a:ext>
            </a:extLst>
          </p:cNvPr>
          <p:cNvSpPr>
            <a:spLocks noGrp="1"/>
          </p:cNvSpPr>
          <p:nvPr>
            <p:ph idx="1"/>
          </p:nvPr>
        </p:nvSpPr>
        <p:spPr>
          <a:xfrm>
            <a:off x="5231958" y="605896"/>
            <a:ext cx="5923721" cy="5646207"/>
          </a:xfrm>
        </p:spPr>
        <p:txBody>
          <a:bodyPr anchor="ctr">
            <a:normAutofit/>
          </a:bodyPr>
          <a:lstStyle/>
          <a:p>
            <a:pPr algn="just">
              <a:lnSpc>
                <a:spcPct val="90000"/>
              </a:lnSpc>
            </a:pPr>
            <a:r>
              <a:rPr lang="ru-RU" sz="1800" dirty="0">
                <a:latin typeface="Times New Roman" panose="02020603050405020304" pitchFamily="18" charset="0"/>
                <a:cs typeface="Times New Roman" panose="02020603050405020304" pitchFamily="18" charset="0"/>
              </a:rPr>
              <a:t>На рассмотрении приказ Минфина России «Об утверждении Порядка выдачи разрешений на переработку товаров на таможенной территории, передачи разрешений на переработку товаров на таможенной территории иному лицу, отзыва, аннулирования разрешений на переработку товаров на таможенной территории и восстановления действия разрешений на переработку товаров на таможенной территории, формы заявления на переработку товаров на таможенной территории и порядка ее заполнения, формы разрешения на переработку товаров на таможенной территории и порядка ее заполнения, формы передачи разрешения на переработку товаров на таможенной территории иному лицу, формы заявления о внесении изменений в разрешение на переработку товаров на таможенной территории, формы отказа таможенного органа во внесении изменений в разрешение на переработку товаров на таможенной территории».</a:t>
            </a:r>
          </a:p>
          <a:p>
            <a:pPr>
              <a:lnSpc>
                <a:spcPct val="90000"/>
              </a:lnSpc>
            </a:pPr>
            <a:endParaRPr lang="ru-RU" dirty="0"/>
          </a:p>
        </p:txBody>
      </p:sp>
    </p:spTree>
    <p:extLst>
      <p:ext uri="{BB962C8B-B14F-4D97-AF65-F5344CB8AC3E}">
        <p14:creationId xmlns:p14="http://schemas.microsoft.com/office/powerpoint/2010/main" val="519239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82DEB0-A14C-4282-BF74-65BC353AC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Заголовок 1">
            <a:extLst>
              <a:ext uri="{FF2B5EF4-FFF2-40B4-BE49-F238E27FC236}">
                <a16:creationId xmlns:a16="http://schemas.microsoft.com/office/drawing/2014/main" id="{45A4CE83-F1DA-4AC2-A657-A2A46962CDE8}"/>
              </a:ext>
            </a:extLst>
          </p:cNvPr>
          <p:cNvSpPr>
            <a:spLocks noGrp="1"/>
          </p:cNvSpPr>
          <p:nvPr>
            <p:ph type="title"/>
          </p:nvPr>
        </p:nvSpPr>
        <p:spPr>
          <a:xfrm>
            <a:off x="589280" y="4086226"/>
            <a:ext cx="11196320" cy="1947144"/>
          </a:xfrm>
        </p:spPr>
        <p:txBody>
          <a:bodyPr anchor="ctr">
            <a:normAutofit/>
          </a:bodyPr>
          <a:lstStyle/>
          <a:p>
            <a:pPr algn="ctr"/>
            <a:r>
              <a:rPr lang="ru-RU" sz="1600" b="1">
                <a:latin typeface="Times New Roman" panose="02020603050405020304" pitchFamily="18" charset="0"/>
                <a:cs typeface="Times New Roman" panose="02020603050405020304" pitchFamily="18" charset="0"/>
              </a:rPr>
              <a:t>ПАСПОРТ НАЦИОНАЛЬНОГО ПРОЕКТА (ПРОГРАММЫ) «МЕЖДУНАРОДНАЯ КООПЕРАЦИЯ И ЭКСПОРТ»</a:t>
            </a:r>
            <a:br>
              <a:rPr lang="ru-RU" sz="1600" b="1">
                <a:latin typeface="Times New Roman" panose="02020603050405020304" pitchFamily="18" charset="0"/>
                <a:cs typeface="Times New Roman" panose="02020603050405020304" pitchFamily="18" charset="0"/>
              </a:rPr>
            </a:br>
            <a:br>
              <a:rPr lang="ru-RU" sz="1600" b="1">
                <a:latin typeface="Times New Roman" panose="02020603050405020304" pitchFamily="18" charset="0"/>
                <a:cs typeface="Times New Roman" panose="02020603050405020304" pitchFamily="18" charset="0"/>
              </a:rPr>
            </a:br>
            <a:r>
              <a:rPr lang="ru-RU" sz="1600" b="1">
                <a:latin typeface="Times New Roman" panose="02020603050405020304" pitchFamily="18" charset="0"/>
                <a:cs typeface="Times New Roman" panose="02020603050405020304" pitchFamily="18" charset="0"/>
              </a:rPr>
              <a:t>4.5. Федеральный проект "Системные меры развития международной кооперации и экспорта»</a:t>
            </a:r>
            <a:br>
              <a:rPr lang="ru-RU" sz="1600" b="1">
                <a:latin typeface="Times New Roman" panose="02020603050405020304" pitchFamily="18" charset="0"/>
                <a:cs typeface="Times New Roman" panose="02020603050405020304" pitchFamily="18" charset="0"/>
              </a:rPr>
            </a:br>
            <a:br>
              <a:rPr lang="ru-RU" sz="1600" b="1">
                <a:latin typeface="Times New Roman" panose="02020603050405020304" pitchFamily="18" charset="0"/>
                <a:cs typeface="Times New Roman" panose="02020603050405020304" pitchFamily="18" charset="0"/>
              </a:rPr>
            </a:br>
            <a:r>
              <a:rPr lang="ru-RU" sz="1600" b="1">
                <a:latin typeface="Times New Roman" panose="02020603050405020304" pitchFamily="18" charset="0"/>
                <a:cs typeface="Times New Roman" panose="02020603050405020304" pitchFamily="18" charset="0"/>
              </a:rPr>
              <a:t>1.1. Реализован первый пакет комплекса мер для сокращения административных процедур и барьеров в сфере международной торговли, в рамках которого в том числе </a:t>
            </a:r>
            <a:br>
              <a:rPr lang="ru-RU" sz="1600" b="1">
                <a:latin typeface="Times New Roman" panose="02020603050405020304" pitchFamily="18" charset="0"/>
                <a:cs typeface="Times New Roman" panose="02020603050405020304" pitchFamily="18" charset="0"/>
              </a:rPr>
            </a:br>
            <a:r>
              <a:rPr lang="ru-RU" sz="1600" b="1">
                <a:latin typeface="Times New Roman" panose="02020603050405020304" pitchFamily="18" charset="0"/>
                <a:cs typeface="Times New Roman" panose="02020603050405020304" pitchFamily="18" charset="0"/>
              </a:rPr>
              <a:t>   30 июня 2019 года</a:t>
            </a:r>
            <a:endParaRPr lang="ru-RU" sz="1600" b="1" dirty="0">
              <a:latin typeface="Times New Roman" panose="02020603050405020304" pitchFamily="18" charset="0"/>
              <a:cs typeface="Times New Roman" panose="02020603050405020304" pitchFamily="18" charset="0"/>
            </a:endParaRPr>
          </a:p>
        </p:txBody>
      </p:sp>
      <p:graphicFrame>
        <p:nvGraphicFramePr>
          <p:cNvPr id="5" name="Объект 2">
            <a:extLst>
              <a:ext uri="{FF2B5EF4-FFF2-40B4-BE49-F238E27FC236}">
                <a16:creationId xmlns:a16="http://schemas.microsoft.com/office/drawing/2014/main" id="{DA90F539-1A76-48F6-B25F-01C926C03183}"/>
              </a:ext>
            </a:extLst>
          </p:cNvPr>
          <p:cNvGraphicFramePr>
            <a:graphicFrameLocks noGrp="1"/>
          </p:cNvGraphicFramePr>
          <p:nvPr>
            <p:ph idx="1"/>
            <p:extLst>
              <p:ext uri="{D42A27DB-BD31-4B8C-83A1-F6EECF244321}">
                <p14:modId xmlns:p14="http://schemas.microsoft.com/office/powerpoint/2010/main" val="1834429971"/>
              </p:ext>
            </p:extLst>
          </p:nvPr>
        </p:nvGraphicFramePr>
        <p:xfrm>
          <a:off x="1036319" y="680936"/>
          <a:ext cx="10119362" cy="3765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0037364"/>
      </p:ext>
    </p:extLst>
  </p:cSld>
  <p:clrMapOvr>
    <a:masterClrMapping/>
  </p:clrMapOvr>
</p:sld>
</file>

<file path=ppt/theme/theme1.xml><?xml version="1.0" encoding="utf-8"?>
<a:theme xmlns:a="http://schemas.openxmlformats.org/drawingml/2006/main" name="RetrospectVTI">
  <a:themeElements>
    <a:clrScheme name="">
      <a:dk1>
        <a:srgbClr val="000000"/>
      </a:dk1>
      <a:lt1>
        <a:srgbClr val="FFFFFF"/>
      </a:lt1>
      <a:dk2>
        <a:srgbClr val="243541"/>
      </a:dk2>
      <a:lt2>
        <a:srgbClr val="E2E8E8"/>
      </a:lt2>
      <a:accent1>
        <a:srgbClr val="E7296D"/>
      </a:accent1>
      <a:accent2>
        <a:srgbClr val="D52217"/>
      </a:accent2>
      <a:accent3>
        <a:srgbClr val="E78329"/>
      </a:accent3>
      <a:accent4>
        <a:srgbClr val="14B6B7"/>
      </a:accent4>
      <a:accent5>
        <a:srgbClr val="2996E7"/>
      </a:accent5>
      <a:accent6>
        <a:srgbClr val="3852DB"/>
      </a:accent6>
      <a:hlink>
        <a:srgbClr val="329096"/>
      </a:hlink>
      <a:folHlink>
        <a:srgbClr val="7F7F7F"/>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2</TotalTime>
  <Words>2748</Words>
  <Application>Microsoft Office PowerPoint</Application>
  <PresentationFormat>Широкоэкранный</PresentationFormat>
  <Paragraphs>198</Paragraphs>
  <Slides>29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29</vt:i4>
      </vt:variant>
    </vt:vector>
  </HeadingPairs>
  <TitlesOfParts>
    <vt:vector size="33" baseType="lpstr">
      <vt:lpstr>Calibri</vt:lpstr>
      <vt:lpstr>Calibri Light</vt:lpstr>
      <vt:lpstr>Times New Roman</vt:lpstr>
      <vt:lpstr>RetrospectVTI</vt:lpstr>
      <vt:lpstr>«Переработка на таможенной территории»</vt:lpstr>
      <vt:lpstr>Что такое переработка на таможенной территории?</vt:lpstr>
      <vt:lpstr>Экономический смысл от применения процедуры</vt:lpstr>
      <vt:lpstr>Мифы и бытующие мнения  в практике использования процедуры!</vt:lpstr>
      <vt:lpstr>Статистика применения процедуры  (на 1 июля 2019 года)  </vt:lpstr>
      <vt:lpstr>И так в чем же суть?</vt:lpstr>
      <vt:lpstr>Законодательные основы применения таможенной процедуры переработка на таможенной территории</vt:lpstr>
      <vt:lpstr>ЖДЕМ!!!</vt:lpstr>
      <vt:lpstr>ПАСПОРТ НАЦИОНАЛЬНОГО ПРОЕКТА (ПРОГРАММЫ) «МЕЖДУНАРОДНАЯ КООПЕРАЦИЯ И ЭКСПОРТ»  4.5. Федеральный проект "Системные меры развития международной кооперации и экспорта»  1.1. Реализован первый пакет комплекса мер для сокращения административных процедур и барьеров в сфере международной торговли, в рамках которого в том числе     30 июня 2019 года</vt:lpstr>
      <vt:lpstr>      Операции по переработке на таможенной территории Союза включают в себя: </vt:lpstr>
      <vt:lpstr>Переработка на таможенной территории не может быть применена в отношении таких операций как:</vt:lpstr>
      <vt:lpstr>Товары в отношении которых нельзя использовать процедуру переработки на таможенной территории</vt:lpstr>
      <vt:lpstr>Срок действия процедуры переработки на таможенной территории:</vt:lpstr>
      <vt:lpstr>Дополнительно о сроках:  </vt:lpstr>
      <vt:lpstr>Идентификация!!!</vt:lpstr>
      <vt:lpstr>Идентификация!!!!!</vt:lpstr>
      <vt:lpstr>Что такое документальная идентификация и как обеспечить прослеживаемость?</vt:lpstr>
      <vt:lpstr>ОТХОДЫ!!!!! </vt:lpstr>
      <vt:lpstr>ОТХОДЫ!!!!!</vt:lpstr>
      <vt:lpstr>Обеспечение уплаты таможенных пошлин, налогов:</vt:lpstr>
      <vt:lpstr>Обеспечение уплаты – когда требуется? (Таможенный кодекс ЕАЭС)</vt:lpstr>
      <vt:lpstr>Лайфхаки таможенного оформления в соответствии с процедурой:</vt:lpstr>
      <vt:lpstr>Бочка дегтя в бочке с медом!</vt:lpstr>
      <vt:lpstr>Учет товаров при применении таможенной процедуры переработка на таможенной территории </vt:lpstr>
      <vt:lpstr>Учет товаров при применении таможенной процедуры переработка на таможенной территории </vt:lpstr>
      <vt:lpstr>Отчетность при применении таможенной процедуры переработка на таможенной территории </vt:lpstr>
      <vt:lpstr>Нет ничего невозможного!</vt:lpstr>
      <vt:lpstr>Людмила Теселкина</vt:lpstr>
      <vt:lpstr> Будьте с нами, чтобы побеждать!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«Переработка на таможенной территории»</dc:title>
  <dc:creator>Людмила</dc:creator>
  <cp:lastModifiedBy>Людмила</cp:lastModifiedBy>
  <cp:revision>1</cp:revision>
  <dcterms:created xsi:type="dcterms:W3CDTF">2019-11-15T10:49:37Z</dcterms:created>
  <dcterms:modified xsi:type="dcterms:W3CDTF">2019-11-15T10:51:50Z</dcterms:modified>
</cp:coreProperties>
</file>