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9" r:id="rId3"/>
    <p:sldId id="260" r:id="rId4"/>
    <p:sldId id="261" r:id="rId5"/>
    <p:sldId id="272" r:id="rId6"/>
    <p:sldId id="257" r:id="rId7"/>
    <p:sldId id="262" r:id="rId8"/>
    <p:sldId id="258" r:id="rId9"/>
    <p:sldId id="263" r:id="rId10"/>
    <p:sldId id="275" r:id="rId11"/>
    <p:sldId id="276" r:id="rId12"/>
    <p:sldId id="277" r:id="rId13"/>
    <p:sldId id="278" r:id="rId14"/>
    <p:sldId id="279" r:id="rId15"/>
    <p:sldId id="265" r:id="rId16"/>
    <p:sldId id="280" r:id="rId17"/>
    <p:sldId id="266" r:id="rId18"/>
    <p:sldId id="267" r:id="rId19"/>
    <p:sldId id="269" r:id="rId20"/>
    <p:sldId id="281" r:id="rId21"/>
    <p:sldId id="270" r:id="rId22"/>
    <p:sldId id="28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586" autoAdjust="0"/>
  </p:normalViewPr>
  <p:slideViewPr>
    <p:cSldViewPr>
      <p:cViewPr varScale="1">
        <p:scale>
          <a:sx n="66" d="100"/>
          <a:sy n="66" d="100"/>
        </p:scale>
        <p:origin x="-1258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ip.1otruda.ru/#/document/99/727092794/XA00M262MM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17" y="5444214"/>
            <a:ext cx="1452232" cy="108775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8064896" cy="1473200"/>
          </a:xfrm>
        </p:spPr>
        <p:txBody>
          <a:bodyPr>
            <a:normAutofit fontScale="92500" lnSpcReduction="20000"/>
          </a:bodyPr>
          <a:lstStyle/>
          <a:p>
            <a:r>
              <a:rPr lang="ru-RU" sz="1200" b="1" dirty="0"/>
              <a:t>Федеральный закон от 02.07.2021 N 311-ФЗ "О внесении изменений в Трудовой кодекс Российской Федерации"</a:t>
            </a:r>
          </a:p>
          <a:p>
            <a:endParaRPr lang="ru-RU" b="1" dirty="0" smtClean="0"/>
          </a:p>
          <a:p>
            <a:r>
              <a:rPr lang="ru-RU" b="1" dirty="0" smtClean="0"/>
              <a:t>Практические решения и алгоритмы</a:t>
            </a:r>
            <a:endParaRPr lang="ru-RU" dirty="0"/>
          </a:p>
          <a:p>
            <a:r>
              <a:rPr lang="ru-RU" b="1" dirty="0"/>
              <a:t> по реализации требований трудового </a:t>
            </a:r>
            <a:r>
              <a:rPr lang="ru-RU" b="1" dirty="0" smtClean="0"/>
              <a:t>законодательства </a:t>
            </a:r>
          </a:p>
          <a:p>
            <a:r>
              <a:rPr lang="ru-RU" b="1" dirty="0" smtClean="0"/>
              <a:t>с </a:t>
            </a:r>
            <a:r>
              <a:rPr lang="ru-RU" b="1" dirty="0"/>
              <a:t>1 марта 2022 года.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307" y="2132856"/>
            <a:ext cx="2204768" cy="27669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53559" y="5714275"/>
            <a:ext cx="6992704" cy="61555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ООО Региональный центр обучения «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Профразвитие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»</a:t>
            </a:r>
          </a:p>
          <a:p>
            <a:pPr algn="ctr"/>
            <a:r>
              <a:rPr lang="ru-RU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лицензии  № 09744 </a:t>
            </a:r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серия </a:t>
            </a:r>
            <a:r>
              <a:rPr lang="ru-RU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23Л01 № </a:t>
            </a:r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0007163 от </a:t>
            </a:r>
            <a:r>
              <a:rPr lang="ru-RU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07 декабря 2020 </a:t>
            </a:r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г.</a:t>
            </a:r>
            <a:endParaRPr lang="ru-RU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53566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7119"/>
            <a:ext cx="1889765" cy="1421294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83568" y="404664"/>
            <a:ext cx="7596833" cy="6120680"/>
          </a:xfrm>
        </p:spPr>
        <p:txBody>
          <a:bodyPr>
            <a:normAutofit fontScale="77500" lnSpcReduction="20000"/>
          </a:bodyPr>
          <a:lstStyle/>
          <a:p>
            <a:pPr algn="ctr">
              <a:buClrTx/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Обучение по охране труда </a:t>
            </a:r>
            <a:endPara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Tx/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 сентября 2022 года.</a:t>
            </a:r>
          </a:p>
          <a:p>
            <a:pPr algn="just">
              <a:buClrTx/>
              <a:buNone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</a:p>
          <a:p>
            <a:pPr algn="just">
              <a:buClrTx/>
              <a:buNone/>
            </a:pPr>
            <a:endParaRPr lang="ru-RU" sz="2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None/>
            </a:pPr>
            <a:endParaRPr lang="ru-RU" sz="2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None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Подготовиться 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 нововведениям, разобраться, 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проводить обучение и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организовать проверку знаний требований охраны труда помогут два документа, которые вступят в силу 1 сентября 2022 года:</a:t>
            </a:r>
          </a:p>
          <a:p>
            <a:pPr algn="just">
              <a:buClrTx/>
              <a:buNone/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24.12.2021 №2464,</a:t>
            </a:r>
          </a:p>
          <a:p>
            <a:pPr algn="just">
              <a:buClrTx/>
              <a:buNone/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</a:t>
            </a: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16.12.2021 №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2334</a:t>
            </a: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.(касается   организаций, которые имеют право обучать по охране труда)</a:t>
            </a:r>
            <a:endParaRPr lang="ru-RU" sz="2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None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изменения, которые стоит учесть при разработке Положения о порядке обучения по охране труда.</a:t>
            </a:r>
          </a:p>
          <a:p>
            <a:pPr algn="just">
              <a:buClrTx/>
              <a:buNone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Порядке №2464 расширен список видов обучения. Полный перечень выглядит так: 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инструктаж по охране труда;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стажировка на рабочем месте;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по оказанию первой помощи пострадавшим;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по использованию средств индивидуальной защиты (СИЗ) — новое;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по охране труда, в том числе обучение безопасным методам и приемам выполнения работ, у работодателя или в организациях, оказывающих услуги по проведению обучения по охране труда.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 1 сентября работодатели обязаны будут проводить, помимо вводного инструктажа по охране труда и инструктажа на рабочем месте</a:t>
            </a:r>
          </a:p>
          <a:p>
            <a:pPr algn="just">
              <a:buClrTx/>
              <a:buFont typeface="Wingdings" pitchFamily="2" charset="2"/>
              <a:buChar char="Ø"/>
            </a:pPr>
            <a:endParaRPr lang="ru-RU" sz="2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Wingdings" pitchFamily="2" charset="2"/>
              <a:buChar char="Ø"/>
            </a:pPr>
            <a:endParaRPr lang="ru-RU" sz="2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300" dirty="0">
              <a:solidFill>
                <a:schemeClr val="tx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283968" y="6093296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9" y="260648"/>
            <a:ext cx="7956872" cy="5865515"/>
          </a:xfrm>
        </p:spPr>
        <p:txBody>
          <a:bodyPr>
            <a:normAutofit fontScale="77500" lnSpcReduction="20000"/>
          </a:bodyPr>
          <a:lstStyle/>
          <a:p>
            <a:pPr algn="just">
              <a:buClrTx/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целевой инструктаж по охране труда  (вынесен в отдельную форму обучения, виды работ прописаны в Порядке №2464, также указано, что он может проводиться по решению работодателя).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Программу следует разработать на основе примерного перечня тем (приложение № 1 к Порядку) с учетом специфики деятельности организации. Инструктировать сотрудников, как и в действующем порядке, должен будет специалист по охране труда или иной уполномоченный работник организации.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  Порядке №2464  уточнены категории сотрудников, которые должны проходить обучение: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работодатель или руководитель организации, его заместители, руководители филиалов и их заместители, на которых возложены обязанности по охране труда;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руководители структурных подразделений и их заместители;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специалисты структурных подразделений;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специалисты по охране труда;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работники рабочих профессий;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члены комиссий по проверке знаний, ответственные за инструктажи и обучение;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члены комиссий по охране труда, уполномоченные представители профсоюзов и иных представительных органов.</a:t>
            </a: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11960" y="5877272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99591" y="404665"/>
            <a:ext cx="7380809" cy="5544616"/>
          </a:xfrm>
        </p:spPr>
        <p:txBody>
          <a:bodyPr>
            <a:normAutofit fontScale="92500" lnSpcReduction="20000"/>
          </a:bodyPr>
          <a:lstStyle/>
          <a:p>
            <a:pPr>
              <a:buClrTx/>
              <a:buNone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Обучение только в УЦ должны проходить :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руководители организаций;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руководители филиалов организации;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председатель и члены комиссий по проверке знания требований по охране труда;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специалисты по охране труда, ответственные за инструктажи и обучение, члены комиссий по охране труда, уполномоченные представители профсоюзов;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сотрудники 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микропредприятий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ответственные за проверку знания требований охраны труда.</a:t>
            </a:r>
            <a:endParaRPr lang="en-US" sz="2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руководители структурных подразделений </a:t>
            </a:r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филиалов) (в действующем пока Постановлении 1/29  этого нет) </a:t>
            </a:r>
            <a:endParaRPr lang="en-US" sz="2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None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 действующим до сентября правилам все сотрудники должны проходить внеочередную проверку знаний охраны труда вне зависимости от сроков плановой проверки. </a:t>
            </a:r>
          </a:p>
          <a:p>
            <a:pPr algn="just">
              <a:buClrTx/>
              <a:buNone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 новых правилах этот вопрос урегулирован иначе: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 случае совпадения сроков планового и внепланового обучения достаточно провести плановое обучение по актуализированным программам.</a:t>
            </a:r>
          </a:p>
          <a:p>
            <a:pPr>
              <a:buClrTx/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83968" y="5733256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1" y="404664"/>
            <a:ext cx="7668840" cy="5721499"/>
          </a:xfrm>
        </p:spPr>
        <p:txBody>
          <a:bodyPr>
            <a:normAutofit fontScale="92500" lnSpcReduction="20000"/>
          </a:bodyPr>
          <a:lstStyle/>
          <a:p>
            <a:pPr algn="just">
              <a:buClrTx/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В отношении стажировки на рабочем месте необходимо: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Единственное требование новых правил — продолжительность стажировки должна составлять не менее 2 смен. В положении о СУОТ или ином ЛНА пропишите, как будете отбирать наставников и фиксировать результаты стажировки. </a:t>
            </a:r>
            <a:r>
              <a:rPr lang="ru-RU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29. Стажировка на рабочем месте проводится под руководством работников организации, назначенных ответственными за организацию и проведение стажировки на рабочем месте 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локальным нормативным актом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работодателя и прошедших обучение по охране труда в установленном порядке</a:t>
            </a:r>
          </a:p>
          <a:p>
            <a:pPr algn="just">
              <a:buClrTx/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по оказанию первой помощи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привычная форма, но есть значимые изменения. Она включает освоение знаний, умений, навыков, которые позволят сотрудникам оказывать пострадавшим помощь до приезда медиков при несчастных случаях на производстве, травмах, отравлениях и других состояниях, угрожающих их жизни и здоровью. Минимальная продолжительность — 8 часов. Программы должны содержать не менее 50% от общего количества учебных часов практических занятий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 раз в 3 года)</a:t>
            </a:r>
          </a:p>
          <a:p>
            <a:pPr algn="just">
              <a:buClrTx/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Новые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 конкретизируют, кто должен учиться: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работники, ответственные за инструктажи по охране труда, в программу которых включены вопросы оказания первой помощи пострадавшим;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работники рабочих профессий;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водители;</a:t>
            </a:r>
          </a:p>
          <a:p>
            <a:pPr algn="just">
              <a:buClrTx/>
              <a:buFont typeface="Wingdings" pitchFamily="2" charset="2"/>
              <a:buChar char="Ø"/>
            </a:pP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Wingdings" pitchFamily="2" charset="2"/>
              <a:buChar char="Ø"/>
            </a:pP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83968" y="5733256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404664"/>
            <a:ext cx="7812857" cy="6336704"/>
          </a:xfrm>
        </p:spPr>
        <p:txBody>
          <a:bodyPr>
            <a:normAutofit fontScale="25000" lnSpcReduction="20000"/>
          </a:bodyPr>
          <a:lstStyle/>
          <a:p>
            <a:pPr algn="just">
              <a:buClrTx/>
              <a:buFont typeface="Wingdings" pitchFamily="2" charset="2"/>
              <a:buChar char="Ø"/>
            </a:pP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лица, обязанные оказывать первую помощь в соответствии с требованиями НПА;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работники, к компетенциям которых НПА и ОТ предъявляются требования уметь оказывать первую помощь;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председатель и члены комиссий по проверке знаний требований охраны труда по вопросам оказания первой помощи;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лица, проводящие обучение по оказанию первой помощи пострадавшим;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специалисты по охране труда, члены комиссий и пр.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Обучение работников первой помощи проводится: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учебным центром;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работодателями с привлечением работников или иных специалистов, имеющих подготовку по оказанию первой помощи в объеме не менее 8 часов в соответствии с примерными темами обучения по оказанию первой помощи пострадавшим.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Важно! Если организуете внутреннее обучение, помните, что с 1 сентября обучающий должен иметь подготовку по программе повышения квалификации преподавателя по первой помощи.</a:t>
            </a:r>
          </a:p>
          <a:p>
            <a:pPr>
              <a:buClrTx/>
              <a:buNone/>
            </a:pP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Таким образом, обучиться в УЦ обязаны: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председатель и члены комиссий по проверке знаний;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лица, проводящие обучение по оказанию первой помощи;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специалисты по охране труда.</a:t>
            </a:r>
          </a:p>
          <a:p>
            <a:pPr algn="just">
              <a:buClrTx/>
              <a:buNone/>
            </a:pP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Результаты проверки знаний с 1 сентября оформляйте протоколом проверки знаний. Если проверка знаний идет одновременно по нескольким программам, можете сделать общий протокол удостоверения оформлять не нужно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Журналы регистрации инструктажей  имеют новую форму. </a:t>
            </a:r>
            <a:endParaRPr lang="ru-RU" sz="7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itchFamily="2" charset="2"/>
              <a:buChar char="Ø"/>
            </a:pPr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itchFamily="2" charset="2"/>
              <a:buChar char="Ø"/>
            </a:pPr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7506"/>
            <a:ext cx="1889765" cy="142129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7812856" cy="6336704"/>
          </a:xfrm>
        </p:spPr>
        <p:txBody>
          <a:bodyPr>
            <a:noAutofit/>
          </a:bodyPr>
          <a:lstStyle/>
          <a:p>
            <a:pPr marL="0" indent="0" algn="ctr">
              <a:buClrTx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6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Обучение по использованию средств индивидуальной защиты (СИЗ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ClrTx/>
              <a:buNone/>
            </a:pP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ClrTx/>
              <a:buNone/>
            </a:pP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касается тех, кто использует СИЗ, которые требуют практических навыков. 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 обучения по использованию СИЗ такая же, как при обучении первой помощи 1 раз в 3 года.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сотрудники пользуются средствами, которые не требуют практических навыков, работодатель может просто научить сотрудников, как проверять работоспособность и исправность СИЗ. Сделать это можно во время инструктажа на рабочем месте.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сентября 2023 года вступают в силу Единые типовые нормы выдачи средств индивидуальной защиты и смывающих средств Приказ Минтруда России от 29.10.2021 N 767н. 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Нужно разработать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утвердить локальный акт о нормах бесплатной выдачи персоналу СИЗ и смывающих средств на основании нового приказа, с учетом СОУТ и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Профрисков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мнения профсоюза или представительного органа работников.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и утвердить Порядок, которым компания будет руководствоваться в вопросах обеспечения сотрудников защитными средствами.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599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620688"/>
            <a:ext cx="7380808" cy="5505475"/>
          </a:xfrm>
        </p:spPr>
        <p:txBody>
          <a:bodyPr>
            <a:normAutofit/>
          </a:bodyPr>
          <a:lstStyle/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указывается: 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 будет определять потребность в СИЗ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 закупаться, арендоваться СИЗ или снабжение будет передано на аутсорсинг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организована работа на всех этапах от входного контроля СИЗ до вывода из эксплуатации и утилизации, включая выдачу, использование, хранение и обслуживание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работниками по вопросам выдачи СИЗ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ответственность должностных лиц на всех этапах оборота СИЗ в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компании, а также ответственность работника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целостность и комплектность СИЗ в то время, когда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СИЗ храниться вне работы.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Порядком  работники должны быть ознакомлены под роспись.</a:t>
            </a:r>
          </a:p>
          <a:p>
            <a:pPr marL="0" indent="0" algn="just">
              <a:buClrTx/>
              <a:buNone/>
            </a:pP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192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0"/>
            <a:ext cx="1889765" cy="1421294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76672"/>
            <a:ext cx="8519789" cy="5505475"/>
          </a:xfrm>
        </p:spPr>
        <p:txBody>
          <a:bodyPr>
            <a:normAutofit fontScale="92500" lnSpcReduction="20000"/>
          </a:bodyPr>
          <a:lstStyle/>
          <a:p>
            <a:pPr marL="0" indent="0" algn="ctr" fontAlgn="ctr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Мероприятия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</a:p>
          <a:p>
            <a:pPr marL="0" indent="0" algn="ctr" fontAlgn="ctr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улучшению условий и охраны труда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ctr">
              <a:buClrTx/>
              <a:buFont typeface="Wingdings" panose="05000000000000000000" pitchFamily="2" charset="2"/>
              <a:buChar char="Ø"/>
            </a:pPr>
            <a:endParaRPr lang="ru-RU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ctr">
              <a:buClrTx/>
              <a:buFont typeface="Wingdings" panose="05000000000000000000" pitchFamily="2" charset="2"/>
              <a:buChar char="Ø"/>
            </a:pP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ctr">
              <a:buClrTx/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ежегодных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по охране труда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снижению уровней </a:t>
            </a:r>
            <a:r>
              <a:rPr lang="ru-RU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профрисков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утвержден Приказом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Минтруда от 29.10.2021 № </a:t>
            </a:r>
            <a:endParaRPr lang="ru-RU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ctr">
              <a:buClrTx/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изменения:</a:t>
            </a:r>
          </a:p>
          <a:p>
            <a:pPr algn="just" fontAlgn="ctr">
              <a:buClrTx/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Добавили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улучшению условий труда, которые можно будет включить в расходы по охране труда, и которое уменьшат налогооблагаемую базу работодателя. Затраты на обеспечение безопасных условий труда, предусмотренных законодательством, включаются в состав прочих расходов (подп. 7 п. 1 ст. 264 Налогового кодекса РФ).</a:t>
            </a:r>
          </a:p>
          <a:p>
            <a:pPr marL="0" indent="0" algn="ctr" fontAlgn="ctr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Учет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микротравм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226 ТК РФ обязывает работодателя вести учет,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рассматривать обстоятельства и причины, которые привели к микротравмам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работников. Разъяснения Минтруд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прописал в </a:t>
            </a: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Рекомендациях по учету микроповреждений работников, утвержденных  приказом от 15.09.2021 № </a:t>
            </a: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632н.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Разработайте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об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учете и расследовании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микротравм локальный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акт, в котором подробно опишите порядок расследования и учета микротравм в организации. </a:t>
            </a:r>
            <a:endParaRPr lang="ru-RU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158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7506"/>
            <a:ext cx="1889765" cy="1421294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404664"/>
            <a:ext cx="7380808" cy="5721499"/>
          </a:xfrm>
        </p:spPr>
        <p:txBody>
          <a:bodyPr>
            <a:normAutofit/>
          </a:bodyPr>
          <a:lstStyle/>
          <a:p>
            <a:pPr marL="0" indent="0" algn="ctr" fontAlgn="ctr"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Документы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 обучению пожарной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МЧС от 18.11.2021 № 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806)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ctr">
              <a:buNone/>
            </a:pP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ctr">
              <a:buNone/>
            </a:pP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ctr">
              <a:buNone/>
            </a:pP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1 марта 2022 года внутри организации нужно проводить только противопожарные инструктажи. Чтобы их организовать разрабатывают и утверждают локальный порядок обучения. В нем прописывают, как будут проходить противопожарные инструктажи и  их сроки. Инструктажи проводят по утвержденным программам. В  приложении 2  к 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новому порядку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прописали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четкие требования к содержанию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программ. 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985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89765" cy="1421294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331639" y="548680"/>
            <a:ext cx="7488833" cy="557748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Оценка профессиональных рисков.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профессиональных рисков — это выявление опасностей, существующих на рабочих местах сотрудников, определение масштабов этих опасностей и их возможных последствий, один из способов предупреждения несчастных случаев на производстве и повышения безопасности труда.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 опасности и оценки риски Минтруд разработал рекомендации по классификации, обнаружению, распознаванию и описанию опасностей (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Минтруда от 31.01.2022 № 36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рекомендации по выбору метода оценки уровней профессиональных рисков и по снижению уровней таких рисков (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Минтруда от 28.12.2021 №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926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также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 проводить оценку уровня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профрисков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перед вводом в эксплуатацию производственных объектов и вновь организованных рабочих мест (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абз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7 ч. 3 ст. 214 ТК, п. 25 примерного положения СУОТ).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обязан постоянно выявлять опасности и оценивать риски (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абз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 3 ст. 214 ТК). 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рисками — это непрерывный процесс в организации (п. 6.1.2 ГОСТ ISO 45001). 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акрепите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ЛНА, где прописана процедура оценки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профрисков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периодичность. </a:t>
            </a:r>
          </a:p>
          <a:p>
            <a:pPr marL="0" indent="0" algn="just">
              <a:buNone/>
            </a:pP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572000" y="6177779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312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7506"/>
            <a:ext cx="1889765" cy="142129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8136904" cy="4869160"/>
          </a:xfrm>
          <a:ln>
            <a:solidFill>
              <a:schemeClr val="accent1"/>
            </a:solidFill>
          </a:ln>
        </p:spPr>
        <p:txBody>
          <a:bodyPr>
            <a:normAutofit fontScale="32500" lnSpcReduction="20000"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приказах закрепите новые обязанности по разделу X Трудового кодекса Российской Федерации. 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документах должна иметься ссылка на Федеральный закон от 02.07.2021 № 311-ФЗ «О внесении изменений в Трудовой кодекс Российской Федерации.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1 марта 2022 года ответственные за охрану труда работники дополнительно обязаны: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постоянно выявлять опасности и оценивать </a:t>
            </a:r>
            <a:r>
              <a:rPr lang="ru-RU" sz="5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профриски</a:t>
            </a: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чтобы снижать или не допускать повышения их уровней;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допускать работу на рабочих местах с 4-м классом условий труда;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разработать инструкции по охране труда по новым требованиям;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допускать работу по не обновлённым инструкциям по охране труда;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организовать учет микротравм.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обучать использованию СИЗ и не допускать к работе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 этого обучения и т.д.</a:t>
            </a:r>
          </a:p>
          <a:p>
            <a:pPr marL="0" indent="0">
              <a:lnSpc>
                <a:spcPts val="2100"/>
              </a:lnSpc>
              <a:spcAft>
                <a:spcPts val="1200"/>
              </a:spcAft>
              <a:buNone/>
            </a:pPr>
            <a:endParaRPr lang="ru-RU" sz="6400" i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ts val="2100"/>
              </a:lnSpc>
              <a:spcAft>
                <a:spcPts val="1200"/>
              </a:spcAft>
              <a:buNone/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02368" y="332656"/>
            <a:ext cx="6974088" cy="186974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274320" lvl="0" indent="-274320" algn="ctr">
              <a:lnSpc>
                <a:spcPts val="2100"/>
              </a:lnSpc>
              <a:spcBef>
                <a:spcPct val="20000"/>
              </a:spcBef>
              <a:spcAft>
                <a:spcPts val="1200"/>
              </a:spcAft>
              <a:buClr>
                <a:srgbClr val="31B6FD"/>
              </a:buClr>
              <a:buSzPct val="100000"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Алгоритм 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перехода на новые правила по охране 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труда</a:t>
            </a:r>
          </a:p>
          <a:p>
            <a:pPr marL="274320" indent="-274320" algn="ctr">
              <a:lnSpc>
                <a:spcPts val="2100"/>
              </a:lnSpc>
              <a:spcBef>
                <a:spcPct val="20000"/>
              </a:spcBef>
              <a:spcAft>
                <a:spcPts val="1200"/>
              </a:spcAft>
              <a:buClr>
                <a:srgbClr val="31B6FD"/>
              </a:buClr>
              <a:buSzPct val="100000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 Необходимо издать новые приказы о назначении ответственных лиц за охрану труда.</a:t>
            </a:r>
            <a:endParaRPr lang="en-US" sz="2000" b="1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274320" lvl="0" indent="-274320" algn="ctr">
              <a:lnSpc>
                <a:spcPts val="2100"/>
              </a:lnSpc>
              <a:spcBef>
                <a:spcPct val="20000"/>
              </a:spcBef>
              <a:spcAft>
                <a:spcPts val="1200"/>
              </a:spcAft>
              <a:buClr>
                <a:srgbClr val="31B6FD"/>
              </a:buClr>
              <a:buSzPct val="100000"/>
            </a:pP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58463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332656"/>
            <a:ext cx="7848872" cy="6192688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по оценке профессиональных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рисков: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Создайте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комиссию по оценке рисков.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методику оценки рисков.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Идентифицируйте опасности.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реестр опасностей.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 риски.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Скорректируйте риски (мероприятия по исключению, снижению, контролю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800" dirty="0" smtClean="0"/>
          </a:p>
          <a:p>
            <a:pPr marL="0" indent="0">
              <a:buClrTx/>
              <a:buNone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 документов по оценке профессиональных рисков включает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 создании комиссии по оценке профессиональных рисков;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идентификации опасностей и оценки рисков в организации;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Экспертное заключение по результатам оценки профессиональных рисков;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об управлении профессиональными рисками;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рабочих мест, подлежащих оценке профессиональных рисков;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(реестр) идентифицированных опасностей;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Сводная ведомость оценки рисков (реестр рисков);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мероприятий по снижению уровня профессиональных рисков;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Карты идентификации и оценки профессиональных рисков.</a:t>
            </a:r>
          </a:p>
        </p:txBody>
      </p:sp>
    </p:spTree>
    <p:extLst>
      <p:ext uri="{BB962C8B-B14F-4D97-AF65-F5344CB8AC3E}">
        <p14:creationId xmlns:p14="http://schemas.microsoft.com/office/powerpoint/2010/main" val="3961214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476672"/>
            <a:ext cx="7380808" cy="5649491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Проверки ГИТ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"О защите прав юридических лиц и индивидуальных предпринимателей при осуществлении государственного контроля (надзора) и муниципального контроля" от 26.12.2008 N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294-ФЗ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 государственном контроле (надзоре) и муниципальном контроле в Российской Федерации» от 31.07.2020 №248-ФЗ.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традиционных проверок инспекторы ГИТ теперь могут проводить инспекционный визит, наблюдение за соблюдением обязательных требований и выездное обследование, ст. 56 Закона № 248-ФЗ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> </a:t>
            </a:r>
            <a:endParaRPr lang="ru-RU" dirty="0"/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Штрафные санкции регламентированы в ст. 5.27 и 5.27.1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КоАП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2656"/>
            <a:ext cx="1889765" cy="1421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1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576" y="4077072"/>
            <a:ext cx="1450848" cy="822960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ООО РЦО «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Профразвитие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</a:p>
          <a:p>
            <a:pPr marL="0" indent="0" algn="ctr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Будем рады сотрудничеству!!!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4828" y="263980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96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7506"/>
            <a:ext cx="1889765" cy="142129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280920" cy="4896544"/>
          </a:xfrm>
        </p:spPr>
        <p:txBody>
          <a:bodyPr>
            <a:normAutofit fontScale="92500" lnSpcReduction="20000"/>
          </a:bodyPr>
          <a:lstStyle/>
          <a:p>
            <a:pPr algn="just">
              <a:buClrTx/>
              <a:buFont typeface="Wingdings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Разработайте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новое положение о системе управления охраной труда с учетом 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Приказа Минтруда России от 29.10.2021 № 776н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 утверждении Примерного положения о системе управления охраной труда».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Укажите в положении те пункты примерного положения, которые подходят для вашей организации.</a:t>
            </a:r>
          </a:p>
          <a:p>
            <a:pPr algn="just">
              <a:buClrTx/>
              <a:buNone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 новом положении пересмотрите политику в области охраны труда.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Новая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политика должна (п. 10 нового положения):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обеспечивать безопасные условия труда и управлять </a:t>
            </a:r>
            <a:r>
              <a:rPr lang="ru-RU" sz="1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профрисками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 профзаболеваниями;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соответствовать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экономической деятельности и особенностям уровней </a:t>
            </a:r>
            <a:r>
              <a:rPr lang="ru-RU" sz="1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профрисков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 организации;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отражать цели охраны труда;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включать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обязательство работодателя по устранению опасностей и снижению уровней </a:t>
            </a:r>
            <a:r>
              <a:rPr lang="ru-RU" sz="1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профрисков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совершенствовать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систему управления охраной труда;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учитывать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мнение профсоюзов.</a:t>
            </a:r>
          </a:p>
          <a:p>
            <a:pPr algn="just">
              <a:buClrTx/>
              <a:buNone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 новом положении пропишите все новые процедуры, которые вводите в 2022 году, например, процедуру учета микротравм.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9276" y="338328"/>
            <a:ext cx="6617523" cy="1252728"/>
          </a:xfrm>
        </p:spPr>
        <p:txBody>
          <a:bodyPr>
            <a:normAutofit fontScale="90000"/>
          </a:bodyPr>
          <a:lstStyle/>
          <a:p>
            <a:pPr>
              <a:lnSpc>
                <a:spcPts val="2100"/>
              </a:lnSpc>
              <a:spcAft>
                <a:spcPts val="1200"/>
              </a:spcAft>
            </a:pPr>
            <a:r>
              <a:rPr lang="ru-RU" sz="2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 Пересмотрите локально-нормативные акты вашей организации, учтите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 них все новые требования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2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2.1. Положение о системе управления охраной труда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686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7506"/>
            <a:ext cx="1889765" cy="142129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28800"/>
            <a:ext cx="7776863" cy="4680520"/>
          </a:xfrm>
        </p:spPr>
        <p:txBody>
          <a:bodyPr>
            <a:noAutofit/>
          </a:bodyPr>
          <a:lstStyle/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Новые требования к порядку разработки и содержанию правил и инструкций по охране труда, установлены в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Приказе Минтруда от 29.10.2021 № 772н, который вступил в силу с 1 марта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абз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(23 ч. 3 статьи 214 ТК)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Приказом Минтруда России от 17 марта 2022 г. N 140н настоящий документ не применяется с 29 марта 2022 г. до 1 января 2023 г.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разработке инструкций по охране труда анализируйте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профстандарты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тех профессий, для кого составляете инструкции по охране труда.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 раздел «Общие требования охраны труда» включите перечень опасных и вредных производственных факторов, которые могут воздействовать на работника в процессе работы, а также перечень профессиональных рисков и опасностей. Также укажите в разделе перечень специальной одежды, специальной обуви и средств индивидуальной защиты, выдаваемых работникам по нормам.</a:t>
            </a:r>
          </a:p>
          <a:p>
            <a:pPr marL="0" indent="0">
              <a:buNone/>
            </a:pPr>
            <a:endParaRPr lang="ru-RU" sz="11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224" y="764704"/>
            <a:ext cx="8229600" cy="570392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.2. Инструкции по охране труда.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427984" y="5733256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298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548680"/>
            <a:ext cx="8208911" cy="572149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ClrTx/>
              <a:buNone/>
            </a:pP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en-U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разделе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«Требования охраны труда перед началом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укажите порядок проверки исходных материалов – заготовок, полуфабрикатов, инструмента и оборудования,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т.е.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то, что использует работник в работе. Также укажите порядок осмотра и подготовки к работе средств индивидуальной защиты до использования (например, для тех СИЗ в отношении которых не требуется обучение практических навыков)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разделе «Требования охраны труда во время работы» предусмотрите требования безопасного обращения с исходными материалами – сырьем, заготовками, полуфабрикатами. Укажите требования, которые предъявляют к правильному использованию средств индивидуальной защиты работников.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раздел «Требования охраны труда в аварийных ситуациях» включите порядок извещения руководителя работ о ситуации, которая угрожает жизни и здоровью людей, а также о несчастных случаях.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разделе «Требования охраны труда по окончании работ» отразите порядок приема и передачи смены в случае непрерывного технологического процесса и работы оборудования.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Пересмотреть инструкции по охране труда можно двумя способами – внести изменения в действующие документы или издать их заново. В приказах об утверждении новых инструкций по охране труда необходимо сделать ссылку на приказе Минтруда от 29.10.2021 № 772н и 23 ч. 3 статьи 214 ТК</a:t>
            </a:r>
          </a:p>
          <a:p>
            <a:pPr marL="0" indent="0" algn="just">
              <a:buClrTx/>
              <a:buFont typeface="Wingdings" pitchFamily="2" charset="2"/>
              <a:buChar char="Ø"/>
            </a:pP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01" y="-34059"/>
            <a:ext cx="1889765" cy="14212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552" y="620688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2.3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охране труда.</a:t>
            </a:r>
          </a:p>
          <a:p>
            <a:pPr algn="just"/>
            <a:r>
              <a:rPr lang="ru-RU" dirty="0" smtClean="0"/>
              <a:t>        </a:t>
            </a:r>
            <a:r>
              <a:rPr lang="ru-RU" dirty="0" smtClean="0"/>
              <a:t>                                     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Правила по охране труда в организации – это необязательный локальный нормативный акт работодателя. 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сли работодатель планирует установить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дополнительные требования безопасности, которые не противоречат НПА по охране труда (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3"/>
              </a:rPr>
              <a:t>п. 2 требований к правилам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то можно разработать правила по охране труда.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которых, например, прописать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 ответственные работники контролируют определенные работы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Вашей организации.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Подробные разъяснения о разработке правил по охране  труда указаны в Письме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Минтруда России от 27.12.2021 № 15-2/ООГ-3549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нем указано, что обязанности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работодателя по разработке правил по охране труда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ЛНА трудовым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законодательством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 не предусмотрено. Будет достаточным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 целях обеспечения безопасности труда и сохранения жизни и здоровья работников обеспечить разработку инструкций по охране труда в установленном порядке с учетом требований правил по охране труда, утвержденных Минтрудом России.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150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7506"/>
            <a:ext cx="1889765" cy="142129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332656"/>
            <a:ext cx="7812856" cy="5793507"/>
          </a:xfrm>
        </p:spPr>
        <p:txBody>
          <a:bodyPr>
            <a:normAutofit lnSpcReduction="10000"/>
          </a:bodyPr>
          <a:lstStyle/>
          <a:p>
            <a:pPr algn="ctr">
              <a:buClrTx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2.5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Положение о 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комитете (комиссии) по охране труда</a:t>
            </a:r>
          </a:p>
          <a:p>
            <a:pPr algn="ctr">
              <a:buClrTx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(ст. 224 ТК РФ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algn="ctr">
              <a:buClrTx/>
              <a:buNone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в организации есть комитет (комиссия) по охране труда, то пересмотрите действующее положение. Учтите новое примерное положение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Приказа Минтруда России от 22.09.2021 № 650н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 утверждении примерного положения о комитете (комиссии) по охране труда».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новом примерном положении существенно расширены права и функционал комитета по охране труда. Среди новых задач: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 действий по обеспечению соблюдения требований охраны труда участие в организации контроля за состоянием условий труда на рабочих местах рассмотрение результатов СОУТ и оценки профессиональных рисков</a:t>
            </a:r>
          </a:p>
          <a:p>
            <a:pPr algn="just">
              <a:buClrTx/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Пропишите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 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Положении три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новых обязанности комитета (комиссии):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рассматривать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замечания и мнения уполномоченных по охране труда работников по результатам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спецоценки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 оценки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профрисков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участвовать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 рассмотрении обстоятельств и причин микротравм;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анализировать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локально-нормативные акты работодателя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504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78787"/>
            <a:ext cx="1656184" cy="1245618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03147" y="303827"/>
            <a:ext cx="7624357" cy="61926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3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Порядок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видеонаблюдения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Если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работодатель решил дистанционно следить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производством работ с помощью видеооборудования, нужно разработать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Положение 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такой процедуре. Процедуру включают в 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Положение о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системе управления охраной труда (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абз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 4 ст. 214.2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ТК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РФ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а также в ПВТР или разрабатывают отдельный ЛНА.</a:t>
            </a:r>
          </a:p>
          <a:p>
            <a:pPr algn="just">
              <a:buClrTx/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В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Положении указывается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установки видеонаблюдения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–например,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работоспособности, исключение конфликтных ситуаций,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усиление 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контроля за сохранностью имущества и за соблюдением работниками трудовой дисциплины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т. д.;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места установки камер;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получения, обработки, передачи и хранения видеозаписей;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лиц, ответственных за съемку, исправность оборудования и имеющих доступ к системе видеонаблюдения;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 информирования о видеонаблюдении: таблички, объявления и т.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письменно уведомить работника о видеонаблюдении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3995936" y="5949280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833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76672"/>
            <a:ext cx="7596833" cy="5832648"/>
          </a:xfrm>
        </p:spPr>
        <p:txBody>
          <a:bodyPr>
            <a:normAutofit fontScale="25000" lnSpcReduction="20000"/>
          </a:bodyPr>
          <a:lstStyle/>
          <a:p>
            <a:pPr algn="ctr">
              <a:buClrTx/>
              <a:buNone/>
            </a:pP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Внеочередное </a:t>
            </a:r>
            <a:r>
              <a:rPr lang="ru-R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охране труда.</a:t>
            </a: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Проведите внеочередное обучение охране труда и проверку знаний из-за изменения законодательства и утверждения новых подзаконных актов Минтруда России.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Организуйте обучение и проверку знаний членов комиссии в учебном центре в объеме знаний новых требований. Только после этого комиссия имеет право проводить внеочередную проверку знаний своих работников.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Внеочередное обучение внутренней 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комиссией </a:t>
            </a: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проводите для всех 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работников. Изменения </a:t>
            </a: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 Трудовом кодексе РФ касаются всех работников организации. 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 итогам обучения комиссия по охране труда проводит проверку знаний требований охраны 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труда, которая оформляется протоколом (приложение к Порядку </a:t>
            </a: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1/29)</a:t>
            </a: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 сделайте отметку в удостоверении.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работник </a:t>
            </a: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 прошел проверку знаний требований охраны труда, он обязан пройти повторную проверку знаний не позднее одного месяца (п. 3.8 «Порядка 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1/29). </a:t>
            </a:r>
            <a:endParaRPr lang="ru-RU" sz="7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Сотрудников</a:t>
            </a: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которые не прошли в установленном порядке обучение и проверку знаний, работодатель отстраняет от работы до момента, пока они не пройдут проверку знаний (ст. 76 и </a:t>
            </a:r>
            <a:r>
              <a:rPr lang="ru-RU" sz="7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абз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14 ч.3 ст. 214</a:t>
            </a: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ТК РФ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Новый Порядок №2464 акцентирует внимание на том, что если сотрудник не прошел проверку знаний, его нельзя допускать к самостоятельной работе. Он обязан повторно пройти проверку в течение 30 календарных дней с даты первой попытки.</a:t>
            </a:r>
          </a:p>
          <a:p>
            <a:pPr algn="just">
              <a:buClrTx/>
              <a:buFont typeface="Wingdings" pitchFamily="2" charset="2"/>
              <a:buChar char="Ø"/>
            </a:pPr>
            <a:endParaRPr lang="ru-RU" sz="7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itchFamily="2" charset="2"/>
              <a:buChar char="Ø"/>
            </a:pPr>
            <a:endParaRPr lang="ru-RU" dirty="0" smtClean="0"/>
          </a:p>
          <a:p>
            <a:pPr>
              <a:buClrTx/>
              <a:buFont typeface="Wingdings" pitchFamily="2" charset="2"/>
              <a:buChar char="Ø"/>
            </a:pP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76557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799</TotalTime>
  <Words>817</Words>
  <Application>Microsoft Office PowerPoint</Application>
  <PresentationFormat>Экран (4:3)</PresentationFormat>
  <Paragraphs>215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Волна</vt:lpstr>
      <vt:lpstr>Презентация PowerPoint</vt:lpstr>
      <vt:lpstr>Презентация PowerPoint</vt:lpstr>
      <vt:lpstr>2. Пересмотрите локально-нормативные акты вашей организации, учтите в них все новые требования.  2.1. Положение о системе управления охраной труда: </vt:lpstr>
      <vt:lpstr>2.2. Инструкции по охране труда.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78</cp:revision>
  <dcterms:created xsi:type="dcterms:W3CDTF">2022-04-23T06:31:48Z</dcterms:created>
  <dcterms:modified xsi:type="dcterms:W3CDTF">2022-04-25T12:25:09Z</dcterms:modified>
</cp:coreProperties>
</file>