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91" r:id="rId2"/>
    <p:sldId id="296" r:id="rId3"/>
    <p:sldId id="281" r:id="rId4"/>
    <p:sldId id="258" r:id="rId5"/>
    <p:sldId id="306" r:id="rId6"/>
    <p:sldId id="318" r:id="rId7"/>
    <p:sldId id="323" r:id="rId8"/>
    <p:sldId id="299" r:id="rId9"/>
    <p:sldId id="301" r:id="rId10"/>
    <p:sldId id="312" r:id="rId11"/>
    <p:sldId id="307" r:id="rId12"/>
    <p:sldId id="302" r:id="rId13"/>
    <p:sldId id="303" r:id="rId14"/>
    <p:sldId id="324" r:id="rId15"/>
    <p:sldId id="322" r:id="rId16"/>
    <p:sldId id="293" r:id="rId17"/>
    <p:sldId id="321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FD09A-0E5B-46FD-B100-CAFDE6CDF34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0D615-0CAE-4D37-AAF2-AD7058B53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2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0D615-0CAE-4D37-AAF2-AD7058B532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1200еа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6967" cy="6858000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7358114" cy="1857388"/>
          </a:xfrm>
          <a:noFill/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214290"/>
            <a:ext cx="676572" cy="9669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0030" y="4929198"/>
            <a:ext cx="1013970" cy="14024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7356" y="1357298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Monotype Corsiva" pitchFamily="66" charset="0"/>
                <a:ea typeface="Segoe UI Symbol" pitchFamily="34" charset="0"/>
                <a:cs typeface="Aharoni" pitchFamily="2" charset="-79"/>
              </a:rPr>
              <a:t/>
            </a:r>
            <a:br>
              <a:rPr lang="ru-RU" b="1" i="1" dirty="0" smtClean="0">
                <a:latin typeface="Monotype Corsiva" pitchFamily="66" charset="0"/>
                <a:ea typeface="Segoe UI Symbol" pitchFamily="34" charset="0"/>
                <a:cs typeface="Aharoni" pitchFamily="2" charset="-79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214290"/>
            <a:ext cx="642942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                   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работе Молодёжного общественного совета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территориальной избирательной комиссии Восточная г.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Новороссийска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Овчинникова\IMG-20180414-WA0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2643206" cy="3246042"/>
          </a:xfrm>
          <a:prstGeom prst="rect">
            <a:avLst/>
          </a:prstGeom>
          <a:noFill/>
        </p:spPr>
      </p:pic>
      <p:pic>
        <p:nvPicPr>
          <p:cNvPr id="9" name="Picture 2" descr="C:\Users\Admin\Desktop\Овчинникова\IMG-20180414-WA00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2249086" cy="33869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5715016"/>
            <a:ext cx="73581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жителей для благоустройства двора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ул. Сакко и Ванцетти, 11А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285728"/>
            <a:ext cx="798819" cy="116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57166"/>
            <a:ext cx="6879708" cy="92869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управляющей компанией  «Август»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14488"/>
            <a:ext cx="6736262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 текущий 2022 год совместно с управляющей компанией «Август» решились многие вопросы, а именно: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отремонтированы детские игровые элементы на детской площадке 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установлены новые доски объявлений;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зачищены и побелены стены;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покрашены перила;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установлены новые двери;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установлены новые осветительные приборы;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покрашены газовые трубы;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были произведены кровельные работы;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339494"/>
            <a:ext cx="1082840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4469959"/>
            <a:ext cx="1573963" cy="217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3570" y="1643050"/>
            <a:ext cx="3286116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1-е, 2-е полугодие  2022 года вместе со всеми руководителями органов ТОС Восточного района было   организовано 10 субботников по благоустройству и наведению санитарного порядка на округе «Балка». По инициативе Молодежного совета  совместно с жителями ликвидировали стихийную свалку мусора по ул. Цементная.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так же провели обследование территории по вопросам  уничтожения сорной растительности.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 же были покрашены детские площадки, бордюры, побелены деревья.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 descr="wOusNr7rV-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flipH="1">
            <a:off x="714348" y="2428868"/>
            <a:ext cx="4614246" cy="3500462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214290"/>
            <a:ext cx="886884" cy="129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6143644"/>
            <a:ext cx="65008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мероприятия «</a:t>
            </a:r>
            <a:r>
              <a:rPr lang="ru-RU" b="1" dirty="0" smtClean="0"/>
              <a:t>Конкурс «На одном дыхании»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214290"/>
            <a:ext cx="709869" cy="1038525"/>
          </a:xfrm>
          <a:prstGeom prst="rect">
            <a:avLst/>
          </a:prstGeom>
        </p:spPr>
      </p:pic>
      <p:pic>
        <p:nvPicPr>
          <p:cNvPr id="8" name="Рисунок 7" descr="B8Z7LgMcE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496"/>
            <a:ext cx="4000496" cy="2667518"/>
          </a:xfrm>
          <a:prstGeom prst="rect">
            <a:avLst/>
          </a:prstGeom>
        </p:spPr>
      </p:pic>
      <p:pic>
        <p:nvPicPr>
          <p:cNvPr id="10" name="Рисунок 9" descr="TDxrfzua1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0042"/>
            <a:ext cx="4000496" cy="3000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348" y="5000636"/>
            <a:ext cx="1217775" cy="168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Молодёжный  общественный совет при территориальной избирательной комиссии Восточная г.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Новороссийска, активно участвует в создании и проведении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совместного проекта II конкурс кинематографических импровизаций «На одном дыхании»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mMavXoFb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786190"/>
            <a:ext cx="4286280" cy="2858078"/>
          </a:xfrm>
          <a:prstGeom prst="rect">
            <a:avLst/>
          </a:prstGeom>
        </p:spPr>
      </p:pic>
      <p:pic>
        <p:nvPicPr>
          <p:cNvPr id="5" name="Рисунок 4" descr="pPKPIxm2z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3714776" cy="2357454"/>
          </a:xfrm>
          <a:prstGeom prst="rect">
            <a:avLst/>
          </a:prstGeom>
        </p:spPr>
      </p:pic>
      <p:pic>
        <p:nvPicPr>
          <p:cNvPr id="6" name="Рисунок 5" descr="RfWTxXBgR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357298"/>
            <a:ext cx="3643338" cy="2307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16" y="4429132"/>
            <a:ext cx="1573963" cy="21770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000924" cy="5760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выборах депутатов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Законодательного Собрания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седьмого созыва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286388"/>
            <a:ext cx="913245" cy="1385617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 b="401"/>
          <a:stretch/>
        </p:blipFill>
        <p:spPr>
          <a:xfrm>
            <a:off x="3779912" y="1844824"/>
            <a:ext cx="3976588" cy="3953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5457" r="40550"/>
          <a:stretch/>
        </p:blipFill>
        <p:spPr>
          <a:xfrm>
            <a:off x="1056492" y="1391883"/>
            <a:ext cx="2524259" cy="27152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16090"/>
            <a:ext cx="2694045" cy="20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000924" cy="5715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нициативы молодежного совета  находят поддержку не только на  территории Восточном районе, но и в Краснодарском крае.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6578" y="4429132"/>
            <a:ext cx="1413311" cy="21443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2976" y="785794"/>
            <a:ext cx="7429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Молодёжный  общественный совет при территориальной избирательной комиссии Восточная г.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Новороссийска, принял  участие в мастер-классах лаборатории любительского кино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Кинофест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Вместе с другими энтузиастами из разных городов края собрались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арт-резиденции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Краснодара. фильм о Новороссийске «Для всех один, для каждого – свой» одержал победу в номинации «Лучшая актёрская игра»!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MaFXyS69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29131"/>
            <a:ext cx="3357586" cy="2250297"/>
          </a:xfrm>
          <a:prstGeom prst="rect">
            <a:avLst/>
          </a:prstGeom>
        </p:spPr>
      </p:pic>
      <p:pic>
        <p:nvPicPr>
          <p:cNvPr id="15" name="Рисунок 14" descr="URN5vGTls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143116"/>
            <a:ext cx="2892674" cy="2214577"/>
          </a:xfrm>
          <a:prstGeom prst="rect">
            <a:avLst/>
          </a:prstGeom>
        </p:spPr>
      </p:pic>
      <p:pic>
        <p:nvPicPr>
          <p:cNvPr id="16" name="Рисунок 15" descr="VG52Jijio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5" y="2143116"/>
            <a:ext cx="3321217" cy="22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38" y="788278"/>
            <a:ext cx="6936380" cy="5465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на 2023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rgbClr val="FFA042"/>
              </a:solidFill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91337" y="4279300"/>
            <a:ext cx="6769101" cy="1938339"/>
            <a:chOff x="1248" y="1249"/>
            <a:chExt cx="4264" cy="1221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84" y="1249"/>
              <a:ext cx="382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вовлечение молодежных и </a:t>
              </a:r>
            </a:p>
            <a:p>
              <a:r>
                <a:rPr lang="ru-RU" sz="2400" dirty="0" smtClean="0"/>
                <a:t>детских общественных организаций, </a:t>
              </a:r>
            </a:p>
            <a:p>
              <a:r>
                <a:rPr lang="ru-RU" sz="2400" dirty="0" smtClean="0"/>
                <a:t>образовательных учреждений в реализацию</a:t>
              </a:r>
            </a:p>
            <a:p>
              <a:r>
                <a:rPr lang="ru-RU" sz="2400" dirty="0" smtClean="0"/>
                <a:t> молодежной политики.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96440" y="1601789"/>
            <a:ext cx="5105400" cy="830263"/>
            <a:chOff x="1248" y="1935"/>
            <a:chExt cx="3216" cy="523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12" y="1935"/>
              <a:ext cx="23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развитие творческого </a:t>
              </a:r>
            </a:p>
            <a:p>
              <a:r>
                <a:rPr lang="ru-RU" sz="2400" dirty="0" smtClean="0"/>
                <a:t>потенциала молодежи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96440" y="2373314"/>
            <a:ext cx="5395913" cy="842963"/>
            <a:chOff x="1248" y="2503"/>
            <a:chExt cx="3399" cy="531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12" y="2503"/>
              <a:ext cx="2935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популяризация здорового образа </a:t>
              </a:r>
            </a:p>
            <a:p>
              <a:r>
                <a:rPr lang="ru-RU" sz="2400" dirty="0" smtClean="0"/>
                <a:t>жизни в молодежной среде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996440" y="3411542"/>
            <a:ext cx="5686426" cy="573088"/>
            <a:chOff x="1248" y="3219"/>
            <a:chExt cx="3582" cy="36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40" y="3219"/>
              <a:ext cx="30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развитие волонтерского движения 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072640" y="5149855"/>
            <a:ext cx="1708150" cy="506413"/>
            <a:chOff x="1296" y="3244"/>
            <a:chExt cx="1076" cy="319"/>
          </a:xfrm>
        </p:grpSpPr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285728"/>
            <a:ext cx="57150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Организация культурно-массовых  мероприятий </a:t>
            </a:r>
          </a:p>
          <a:p>
            <a:pPr algn="ctr"/>
            <a:r>
              <a:rPr lang="ru-RU" sz="1600" b="1" dirty="0" smtClean="0"/>
              <a:t>в Восточном внутригородском </a:t>
            </a:r>
            <a:r>
              <a:rPr lang="ru-RU" sz="1600" b="1" dirty="0" smtClean="0"/>
              <a:t>районе </a:t>
            </a:r>
            <a:r>
              <a:rPr lang="ru-RU" sz="1600" b="1" dirty="0" err="1" smtClean="0"/>
              <a:t>г.Новороссийска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 (17)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14421"/>
            <a:ext cx="4000528" cy="2527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42852"/>
            <a:ext cx="683625" cy="1000132"/>
          </a:xfrm>
          <a:prstGeom prst="rect">
            <a:avLst/>
          </a:prstGeom>
        </p:spPr>
      </p:pic>
      <p:pic>
        <p:nvPicPr>
          <p:cNvPr id="9" name="Рисунок 8" descr="zX32p-eVY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786190"/>
            <a:ext cx="3214710" cy="2928958"/>
          </a:xfrm>
          <a:prstGeom prst="rect">
            <a:avLst/>
          </a:prstGeom>
        </p:spPr>
      </p:pic>
      <p:pic>
        <p:nvPicPr>
          <p:cNvPr id="12" name="Рисунок 11" descr="sB61Yjbek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214422"/>
            <a:ext cx="3286116" cy="2464588"/>
          </a:xfrm>
          <a:prstGeom prst="rect">
            <a:avLst/>
          </a:prstGeom>
        </p:spPr>
      </p:pic>
      <p:pic>
        <p:nvPicPr>
          <p:cNvPr id="14" name="Рисунок 13" descr="XjL_QUX_T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786190"/>
            <a:ext cx="400052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3834" y="4857760"/>
            <a:ext cx="1297003" cy="179393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631907"/>
            <a:ext cx="76438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 отчетный период проведены 26 заседаний Координационных советов с участием Молодежного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которых решено 349 вопросов, что составляет 99,9%.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организации социальной работы с населением проведено совместно с участковыми уполномоченными полиции 311 Советов профилактики, результатом которых стало трудоустройство 71 </a:t>
            </a:r>
            <a:r>
              <a:rPr lang="ru-RU" dirty="0" smtClean="0">
                <a:solidFill>
                  <a:srgbClr val="2D303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 в возрасте от 16 лет до 23 лет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12 человек прошли курсы</a:t>
            </a:r>
            <a:r>
              <a:rPr lang="ru-RU" dirty="0">
                <a:solidFill>
                  <a:srgbClr val="2D303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восстановительного лечения.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В течение каждого года организованы поквартирные обходы льготной категории граждан с целью выявления проблемных вопросов данной категории жителей.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Организовано поздравление на дому ветеранов Великой Отечественной войны, инвалидов, пожилых одиноких пенсионеров.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Культурно-досуговая работа по месту жительства организована на дворовых территориях с привлечением Молодежного центра, Управления спорта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благотворительных организаций,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учреждений, творческих коллективов, общественных объединений.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каждого полугодия организованы субботники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наведению санитарного порядка и благоустройству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dirty="0" smtClean="0">
                <a:solidFill>
                  <a:srgbClr val="2D303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Восточного внутригородского района </a:t>
            </a:r>
            <a:r>
              <a:rPr lang="ru-RU" dirty="0" err="1" smtClean="0">
                <a:solidFill>
                  <a:srgbClr val="2D303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г.Новороссийска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76" y="214290"/>
            <a:ext cx="714380" cy="104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188640"/>
            <a:ext cx="2448272" cy="626469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42852"/>
            <a:ext cx="7715304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Молодёжного общественного совета при территориальной избирательной комиссии Восточная г.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Новороссийска строится на тесном взаимодействии с  социальными службами Восточного внутригородского района, со службами, управляющими компаниями, правоохранительными органами. Так же в своей  работе учитывается индивидуальный подход к каждому жителю, заботу о старшем и подрастающем поколении.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d639e2b-f921-4b2b-8aca-c55c9e2aca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428735"/>
            <a:ext cx="3786214" cy="2524143"/>
          </a:xfrm>
          <a:prstGeom prst="rect">
            <a:avLst/>
          </a:prstGeom>
        </p:spPr>
      </p:pic>
      <p:pic>
        <p:nvPicPr>
          <p:cNvPr id="12" name="Рисунок 11" descr="xExX1aBZ7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3429024" cy="2571768"/>
          </a:xfrm>
          <a:prstGeom prst="rect">
            <a:avLst/>
          </a:prstGeom>
        </p:spPr>
      </p:pic>
      <p:pic>
        <p:nvPicPr>
          <p:cNvPr id="13" name="Рисунок 12" descr="eT2F_4cE7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89" y="4071942"/>
            <a:ext cx="3500463" cy="2625348"/>
          </a:xfrm>
          <a:prstGeom prst="rect">
            <a:avLst/>
          </a:prstGeom>
        </p:spPr>
      </p:pic>
      <p:pic>
        <p:nvPicPr>
          <p:cNvPr id="18" name="Рисунок 17" descr="C9AnXLIdI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071942"/>
            <a:ext cx="3786214" cy="2571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6606" y="5429264"/>
            <a:ext cx="929688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01024" cy="235745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территории Восточного района участниками Молодёжного общественного совета при территориальной избирательной комиссии Восточная г.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Новороссийска в ежедневном режиме проводится работа в рамках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антинаркотической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акции «Кубань без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наркотрафарета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  Акция направлена на выявление и устранение нанесенной на поверхности строений вредоносной рекламы и ссылок на интернет-ресурсы. По результатам обследования, за прошедшую неделю было выявлено и устранено 6 надписей, пропагандирующих употребление наркотических веществ.</a:t>
            </a:r>
            <a:endParaRPr lang="ru-RU" sz="16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52" y="285728"/>
            <a:ext cx="552793" cy="808726"/>
          </a:xfrm>
          <a:prstGeom prst="rect">
            <a:avLst/>
          </a:prstGeom>
        </p:spPr>
      </p:pic>
      <p:pic>
        <p:nvPicPr>
          <p:cNvPr id="1026" name="Picture 2" descr="C:\Users\Юля\Desktop\hw2lHf9E1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7"/>
            <a:ext cx="4429124" cy="3733301"/>
          </a:xfrm>
          <a:prstGeom prst="rect">
            <a:avLst/>
          </a:prstGeom>
          <a:noFill/>
        </p:spPr>
      </p:pic>
      <p:pic>
        <p:nvPicPr>
          <p:cNvPr id="1027" name="Picture 3" descr="C:\Users\Юля\Desktop\rtA-qsenc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786058"/>
            <a:ext cx="3143272" cy="376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785794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течение каждого года проводятся поквартирные обходы льготной категории граждан с целью выявления проблемных вопросов данной категории жителей.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Организовано поздравление на дому ветеранов Великой Отечественной войны, инвалидов, пожилых одиноких пенсионеров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214290"/>
            <a:ext cx="552793" cy="808726"/>
          </a:xfrm>
          <a:prstGeom prst="rect">
            <a:avLst/>
          </a:prstGeom>
        </p:spPr>
      </p:pic>
      <p:pic>
        <p:nvPicPr>
          <p:cNvPr id="16" name="Рисунок 15" descr="IMG_20200221_12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496"/>
            <a:ext cx="2428874" cy="3714776"/>
          </a:xfrm>
          <a:prstGeom prst="rect">
            <a:avLst/>
          </a:prstGeom>
        </p:spPr>
      </p:pic>
      <p:pic>
        <p:nvPicPr>
          <p:cNvPr id="17" name="Рисунок 16" descr="IMG-20200508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857496"/>
            <a:ext cx="2893239" cy="3714776"/>
          </a:xfrm>
          <a:prstGeom prst="rect">
            <a:avLst/>
          </a:prstGeom>
        </p:spPr>
      </p:pic>
      <p:pic>
        <p:nvPicPr>
          <p:cNvPr id="18" name="Рисунок 17" descr="IMG_20191114_135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857496"/>
            <a:ext cx="257175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Молодёжный общественный совет при территориальной избирательной комиссии Восточная г.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Новороссийска принял участие в мероприятии, в  рамках Вахты памяти на территории Восточного внутригородского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ткрыт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18 морским пехотинцам, найденным несколько лет назад на вершине горы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Рябкова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районе православного комплекса «Святая ручка».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wA0pGUP2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1768090" cy="2357454"/>
          </a:xfrm>
        </p:spPr>
      </p:pic>
      <p:pic>
        <p:nvPicPr>
          <p:cNvPr id="5" name="Рисунок 4" descr="JfZRqb-0P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428737"/>
            <a:ext cx="2500330" cy="2428892"/>
          </a:xfrm>
          <a:prstGeom prst="rect">
            <a:avLst/>
          </a:prstGeom>
        </p:spPr>
      </p:pic>
      <p:pic>
        <p:nvPicPr>
          <p:cNvPr id="6" name="Рисунок 5" descr="Qzxd61uxE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00174"/>
            <a:ext cx="3881914" cy="2357454"/>
          </a:xfrm>
          <a:prstGeom prst="rect">
            <a:avLst/>
          </a:prstGeom>
        </p:spPr>
      </p:pic>
      <p:pic>
        <p:nvPicPr>
          <p:cNvPr id="7" name="Рисунок 6" descr="ViWsfOsIe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3857628"/>
            <a:ext cx="4178307" cy="2786082"/>
          </a:xfrm>
          <a:prstGeom prst="rect">
            <a:avLst/>
          </a:prstGeom>
        </p:spPr>
      </p:pic>
      <p:pic>
        <p:nvPicPr>
          <p:cNvPr id="8" name="Рисунок 7" descr="wMN9tmK7_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929066"/>
            <a:ext cx="407196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429420" cy="17145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71604" y="285728"/>
            <a:ext cx="52864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территории округа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D30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совместная работа и взаимодействие с закрепленными управлениями, организация и проведение субботников, участие жителей округа в наведении санитарного порядка, организация работы на округе по заключению договор на вывоз ТБО, выполнение решений сходов граждан по вопросам благоустройства и формирования предложений в стратегию будущего года.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6644" y="4643446"/>
            <a:ext cx="1357322" cy="1948798"/>
          </a:xfrm>
          <a:prstGeom prst="rect">
            <a:avLst/>
          </a:prstGeom>
        </p:spPr>
      </p:pic>
      <p:pic>
        <p:nvPicPr>
          <p:cNvPr id="8" name="Рисунок 7" descr="22ec52f7-3323-4750-bd82-3a4882731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85992"/>
            <a:ext cx="2428892" cy="4064029"/>
          </a:xfrm>
          <a:prstGeom prst="rect">
            <a:avLst/>
          </a:prstGeom>
        </p:spPr>
      </p:pic>
      <p:pic>
        <p:nvPicPr>
          <p:cNvPr id="10" name="Рисунок 9" descr="68b3b188-67a1-407c-9ac5-aea39767e8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143248"/>
            <a:ext cx="36504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357166"/>
            <a:ext cx="70723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Молодёжный  общественный совет при территориальной избирательной комиссии Восточная г.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Новороссийска активно принимает участие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туристических мероприятиях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yAN09y4IN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642626" cy="2428892"/>
          </a:xfrm>
          <a:prstGeom prst="rect">
            <a:avLst/>
          </a:prstGeom>
        </p:spPr>
      </p:pic>
      <p:pic>
        <p:nvPicPr>
          <p:cNvPr id="14" name="Рисунок 13" descr="sAuxYzU6l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929066"/>
            <a:ext cx="3617264" cy="2714644"/>
          </a:xfrm>
          <a:prstGeom prst="rect">
            <a:avLst/>
          </a:prstGeom>
        </p:spPr>
      </p:pic>
      <p:pic>
        <p:nvPicPr>
          <p:cNvPr id="15" name="Рисунок 14" descr="Z4Xr_wS4Hg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643182"/>
            <a:ext cx="4286280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9675</TotalTime>
  <Words>551</Words>
  <Application>Microsoft Office PowerPoint</Application>
  <PresentationFormat>Экран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Aharoni</vt:lpstr>
      <vt:lpstr>Arial</vt:lpstr>
      <vt:lpstr>Calibri</vt:lpstr>
      <vt:lpstr>Monotype Corsiva</vt:lpstr>
      <vt:lpstr>Segoe UI 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Восточного района участниками Молодёжного общественного совета при территориальной избирательной комиссии Восточная г. Новороссийска в ежедневном режиме проводится работа в рамках антинаркотической акции «Кубань без наркотрафарета».  Акция направлена на выявление и устранение нанесенной на поверхности строений вредоносной рекламы и ссылок на интернет-ресурсы. По результатам обследования, за прошедшую неделю было выявлено и устранено 6 надписей, пропагандирующих употребление наркотических веществ.</vt:lpstr>
      <vt:lpstr> </vt:lpstr>
      <vt:lpstr>Молодёжный общественный совет при территориальной избирательной комиссии Восточная г. Новороссийска принял участие в мероприятии, в  рамках Вахты памяти на территории Восточного внутригородского района. Открыт памятник 18 морским пехотинцам, найденным несколько лет назад на вершине горы Рябкова, в районе православного комплекса «Святая ручка».</vt:lpstr>
      <vt:lpstr> </vt:lpstr>
      <vt:lpstr>Презентация PowerPoint</vt:lpstr>
      <vt:lpstr>Презентация PowerPoint</vt:lpstr>
      <vt:lpstr>Взаимодействие с управляющей компанией  «Август»</vt:lpstr>
      <vt:lpstr>Презентация PowerPoint</vt:lpstr>
      <vt:lpstr>Презентация PowerPoint</vt:lpstr>
      <vt:lpstr>Молодёжный  общественный совет при территориальной избирательной комиссии Восточная г. Новороссийска, активно участвует в создании и проведении  совместного проекта II конкурс кинематографических импровизаций «На одном дыхании»</vt:lpstr>
      <vt:lpstr>Презентация PowerPoint</vt:lpstr>
      <vt:lpstr>Презентация PowerPoint</vt:lpstr>
      <vt:lpstr>Задачи на 2023 год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 – МОЯ ЗАБОТА</dc:title>
  <dc:creator>Юля</dc:creator>
  <cp:lastModifiedBy>User</cp:lastModifiedBy>
  <cp:revision>294</cp:revision>
  <dcterms:modified xsi:type="dcterms:W3CDTF">2022-10-21T10:47:38Z</dcterms:modified>
</cp:coreProperties>
</file>