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5" r:id="rId3"/>
    <p:sldId id="262" r:id="rId4"/>
    <p:sldId id="274" r:id="rId5"/>
    <p:sldId id="269" r:id="rId6"/>
    <p:sldId id="273" r:id="rId7"/>
    <p:sldId id="268" r:id="rId8"/>
    <p:sldId id="270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A7C6A-C307-4760-B603-855CCE29E5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7F107-8430-4F4B-9B78-49DD92B1387F}">
      <dgm:prSet phldrT="[Текст]" custT="1"/>
      <dgm:spPr>
        <a:xfrm>
          <a:off x="1511971" y="0"/>
          <a:ext cx="3084603" cy="15423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Cambria" pitchFamily="18" charset="0"/>
              <a:ea typeface="+mn-ea"/>
              <a:cs typeface="+mn-cs"/>
            </a:rPr>
            <a:t>Национальный проект «Международная кооперация и экспорт»</a:t>
          </a:r>
          <a:endParaRPr lang="ru-RU" sz="2000" dirty="0">
            <a:solidFill>
              <a:sysClr val="window" lastClr="FFFFFF"/>
            </a:solidFill>
            <a:latin typeface="Cambria" pitchFamily="18" charset="0"/>
            <a:ea typeface="+mn-ea"/>
            <a:cs typeface="+mn-cs"/>
          </a:endParaRPr>
        </a:p>
      </dgm:t>
    </dgm:pt>
    <dgm:pt modelId="{E8841893-5B05-415B-A2BD-8F77F856D103}" type="parTrans" cxnId="{2C4B6B9B-7707-4952-B505-D0E77A89EAFC}">
      <dgm:prSet/>
      <dgm:spPr/>
      <dgm:t>
        <a:bodyPr/>
        <a:lstStyle/>
        <a:p>
          <a:endParaRPr lang="ru-RU"/>
        </a:p>
      </dgm:t>
    </dgm:pt>
    <dgm:pt modelId="{311D97BC-4DEF-4CAB-94F6-16944B1EDF17}" type="sibTrans" cxnId="{2C4B6B9B-7707-4952-B505-D0E77A89EAFC}">
      <dgm:prSet/>
      <dgm:spPr/>
      <dgm:t>
        <a:bodyPr/>
        <a:lstStyle/>
        <a:p>
          <a:endParaRPr lang="ru-RU"/>
        </a:p>
      </dgm:t>
    </dgm:pt>
    <dgm:pt modelId="{84AA07CB-EF5D-440D-886C-C06DEB5F81E3}">
      <dgm:prSet phldrT="[Текст]" custT="1"/>
      <dgm:spPr>
        <a:xfrm>
          <a:off x="2760260" y="1896841"/>
          <a:ext cx="2744952" cy="15602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 pitchFamily="18" charset="0"/>
              <a:ea typeface="+mn-ea"/>
              <a:cs typeface="+mn-cs"/>
            </a:rPr>
            <a:t>Региональный проект «Экспорт продукции агропромышленного комплекса»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itchFamily="18" charset="0"/>
            <a:ea typeface="+mn-ea"/>
            <a:cs typeface="+mn-cs"/>
          </a:endParaRPr>
        </a:p>
      </dgm:t>
    </dgm:pt>
    <dgm:pt modelId="{9A055124-5135-4AC0-901C-1C6C9CA31E26}" type="parTrans" cxnId="{A40441F7-77E6-4D85-9538-C9535C0A4C2C}">
      <dgm:prSet/>
      <dgm:spPr>
        <a:xfrm>
          <a:off x="1820431" y="1542301"/>
          <a:ext cx="939829" cy="113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658"/>
              </a:lnTo>
              <a:lnTo>
                <a:pt x="939829" y="113465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289A027-D937-45B0-A150-F395BDF303A5}" type="sibTrans" cxnId="{A40441F7-77E6-4D85-9538-C9535C0A4C2C}">
      <dgm:prSet/>
      <dgm:spPr/>
      <dgm:t>
        <a:bodyPr/>
        <a:lstStyle/>
        <a:p>
          <a:endParaRPr lang="ru-RU"/>
        </a:p>
      </dgm:t>
    </dgm:pt>
    <dgm:pt modelId="{F1D72E26-7C6D-4CB7-86F0-E37C1303EAC9}">
      <dgm:prSet phldrT="[Текст]" custT="1"/>
      <dgm:spPr>
        <a:xfrm>
          <a:off x="2825012" y="3664565"/>
          <a:ext cx="2747024" cy="15423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 pitchFamily="18" charset="0"/>
              <a:ea typeface="+mn-ea"/>
              <a:cs typeface="+mn-cs"/>
            </a:rPr>
            <a:t>Муниципальный проект «Кооперация и экспорт в муниципальном образовании город Новороссийск»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itchFamily="18" charset="0"/>
            <a:ea typeface="+mn-ea"/>
            <a:cs typeface="+mn-cs"/>
          </a:endParaRPr>
        </a:p>
      </dgm:t>
    </dgm:pt>
    <dgm:pt modelId="{15E17028-78DE-4765-AABC-B1C8AF028B7F}" type="parTrans" cxnId="{F12ED023-BFED-4951-8447-BCED70D2E924}">
      <dgm:prSet/>
      <dgm:spPr>
        <a:xfrm>
          <a:off x="1820431" y="1542301"/>
          <a:ext cx="1004581" cy="2893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414"/>
              </a:lnTo>
              <a:lnTo>
                <a:pt x="1004581" y="28934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9346180-238F-453E-9A47-4E90A1710565}" type="sibTrans" cxnId="{F12ED023-BFED-4951-8447-BCED70D2E924}">
      <dgm:prSet/>
      <dgm:spPr/>
      <dgm:t>
        <a:bodyPr/>
        <a:lstStyle/>
        <a:p>
          <a:endParaRPr lang="ru-RU"/>
        </a:p>
      </dgm:t>
    </dgm:pt>
    <dgm:pt modelId="{C92909E7-DC06-477F-A1C2-EBEE7FA87AB1}" type="pres">
      <dgm:prSet presAssocID="{308A7C6A-C307-4760-B603-855CCE29E5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52DE9E-11F5-425D-BB51-8F42E72C47A2}" type="pres">
      <dgm:prSet presAssocID="{56A7F107-8430-4F4B-9B78-49DD92B1387F}" presName="root" presStyleCnt="0"/>
      <dgm:spPr/>
    </dgm:pt>
    <dgm:pt modelId="{C9616B1A-1DF7-4FF2-B7C5-ECCC1FB99F74}" type="pres">
      <dgm:prSet presAssocID="{56A7F107-8430-4F4B-9B78-49DD92B1387F}" presName="rootComposite" presStyleCnt="0"/>
      <dgm:spPr/>
    </dgm:pt>
    <dgm:pt modelId="{2C123F3F-DAE0-417B-A3C1-EB6B7525FBC5}" type="pres">
      <dgm:prSet presAssocID="{56A7F107-8430-4F4B-9B78-49DD92B1387F}" presName="rootText" presStyleLbl="node1" presStyleIdx="0" presStyleCnt="1" custLinFactNeighborX="-53270" custLinFactNeighborY="-662"/>
      <dgm:spPr/>
      <dgm:t>
        <a:bodyPr/>
        <a:lstStyle/>
        <a:p>
          <a:endParaRPr lang="ru-RU"/>
        </a:p>
      </dgm:t>
    </dgm:pt>
    <dgm:pt modelId="{063BC684-FC78-49C0-8E71-0EA2C9CCC301}" type="pres">
      <dgm:prSet presAssocID="{56A7F107-8430-4F4B-9B78-49DD92B1387F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96383F-9F2F-4F3A-93A3-85E757D02C57}" type="pres">
      <dgm:prSet presAssocID="{56A7F107-8430-4F4B-9B78-49DD92B1387F}" presName="childShape" presStyleCnt="0"/>
      <dgm:spPr/>
    </dgm:pt>
    <dgm:pt modelId="{36E530F4-83A9-4B53-B03F-D1EBE6CE51F8}" type="pres">
      <dgm:prSet presAssocID="{9A055124-5135-4AC0-901C-1C6C9CA31E2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AE2CBB8-AB1D-49E5-B9C9-E576A522C755}" type="pres">
      <dgm:prSet presAssocID="{84AA07CB-EF5D-440D-886C-C06DEB5F81E3}" presName="childText" presStyleLbl="bgAcc1" presStyleIdx="0" presStyleCnt="2" custScaleX="111236" custScaleY="101163" custLinFactNeighborX="-41002" custLinFactNeighborY="-2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37EB3-F8DD-4660-AA35-0050303D6771}" type="pres">
      <dgm:prSet presAssocID="{15E17028-78DE-4765-AABC-B1C8AF028B7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6851C4-0BD7-4540-9B6F-1AA6C2890673}" type="pres">
      <dgm:prSet presAssocID="{F1D72E26-7C6D-4CB7-86F0-E37C1303EAC9}" presName="childText" presStyleLbl="bgAcc1" presStyleIdx="1" presStyleCnt="2" custScaleX="111320" custLinFactNeighborX="-38378" custLinFactNeighborY="-13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91562-90BB-4813-9AA0-EE5F823A9345}" type="presOf" srcId="{308A7C6A-C307-4760-B603-855CCE29E532}" destId="{C92909E7-DC06-477F-A1C2-EBEE7FA87AB1}" srcOrd="0" destOrd="0" presId="urn:microsoft.com/office/officeart/2005/8/layout/hierarchy3"/>
    <dgm:cxn modelId="{2C4B6B9B-7707-4952-B505-D0E77A89EAFC}" srcId="{308A7C6A-C307-4760-B603-855CCE29E532}" destId="{56A7F107-8430-4F4B-9B78-49DD92B1387F}" srcOrd="0" destOrd="0" parTransId="{E8841893-5B05-415B-A2BD-8F77F856D103}" sibTransId="{311D97BC-4DEF-4CAB-94F6-16944B1EDF17}"/>
    <dgm:cxn modelId="{F12ED023-BFED-4951-8447-BCED70D2E924}" srcId="{56A7F107-8430-4F4B-9B78-49DD92B1387F}" destId="{F1D72E26-7C6D-4CB7-86F0-E37C1303EAC9}" srcOrd="1" destOrd="0" parTransId="{15E17028-78DE-4765-AABC-B1C8AF028B7F}" sibTransId="{09346180-238F-453E-9A47-4E90A1710565}"/>
    <dgm:cxn modelId="{A40441F7-77E6-4D85-9538-C9535C0A4C2C}" srcId="{56A7F107-8430-4F4B-9B78-49DD92B1387F}" destId="{84AA07CB-EF5D-440D-886C-C06DEB5F81E3}" srcOrd="0" destOrd="0" parTransId="{9A055124-5135-4AC0-901C-1C6C9CA31E26}" sibTransId="{C289A027-D937-45B0-A150-F395BDF303A5}"/>
    <dgm:cxn modelId="{5650AAD9-8A58-49D5-988A-2F2532F7F95B}" type="presOf" srcId="{9A055124-5135-4AC0-901C-1C6C9CA31E26}" destId="{36E530F4-83A9-4B53-B03F-D1EBE6CE51F8}" srcOrd="0" destOrd="0" presId="urn:microsoft.com/office/officeart/2005/8/layout/hierarchy3"/>
    <dgm:cxn modelId="{FFF8F05B-0331-42EE-9B87-BC807BFEF5EB}" type="presOf" srcId="{56A7F107-8430-4F4B-9B78-49DD92B1387F}" destId="{063BC684-FC78-49C0-8E71-0EA2C9CCC301}" srcOrd="1" destOrd="0" presId="urn:microsoft.com/office/officeart/2005/8/layout/hierarchy3"/>
    <dgm:cxn modelId="{25DE44D7-AA06-4EBC-8FB5-B26CA05FE6A9}" type="presOf" srcId="{F1D72E26-7C6D-4CB7-86F0-E37C1303EAC9}" destId="{346851C4-0BD7-4540-9B6F-1AA6C2890673}" srcOrd="0" destOrd="0" presId="urn:microsoft.com/office/officeart/2005/8/layout/hierarchy3"/>
    <dgm:cxn modelId="{EB9A8AC0-BDBD-4B22-847D-886A72A25F4F}" type="presOf" srcId="{84AA07CB-EF5D-440D-886C-C06DEB5F81E3}" destId="{8AE2CBB8-AB1D-49E5-B9C9-E576A522C755}" srcOrd="0" destOrd="0" presId="urn:microsoft.com/office/officeart/2005/8/layout/hierarchy3"/>
    <dgm:cxn modelId="{1A526573-7079-4100-936B-206F7350A7FC}" type="presOf" srcId="{15E17028-78DE-4765-AABC-B1C8AF028B7F}" destId="{C7C37EB3-F8DD-4660-AA35-0050303D6771}" srcOrd="0" destOrd="0" presId="urn:microsoft.com/office/officeart/2005/8/layout/hierarchy3"/>
    <dgm:cxn modelId="{CB14D7A6-F6BF-49C5-B4F5-BF754A37905C}" type="presOf" srcId="{56A7F107-8430-4F4B-9B78-49DD92B1387F}" destId="{2C123F3F-DAE0-417B-A3C1-EB6B7525FBC5}" srcOrd="0" destOrd="0" presId="urn:microsoft.com/office/officeart/2005/8/layout/hierarchy3"/>
    <dgm:cxn modelId="{356C0DB9-13E8-44BA-8784-3F9243C2F933}" type="presParOf" srcId="{C92909E7-DC06-477F-A1C2-EBEE7FA87AB1}" destId="{1E52DE9E-11F5-425D-BB51-8F42E72C47A2}" srcOrd="0" destOrd="0" presId="urn:microsoft.com/office/officeart/2005/8/layout/hierarchy3"/>
    <dgm:cxn modelId="{B9D11239-67EA-40C4-8DC5-50260745D0BD}" type="presParOf" srcId="{1E52DE9E-11F5-425D-BB51-8F42E72C47A2}" destId="{C9616B1A-1DF7-4FF2-B7C5-ECCC1FB99F74}" srcOrd="0" destOrd="0" presId="urn:microsoft.com/office/officeart/2005/8/layout/hierarchy3"/>
    <dgm:cxn modelId="{6F360306-04BF-41A8-8F37-AA6BB378DD1D}" type="presParOf" srcId="{C9616B1A-1DF7-4FF2-B7C5-ECCC1FB99F74}" destId="{2C123F3F-DAE0-417B-A3C1-EB6B7525FBC5}" srcOrd="0" destOrd="0" presId="urn:microsoft.com/office/officeart/2005/8/layout/hierarchy3"/>
    <dgm:cxn modelId="{510A25BD-7766-4090-A84A-B419FCC6ED94}" type="presParOf" srcId="{C9616B1A-1DF7-4FF2-B7C5-ECCC1FB99F74}" destId="{063BC684-FC78-49C0-8E71-0EA2C9CCC301}" srcOrd="1" destOrd="0" presId="urn:microsoft.com/office/officeart/2005/8/layout/hierarchy3"/>
    <dgm:cxn modelId="{05891838-FB51-4F68-AAF1-0BF40A909EBA}" type="presParOf" srcId="{1E52DE9E-11F5-425D-BB51-8F42E72C47A2}" destId="{3596383F-9F2F-4F3A-93A3-85E757D02C57}" srcOrd="1" destOrd="0" presId="urn:microsoft.com/office/officeart/2005/8/layout/hierarchy3"/>
    <dgm:cxn modelId="{1917682F-38BF-4B54-82DB-80ECDE4525F9}" type="presParOf" srcId="{3596383F-9F2F-4F3A-93A3-85E757D02C57}" destId="{36E530F4-83A9-4B53-B03F-D1EBE6CE51F8}" srcOrd="0" destOrd="0" presId="urn:microsoft.com/office/officeart/2005/8/layout/hierarchy3"/>
    <dgm:cxn modelId="{2BA834E1-4063-4B56-B4D3-951C0FE6C732}" type="presParOf" srcId="{3596383F-9F2F-4F3A-93A3-85E757D02C57}" destId="{8AE2CBB8-AB1D-49E5-B9C9-E576A522C755}" srcOrd="1" destOrd="0" presId="urn:microsoft.com/office/officeart/2005/8/layout/hierarchy3"/>
    <dgm:cxn modelId="{6444A6A4-86D0-4805-98AB-66EC236ECD09}" type="presParOf" srcId="{3596383F-9F2F-4F3A-93A3-85E757D02C57}" destId="{C7C37EB3-F8DD-4660-AA35-0050303D6771}" srcOrd="2" destOrd="0" presId="urn:microsoft.com/office/officeart/2005/8/layout/hierarchy3"/>
    <dgm:cxn modelId="{F76064D4-7186-4432-9B90-76E71D1B597B}" type="presParOf" srcId="{3596383F-9F2F-4F3A-93A3-85E757D02C57}" destId="{346851C4-0BD7-4540-9B6F-1AA6C28906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23F3F-DAE0-417B-A3C1-EB6B7525FBC5}">
      <dsp:nvSpPr>
        <dsp:cNvPr id="0" name=""/>
        <dsp:cNvSpPr/>
      </dsp:nvSpPr>
      <dsp:spPr>
        <a:xfrm>
          <a:off x="698751" y="0"/>
          <a:ext cx="3085287" cy="1542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mbria" pitchFamily="18" charset="0"/>
              <a:ea typeface="+mn-ea"/>
              <a:cs typeface="+mn-cs"/>
            </a:rPr>
            <a:t>Национальный проект «Международная кооперация и экспорт»</a:t>
          </a:r>
          <a:endParaRPr lang="ru-RU" sz="2000" kern="1200" dirty="0">
            <a:solidFill>
              <a:sysClr val="window" lastClr="FFFFFF"/>
            </a:solidFill>
            <a:latin typeface="Cambria" pitchFamily="18" charset="0"/>
            <a:ea typeface="+mn-ea"/>
            <a:cs typeface="+mn-cs"/>
          </a:endParaRPr>
        </a:p>
      </dsp:txBody>
      <dsp:txXfrm>
        <a:off x="743933" y="45182"/>
        <a:ext cx="2994923" cy="1452279"/>
      </dsp:txXfrm>
    </dsp:sp>
    <dsp:sp modelId="{36E530F4-83A9-4B53-B03F-D1EBE6CE51F8}">
      <dsp:nvSpPr>
        <dsp:cNvPr id="0" name=""/>
        <dsp:cNvSpPr/>
      </dsp:nvSpPr>
      <dsp:spPr>
        <a:xfrm>
          <a:off x="1007280" y="1542643"/>
          <a:ext cx="940037" cy="113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658"/>
              </a:lnTo>
              <a:lnTo>
                <a:pt x="939829" y="113465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2CBB8-AB1D-49E5-B9C9-E576A522C755}">
      <dsp:nvSpPr>
        <dsp:cNvPr id="0" name=""/>
        <dsp:cNvSpPr/>
      </dsp:nvSpPr>
      <dsp:spPr>
        <a:xfrm>
          <a:off x="1947317" y="1896661"/>
          <a:ext cx="2745560" cy="15605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 pitchFamily="18" charset="0"/>
              <a:ea typeface="+mn-ea"/>
              <a:cs typeface="+mn-cs"/>
            </a:rPr>
            <a:t>Региональный проект «Экспорт продукции агропромышленного комплекса»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itchFamily="18" charset="0"/>
            <a:ea typeface="+mn-ea"/>
            <a:cs typeface="+mn-cs"/>
          </a:endParaRPr>
        </a:p>
      </dsp:txBody>
      <dsp:txXfrm>
        <a:off x="1993025" y="1942369"/>
        <a:ext cx="2654144" cy="1469168"/>
      </dsp:txXfrm>
    </dsp:sp>
    <dsp:sp modelId="{C7C37EB3-F8DD-4660-AA35-0050303D6771}">
      <dsp:nvSpPr>
        <dsp:cNvPr id="0" name=""/>
        <dsp:cNvSpPr/>
      </dsp:nvSpPr>
      <dsp:spPr>
        <a:xfrm>
          <a:off x="1007280" y="1542643"/>
          <a:ext cx="1004804" cy="289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414"/>
              </a:lnTo>
              <a:lnTo>
                <a:pt x="1004581" y="28934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51C4-0BD7-4540-9B6F-1AA6C2890673}">
      <dsp:nvSpPr>
        <dsp:cNvPr id="0" name=""/>
        <dsp:cNvSpPr/>
      </dsp:nvSpPr>
      <dsp:spPr>
        <a:xfrm>
          <a:off x="2012084" y="3664777"/>
          <a:ext cx="2747633" cy="15426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 pitchFamily="18" charset="0"/>
              <a:ea typeface="+mn-ea"/>
              <a:cs typeface="+mn-cs"/>
            </a:rPr>
            <a:t>Муниципальный проект «Кооперация и экспорт в муниципальном образовании город Новороссийск»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itchFamily="18" charset="0"/>
            <a:ea typeface="+mn-ea"/>
            <a:cs typeface="+mn-cs"/>
          </a:endParaRPr>
        </a:p>
      </dsp:txBody>
      <dsp:txXfrm>
        <a:off x="2057266" y="3709959"/>
        <a:ext cx="2657269" cy="145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3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5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8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966D-FC69-4D7F-B9FE-BF15CFE5D84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E13E-0903-4CB3-95E4-CB2C200D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8" y="258182"/>
            <a:ext cx="7036517" cy="64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7401" y="121922"/>
            <a:ext cx="7797801" cy="1904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32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Перечень </a:t>
            </a:r>
          </a:p>
          <a:p>
            <a:pPr algn="ctr"/>
            <a:r>
              <a:rPr lang="ru-RU" sz="32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основных мероприятий</a:t>
            </a:r>
          </a:p>
          <a:p>
            <a:pPr algn="ctr"/>
            <a:endParaRPr lang="ru-RU" sz="3200" dirty="0" smtClean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33" y="1452281"/>
            <a:ext cx="6978510" cy="43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5371" y="844474"/>
            <a:ext cx="7662336" cy="992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Структура Российского АПК-экспорта </a:t>
            </a:r>
            <a:endParaRPr lang="ru-RU" sz="24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H_2\Desktop\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004"/>
            <a:ext cx="9144000" cy="44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340" y="231288"/>
            <a:ext cx="7662336" cy="992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Структура Российского АПК-экспорта </a:t>
            </a:r>
            <a:endParaRPr lang="ru-RU" sz="24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44257640"/>
              </p:ext>
            </p:extLst>
          </p:nvPr>
        </p:nvGraphicFramePr>
        <p:xfrm>
          <a:off x="942341" y="719666"/>
          <a:ext cx="80492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974080" y="4381500"/>
            <a:ext cx="2964180" cy="1630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44540" y="4381500"/>
            <a:ext cx="3147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mbria" pitchFamily="18" charset="0"/>
              </a:rPr>
              <a:t>Мероприятия регионального проекта «Создание системы поддержки фермерства и </a:t>
            </a:r>
            <a:r>
              <a:rPr lang="ru-RU" sz="1600" dirty="0" smtClean="0">
                <a:latin typeface="Cambria" pitchFamily="18" charset="0"/>
              </a:rPr>
              <a:t>развитие</a:t>
            </a:r>
          </a:p>
          <a:p>
            <a:pPr algn="ctr"/>
            <a:r>
              <a:rPr lang="ru-RU" sz="1600" dirty="0" smtClean="0">
                <a:latin typeface="Cambria" pitchFamily="18" charset="0"/>
              </a:rPr>
              <a:t> </a:t>
            </a:r>
            <a:r>
              <a:rPr lang="ru-RU" sz="1600" dirty="0">
                <a:latin typeface="Cambria" pitchFamily="18" charset="0"/>
              </a:rPr>
              <a:t>сельскохозяйственной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4038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199" y="78259"/>
            <a:ext cx="7797801" cy="490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Целевые показатели</a:t>
            </a:r>
          </a:p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 муниципального проекта</a:t>
            </a:r>
          </a:p>
          <a:p>
            <a:pPr algn="ctr"/>
            <a:endParaRPr lang="ru-RU" sz="2400" dirty="0" smtClean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6888" y="873210"/>
            <a:ext cx="8143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endPara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экспорта продукции АПК, а также числа вновь созданных сельскохозяйственных кооперативов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57767"/>
              </p:ext>
            </p:extLst>
          </p:nvPr>
        </p:nvGraphicFramePr>
        <p:xfrm>
          <a:off x="1731982" y="2022438"/>
          <a:ext cx="7301055" cy="4535440"/>
        </p:xfrm>
        <a:graphic>
          <a:graphicData uri="http://schemas.openxmlformats.org/drawingml/2006/table">
            <a:tbl>
              <a:tblPr/>
              <a:tblGrid>
                <a:gridCol w="462578"/>
                <a:gridCol w="3173506"/>
                <a:gridCol w="1021976"/>
                <a:gridCol w="968189"/>
                <a:gridCol w="939859"/>
                <a:gridCol w="734947"/>
              </a:tblGrid>
              <a:tr h="301277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Базовое значение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Период, год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9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сельскохозяйственных потребительских кооперативов, ед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4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Заключение Соглашений о намерениях по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взаимодействию в сфере инвестиций, ед.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1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Доведение до СМСБ в сфере АПК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поддержки  из краевого и местного бюджетов в виде субсидий и грантов,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76 378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99 000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1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животноводческих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комплексов, ед.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199" y="271024"/>
            <a:ext cx="7797801" cy="490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Целевые показатели</a:t>
            </a:r>
          </a:p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 муниципального проекта</a:t>
            </a:r>
          </a:p>
          <a:p>
            <a:pPr algn="ctr"/>
            <a:endParaRPr lang="ru-RU" sz="2400" dirty="0" smtClean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69160"/>
              </p:ext>
            </p:extLst>
          </p:nvPr>
        </p:nvGraphicFramePr>
        <p:xfrm>
          <a:off x="1796527" y="1569193"/>
          <a:ext cx="7128933" cy="3641652"/>
        </p:xfrm>
        <a:graphic>
          <a:graphicData uri="http://schemas.openxmlformats.org/drawingml/2006/table">
            <a:tbl>
              <a:tblPr/>
              <a:tblGrid>
                <a:gridCol w="663711"/>
                <a:gridCol w="3090708"/>
                <a:gridCol w="882127"/>
                <a:gridCol w="1043164"/>
                <a:gridCol w="709176"/>
                <a:gridCol w="740047"/>
              </a:tblGrid>
              <a:tr h="169786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Базовое значение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Период, год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9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комплексов по переработке винограда, ед.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9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комплексов по переработке рыбной продукции, ед.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комплексов по переработке рыбной продукции, ед.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78" y="0"/>
            <a:ext cx="532321" cy="5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640" y="152157"/>
            <a:ext cx="8298180" cy="1904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«Кооперация и экспорт в муниципальном образовании </a:t>
            </a:r>
          </a:p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город Новороссийск»</a:t>
            </a:r>
            <a:endParaRPr lang="ru-RU" sz="24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1" y="6026331"/>
            <a:ext cx="199813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#</a:t>
            </a:r>
            <a:r>
              <a:rPr lang="ru-RU" sz="1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сельское хозяйство</a:t>
            </a:r>
            <a:endParaRPr lang="ru-RU" sz="1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4" y="1395694"/>
            <a:ext cx="3755747" cy="1959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98" y="1333053"/>
            <a:ext cx="3828602" cy="20218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4" y="4919345"/>
            <a:ext cx="3755747" cy="19386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\\10.10.10.35\Public\БАЛАЦКАЯ\ФОТО 2020\КФХ Зубков 10.06.20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58" y="4919345"/>
            <a:ext cx="3646842" cy="19386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H_2\AppData\Local\Microsoft\Windows\INetCache\IE\OQJ92PLN\IMG_27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78" y="3000936"/>
            <a:ext cx="2752252" cy="25787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463" y="23756"/>
            <a:ext cx="8785412" cy="9524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9AB9B"/>
                </a:solidFill>
                <a:latin typeface="Arial Black" panose="020B0A04020102020204" pitchFamily="34" charset="0"/>
              </a:rPr>
              <a:t>Услуги Российского Экспортного Центра</a:t>
            </a:r>
            <a:endParaRPr lang="ru-RU" sz="2400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rgbClr val="39AB9B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54" y="500005"/>
            <a:ext cx="2782069" cy="16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82" y="1089547"/>
            <a:ext cx="544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Поддержка экспортных </a:t>
            </a:r>
            <a:r>
              <a:rPr lang="ru-RU" sz="1600" b="1" dirty="0" smtClean="0">
                <a:latin typeface="Cambria" pitchFamily="18" charset="0"/>
              </a:rPr>
              <a:t>поставок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Аналитика и </a:t>
            </a:r>
            <a:r>
              <a:rPr lang="ru-RU" sz="1600" b="1" dirty="0" smtClean="0">
                <a:latin typeface="Cambria" pitchFamily="18" charset="0"/>
              </a:rPr>
              <a:t>исследования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Продвижение на внешние </a:t>
            </a:r>
            <a:r>
              <a:rPr lang="ru-RU" sz="1600" b="1" dirty="0" smtClean="0">
                <a:latin typeface="Cambria" pitchFamily="18" charset="0"/>
              </a:rPr>
              <a:t>рынки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Образовательные </a:t>
            </a:r>
            <a:r>
              <a:rPr lang="ru-RU" sz="1600" b="1" dirty="0" smtClean="0">
                <a:latin typeface="Cambria" pitchFamily="18" charset="0"/>
              </a:rPr>
              <a:t>услуги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Сертификация, патентование, </a:t>
            </a:r>
            <a:r>
              <a:rPr lang="ru-RU" sz="1600" b="1" dirty="0" smtClean="0">
                <a:latin typeface="Cambria" pitchFamily="18" charset="0"/>
              </a:rPr>
              <a:t>лицензирование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Поддержка проектов на ранних </a:t>
            </a:r>
            <a:r>
              <a:rPr lang="ru-RU" sz="1600" b="1" dirty="0" smtClean="0">
                <a:latin typeface="Cambria" pitchFamily="18" charset="0"/>
              </a:rPr>
              <a:t>стадиях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Специальные программы по поддержке </a:t>
            </a:r>
            <a:r>
              <a:rPr lang="ru-RU" sz="1600" b="1" dirty="0" smtClean="0">
                <a:latin typeface="Cambria" pitchFamily="18" charset="0"/>
              </a:rPr>
              <a:t>экспорта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Cambria" pitchFamily="18" charset="0"/>
              </a:rPr>
              <a:t>Страхование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Кредитно-гарантийная </a:t>
            </a:r>
            <a:r>
              <a:rPr lang="ru-RU" sz="1600" b="1" dirty="0" smtClean="0">
                <a:latin typeface="Cambria" pitchFamily="18" charset="0"/>
              </a:rPr>
              <a:t>поддержка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Программа поддержки </a:t>
            </a:r>
            <a:r>
              <a:rPr lang="ru-RU" sz="1600" b="1" dirty="0" err="1">
                <a:latin typeface="Cambria" pitchFamily="18" charset="0"/>
              </a:rPr>
              <a:t>Made</a:t>
            </a:r>
            <a:r>
              <a:rPr lang="ru-RU" sz="1600" b="1" dirty="0">
                <a:latin typeface="Cambria" pitchFamily="18" charset="0"/>
              </a:rPr>
              <a:t> </a:t>
            </a:r>
            <a:r>
              <a:rPr lang="ru-RU" sz="1600" b="1" dirty="0" err="1">
                <a:latin typeface="Cambria" pitchFamily="18" charset="0"/>
              </a:rPr>
              <a:t>in</a:t>
            </a:r>
            <a:r>
              <a:rPr lang="ru-RU" sz="1600" b="1" dirty="0">
                <a:latin typeface="Cambria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</a:rPr>
              <a:t>Russia</a:t>
            </a:r>
            <a:endParaRPr lang="ru-RU" sz="1600" b="1" dirty="0" smtClean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" pitchFamily="18" charset="0"/>
              </a:rPr>
              <a:t>Партнерские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19119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270</Words>
  <Application>Microsoft Office PowerPoint</Application>
  <PresentationFormat>Экран (4:3)</PresentationFormat>
  <Paragraphs>130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Кобзина Ю.Ю.</cp:lastModifiedBy>
  <cp:revision>54</cp:revision>
  <cp:lastPrinted>2020-08-12T09:43:11Z</cp:lastPrinted>
  <dcterms:created xsi:type="dcterms:W3CDTF">2020-05-21T08:17:53Z</dcterms:created>
  <dcterms:modified xsi:type="dcterms:W3CDTF">2020-08-19T09:27:35Z</dcterms:modified>
</cp:coreProperties>
</file>