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95" r:id="rId15"/>
    <p:sldId id="296" r:id="rId16"/>
    <p:sldId id="270" r:id="rId17"/>
    <p:sldId id="292" r:id="rId18"/>
    <p:sldId id="272" r:id="rId19"/>
    <p:sldId id="275" r:id="rId20"/>
    <p:sldId id="297" r:id="rId21"/>
    <p:sldId id="276" r:id="rId22"/>
    <p:sldId id="277" r:id="rId23"/>
    <p:sldId id="279" r:id="rId24"/>
    <p:sldId id="278" r:id="rId25"/>
    <p:sldId id="280" r:id="rId26"/>
    <p:sldId id="281" r:id="rId27"/>
    <p:sldId id="283" r:id="rId28"/>
    <p:sldId id="282" r:id="rId29"/>
    <p:sldId id="284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5FF"/>
    <a:srgbClr val="E1F4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105" d="100"/>
          <a:sy n="105" d="100"/>
        </p:scale>
        <p:origin x="-10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55742734304804"/>
          <c:y val="0.11906336933544286"/>
          <c:w val="0.76863711480509367"/>
          <c:h val="0.684253771983743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943825677912318E-2"/>
                  <c:y val="-2.8915281934813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636043797411196E-2"/>
                  <c:y val="-1.9963633358505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доля благоустроенных дворов</c:v>
                </c:pt>
                <c:pt idx="1">
                  <c:v>доля благоустроенных общественных территорий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636043797411196E-2"/>
                  <c:y val="-4.1994432766676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415822961463042E-2"/>
                  <c:y val="-5.78260106404412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доля благоустроенных дворов</c:v>
                </c:pt>
                <c:pt idx="1">
                  <c:v>доля благоустроенных общественных территорий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32</c:v>
                </c:pt>
                <c:pt idx="1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465280"/>
        <c:axId val="118466816"/>
        <c:axId val="0"/>
      </c:bar3DChart>
      <c:catAx>
        <c:axId val="118465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18466816"/>
        <c:crosses val="autoZero"/>
        <c:auto val="1"/>
        <c:lblAlgn val="ctr"/>
        <c:lblOffset val="100"/>
        <c:noMultiLvlLbl val="0"/>
      </c:catAx>
      <c:valAx>
        <c:axId val="118466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465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796680527432054"/>
          <c:y val="0"/>
          <c:w val="0.36621798438752784"/>
          <c:h val="0.11399532884217985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24608919602621E-2"/>
          <c:y val="4.2534776902887136E-2"/>
          <c:w val="0.65748449134104447"/>
          <c:h val="0.794128539094784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7383114839092006E-2"/>
                  <c:y val="0.3217040538161722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7,7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8851886827389549E-2"/>
                  <c:y val="0.19203336944783475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5,6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215424"/>
        <c:axId val="118216960"/>
        <c:axId val="0"/>
      </c:bar3DChart>
      <c:catAx>
        <c:axId val="118215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8216960"/>
        <c:crosses val="autoZero"/>
        <c:auto val="1"/>
        <c:lblAlgn val="ctr"/>
        <c:lblOffset val="100"/>
        <c:noMultiLvlLbl val="0"/>
      </c:catAx>
      <c:valAx>
        <c:axId val="118216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215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5342119221751"/>
          <c:y val="0.74344136054599597"/>
          <c:w val="0.1680727973611722"/>
          <c:h val="0.1356831811715909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86269999451199"/>
          <c:y val="4.4861391929187228E-2"/>
          <c:w val="0.83668447816373814"/>
          <c:h val="0.641016790575057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2498624650808541E-3"/>
                  <c:y val="-1.6912123919260114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249312325404271E-3"/>
                  <c:y val="-2.899221243301733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498624650808541E-3"/>
                  <c:y val="-1.4496106216508669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249312325404196E-2"/>
                  <c:y val="-7.2480531082543343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498624650808541E-3"/>
                  <c:y val="-2.4160177027514446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Водоснабжение</c:v>
                </c:pt>
                <c:pt idx="1">
                  <c:v>Инженерная инфраструктура</c:v>
                </c:pt>
                <c:pt idx="2">
                  <c:v>Дорожное хозяйство</c:v>
                </c:pt>
                <c:pt idx="3">
                  <c:v>Социальная инфраструктура</c:v>
                </c:pt>
                <c:pt idx="4">
                  <c:v>Финансовое обеспечение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7.4</c:v>
                </c:pt>
                <c:pt idx="1">
                  <c:v>72</c:v>
                </c:pt>
                <c:pt idx="2">
                  <c:v>99.3</c:v>
                </c:pt>
                <c:pt idx="3">
                  <c:v>828.9</c:v>
                </c:pt>
                <c:pt idx="4">
                  <c:v>28.2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749587395242564E-2"/>
                  <c:y val="-1.208008851375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3742435579447E-2"/>
                  <c:y val="-2.657619473026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123830953187261E-2"/>
                  <c:y val="-7.2480531082543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498624650808545E-2"/>
                  <c:y val="-1.6912123919260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5499174790485128E-2"/>
                  <c:y val="2.4160177027514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Водоснабжение</c:v>
                </c:pt>
                <c:pt idx="1">
                  <c:v>Инженерная инфраструктура</c:v>
                </c:pt>
                <c:pt idx="2">
                  <c:v>Дорожное хозяйство</c:v>
                </c:pt>
                <c:pt idx="3">
                  <c:v>Социальная инфраструктура</c:v>
                </c:pt>
                <c:pt idx="4">
                  <c:v>Финансовое обеспечение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7.4</c:v>
                </c:pt>
                <c:pt idx="1">
                  <c:v>71.900000000000006</c:v>
                </c:pt>
                <c:pt idx="2">
                  <c:v>99.2</c:v>
                </c:pt>
                <c:pt idx="3">
                  <c:v>805</c:v>
                </c:pt>
                <c:pt idx="4">
                  <c:v>28.2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28992"/>
        <c:axId val="121030528"/>
        <c:axId val="0"/>
      </c:bar3DChart>
      <c:catAx>
        <c:axId val="121028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21030528"/>
        <c:crosses val="autoZero"/>
        <c:auto val="1"/>
        <c:lblAlgn val="ctr"/>
        <c:lblOffset val="100"/>
        <c:noMultiLvlLbl val="0"/>
      </c:catAx>
      <c:valAx>
        <c:axId val="121030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1028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90850146503134"/>
          <c:y val="0.79608555607714215"/>
          <c:w val="0.16192111352740024"/>
          <c:h val="0.1569034262574016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1883412421017"/>
          <c:y val="4.6117728186119915E-2"/>
          <c:w val="0.78692754227090023"/>
          <c:h val="0.712002520290542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215451374545139E-2"/>
                  <c:y val="-2.1014682354595877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молодых семей получивших социальную выплату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E7E218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959013301817999E-2"/>
                  <c:y val="-3.4148858826218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молодых семей получивших социальную выплату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9918026603635998E-2"/>
                  <c:y val="-2.3641517648920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молодых семей получивших социальную выплату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712448"/>
        <c:axId val="126714240"/>
        <c:axId val="0"/>
      </c:bar3DChart>
      <c:catAx>
        <c:axId val="126712448"/>
        <c:scaling>
          <c:orientation val="minMax"/>
        </c:scaling>
        <c:delete val="0"/>
        <c:axPos val="b"/>
        <c:majorTickMark val="out"/>
        <c:minorTickMark val="none"/>
        <c:tickLblPos val="nextTo"/>
        <c:crossAx val="126714240"/>
        <c:crosses val="autoZero"/>
        <c:auto val="1"/>
        <c:lblAlgn val="ctr"/>
        <c:lblOffset val="100"/>
        <c:noMultiLvlLbl val="0"/>
      </c:catAx>
      <c:valAx>
        <c:axId val="126714240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712448"/>
        <c:crosses val="autoZero"/>
        <c:crossBetween val="between"/>
        <c:majorUnit val="2"/>
        <c:minorUnit val="4.0000000000000008E-2"/>
      </c:valAx>
    </c:plotArea>
    <c:legend>
      <c:legendPos val="r"/>
      <c:layout>
        <c:manualLayout>
          <c:xMode val="edge"/>
          <c:yMode val="edge"/>
          <c:x val="0.73665226560700547"/>
          <c:y val="0.73471307278065767"/>
          <c:w val="0.21772719124855311"/>
          <c:h val="0.203965184423952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217F5-4916-4C8F-8270-0C5B6089A8C0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B8FB6D5-C541-4A77-BA8B-9ED2F9DF0234}">
      <dgm:prSet custT="1"/>
      <dgm:spPr>
        <a:xfrm>
          <a:off x="783720" y="1946"/>
          <a:ext cx="1852431" cy="936033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Комплексное развитие территории –                   9,4 млрд. руб. 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566356D-9B1A-43A7-833A-660355F766E8}" type="parTrans" cxnId="{F1415FBD-12E3-4F40-8A8C-9C694F63C9EC}">
      <dgm:prSet/>
      <dgm:spPr/>
      <dgm:t>
        <a:bodyPr/>
        <a:lstStyle/>
        <a:p>
          <a:endParaRPr lang="ru-RU" sz="1600"/>
        </a:p>
      </dgm:t>
    </dgm:pt>
    <dgm:pt modelId="{E83E3B07-7D32-4B73-8CD3-3E2E8E2B7024}" type="sibTrans" cxnId="{F1415FBD-12E3-4F40-8A8C-9C694F63C9EC}">
      <dgm:prSet/>
      <dgm:spPr/>
      <dgm:t>
        <a:bodyPr/>
        <a:lstStyle/>
        <a:p>
          <a:endParaRPr lang="ru-RU" sz="1600"/>
        </a:p>
      </dgm:t>
    </dgm:pt>
    <dgm:pt modelId="{C06327D1-119B-435E-BB24-C7641F9B7977}">
      <dgm:prSet custT="1"/>
      <dgm:spPr>
        <a:xfrm>
          <a:off x="783720" y="984781"/>
          <a:ext cx="1852431" cy="936033"/>
        </a:xfrm>
        <a:prstGeom prst="roundRect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Торговые объекты –                  2,2 млрд. руб.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81A1960-7AF5-4364-9A88-C72110C8FC21}" type="parTrans" cxnId="{44062E03-A4C2-410A-BDAE-04D4D0CA2E86}">
      <dgm:prSet/>
      <dgm:spPr/>
      <dgm:t>
        <a:bodyPr/>
        <a:lstStyle/>
        <a:p>
          <a:endParaRPr lang="ru-RU" sz="1600"/>
        </a:p>
      </dgm:t>
    </dgm:pt>
    <dgm:pt modelId="{BD3ED428-3A7C-4C95-896E-1410E17D8C82}" type="sibTrans" cxnId="{44062E03-A4C2-410A-BDAE-04D4D0CA2E86}">
      <dgm:prSet/>
      <dgm:spPr/>
      <dgm:t>
        <a:bodyPr/>
        <a:lstStyle/>
        <a:p>
          <a:endParaRPr lang="ru-RU" sz="1600"/>
        </a:p>
      </dgm:t>
    </dgm:pt>
    <dgm:pt modelId="{9602BADC-3385-487A-BBA7-2AC8E63FC83A}">
      <dgm:prSet custT="1"/>
      <dgm:spPr>
        <a:xfrm>
          <a:off x="783720" y="1967616"/>
          <a:ext cx="1852431" cy="936033"/>
        </a:xfrm>
        <a:prstGeom prst="roundRect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Транспорт –                          1,1 млрд. руб.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4C54F2F-A747-42F5-BD65-6A928D2C55C8}" type="parTrans" cxnId="{F5A125D0-0195-492C-8680-EFDD92B506C6}">
      <dgm:prSet/>
      <dgm:spPr/>
      <dgm:t>
        <a:bodyPr/>
        <a:lstStyle/>
        <a:p>
          <a:endParaRPr lang="ru-RU" sz="1600"/>
        </a:p>
      </dgm:t>
    </dgm:pt>
    <dgm:pt modelId="{C4A4CA4A-436B-4A86-A7E0-875895FF7024}" type="sibTrans" cxnId="{F5A125D0-0195-492C-8680-EFDD92B506C6}">
      <dgm:prSet/>
      <dgm:spPr/>
      <dgm:t>
        <a:bodyPr/>
        <a:lstStyle/>
        <a:p>
          <a:endParaRPr lang="ru-RU" sz="1600"/>
        </a:p>
      </dgm:t>
    </dgm:pt>
    <dgm:pt modelId="{8F790447-4710-49AA-A71A-64D9E3EED94D}">
      <dgm:prSet custT="1"/>
      <dgm:spPr>
        <a:xfrm>
          <a:off x="783720" y="2950452"/>
          <a:ext cx="1852431" cy="936033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Туристско-рекреационный комплекс –                            3,9 млрд. руб.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232B66-D58D-4D9D-B1E9-428ED42A4F80}" type="parTrans" cxnId="{FE4EE322-C4F7-4F16-8030-B8A0DEDCD516}">
      <dgm:prSet/>
      <dgm:spPr/>
      <dgm:t>
        <a:bodyPr/>
        <a:lstStyle/>
        <a:p>
          <a:endParaRPr lang="ru-RU" sz="1600"/>
        </a:p>
      </dgm:t>
    </dgm:pt>
    <dgm:pt modelId="{3A6A4673-349A-402C-B347-C271536A5242}" type="sibTrans" cxnId="{FE4EE322-C4F7-4F16-8030-B8A0DEDCD516}">
      <dgm:prSet/>
      <dgm:spPr/>
      <dgm:t>
        <a:bodyPr/>
        <a:lstStyle/>
        <a:p>
          <a:endParaRPr lang="ru-RU" sz="1600"/>
        </a:p>
      </dgm:t>
    </dgm:pt>
    <dgm:pt modelId="{CF7D197E-E845-4508-AFF1-122F8F5EE1E0}" type="pres">
      <dgm:prSet presAssocID="{789217F5-4916-4C8F-8270-0C5B6089A8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335370-2DB2-4CCB-8546-2EFE16C00EE4}" type="pres">
      <dgm:prSet presAssocID="{6B8FB6D5-C541-4A77-BA8B-9ED2F9DF0234}" presName="linNode" presStyleCnt="0"/>
      <dgm:spPr/>
    </dgm:pt>
    <dgm:pt modelId="{F0E191F7-EE30-4D9E-9F0B-F5A48E014E90}" type="pres">
      <dgm:prSet presAssocID="{6B8FB6D5-C541-4A77-BA8B-9ED2F9DF0234}" presName="parentText" presStyleLbl="node1" presStyleIdx="0" presStyleCnt="4" custScaleX="1504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9508F-65C6-4AE1-B62B-0F87AA5BE4BF}" type="pres">
      <dgm:prSet presAssocID="{E83E3B07-7D32-4B73-8CD3-3E2E8E2B7024}" presName="sp" presStyleCnt="0"/>
      <dgm:spPr/>
    </dgm:pt>
    <dgm:pt modelId="{F7BD297D-B467-4333-803D-26E79C6FC74B}" type="pres">
      <dgm:prSet presAssocID="{C06327D1-119B-435E-BB24-C7641F9B7977}" presName="linNode" presStyleCnt="0"/>
      <dgm:spPr/>
    </dgm:pt>
    <dgm:pt modelId="{9C4B2DC6-F86E-49C9-8494-5CCA0F7F1603}" type="pres">
      <dgm:prSet presAssocID="{C06327D1-119B-435E-BB24-C7641F9B7977}" presName="parentText" presStyleLbl="node1" presStyleIdx="1" presStyleCnt="4" custScaleX="1504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2830A-1BCB-450E-9ACB-EA3E0A31DA2E}" type="pres">
      <dgm:prSet presAssocID="{BD3ED428-3A7C-4C95-896E-1410E17D8C82}" presName="sp" presStyleCnt="0"/>
      <dgm:spPr/>
    </dgm:pt>
    <dgm:pt modelId="{E6BA1BBA-AEAB-4E25-A4B9-02A74A68E42A}" type="pres">
      <dgm:prSet presAssocID="{9602BADC-3385-487A-BBA7-2AC8E63FC83A}" presName="linNode" presStyleCnt="0"/>
      <dgm:spPr/>
    </dgm:pt>
    <dgm:pt modelId="{95D143E4-B28C-4C4C-BDEB-1939F6D74FFE}" type="pres">
      <dgm:prSet presAssocID="{9602BADC-3385-487A-BBA7-2AC8E63FC83A}" presName="parentText" presStyleLbl="node1" presStyleIdx="2" presStyleCnt="4" custScaleX="1504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42246-D533-455E-927C-F4445E2EDEA5}" type="pres">
      <dgm:prSet presAssocID="{C4A4CA4A-436B-4A86-A7E0-875895FF7024}" presName="sp" presStyleCnt="0"/>
      <dgm:spPr/>
    </dgm:pt>
    <dgm:pt modelId="{E3E62E81-A635-4AEB-871F-1A62720EA68C}" type="pres">
      <dgm:prSet presAssocID="{8F790447-4710-49AA-A71A-64D9E3EED94D}" presName="linNode" presStyleCnt="0"/>
      <dgm:spPr/>
    </dgm:pt>
    <dgm:pt modelId="{747060BC-AB8B-40E5-9851-0CC26FD8FEBB}" type="pres">
      <dgm:prSet presAssocID="{8F790447-4710-49AA-A71A-64D9E3EED94D}" presName="parentText" presStyleLbl="node1" presStyleIdx="3" presStyleCnt="4" custScaleX="1504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93B4A5-4862-413C-B374-B0ABAF1892D2}" type="presOf" srcId="{789217F5-4916-4C8F-8270-0C5B6089A8C0}" destId="{CF7D197E-E845-4508-AFF1-122F8F5EE1E0}" srcOrd="0" destOrd="0" presId="urn:microsoft.com/office/officeart/2005/8/layout/vList5"/>
    <dgm:cxn modelId="{F1415FBD-12E3-4F40-8A8C-9C694F63C9EC}" srcId="{789217F5-4916-4C8F-8270-0C5B6089A8C0}" destId="{6B8FB6D5-C541-4A77-BA8B-9ED2F9DF0234}" srcOrd="0" destOrd="0" parTransId="{1566356D-9B1A-43A7-833A-660355F766E8}" sibTransId="{E83E3B07-7D32-4B73-8CD3-3E2E8E2B7024}"/>
    <dgm:cxn modelId="{FE4EE322-C4F7-4F16-8030-B8A0DEDCD516}" srcId="{789217F5-4916-4C8F-8270-0C5B6089A8C0}" destId="{8F790447-4710-49AA-A71A-64D9E3EED94D}" srcOrd="3" destOrd="0" parTransId="{8A232B66-D58D-4D9D-B1E9-428ED42A4F80}" sibTransId="{3A6A4673-349A-402C-B347-C271536A5242}"/>
    <dgm:cxn modelId="{ED7A172F-0262-417A-9B69-FC0E120D5EB5}" type="presOf" srcId="{6B8FB6D5-C541-4A77-BA8B-9ED2F9DF0234}" destId="{F0E191F7-EE30-4D9E-9F0B-F5A48E014E90}" srcOrd="0" destOrd="0" presId="urn:microsoft.com/office/officeart/2005/8/layout/vList5"/>
    <dgm:cxn modelId="{8ADFD3AE-ECBC-4697-92F6-4CB5474B5848}" type="presOf" srcId="{C06327D1-119B-435E-BB24-C7641F9B7977}" destId="{9C4B2DC6-F86E-49C9-8494-5CCA0F7F1603}" srcOrd="0" destOrd="0" presId="urn:microsoft.com/office/officeart/2005/8/layout/vList5"/>
    <dgm:cxn modelId="{0DC4220B-5079-4ABF-9851-CC9F0D393470}" type="presOf" srcId="{9602BADC-3385-487A-BBA7-2AC8E63FC83A}" destId="{95D143E4-B28C-4C4C-BDEB-1939F6D74FFE}" srcOrd="0" destOrd="0" presId="urn:microsoft.com/office/officeart/2005/8/layout/vList5"/>
    <dgm:cxn modelId="{F5A125D0-0195-492C-8680-EFDD92B506C6}" srcId="{789217F5-4916-4C8F-8270-0C5B6089A8C0}" destId="{9602BADC-3385-487A-BBA7-2AC8E63FC83A}" srcOrd="2" destOrd="0" parTransId="{54C54F2F-A747-42F5-BD65-6A928D2C55C8}" sibTransId="{C4A4CA4A-436B-4A86-A7E0-875895FF7024}"/>
    <dgm:cxn modelId="{44062E03-A4C2-410A-BDAE-04D4D0CA2E86}" srcId="{789217F5-4916-4C8F-8270-0C5B6089A8C0}" destId="{C06327D1-119B-435E-BB24-C7641F9B7977}" srcOrd="1" destOrd="0" parTransId="{C81A1960-7AF5-4364-9A88-C72110C8FC21}" sibTransId="{BD3ED428-3A7C-4C95-896E-1410E17D8C82}"/>
    <dgm:cxn modelId="{0AFAC6A2-30F1-4E34-A5E3-3E884822F9FD}" type="presOf" srcId="{8F790447-4710-49AA-A71A-64D9E3EED94D}" destId="{747060BC-AB8B-40E5-9851-0CC26FD8FEBB}" srcOrd="0" destOrd="0" presId="urn:microsoft.com/office/officeart/2005/8/layout/vList5"/>
    <dgm:cxn modelId="{BF149D0F-BBB1-4ADD-9872-9DC14CAADBBD}" type="presParOf" srcId="{CF7D197E-E845-4508-AFF1-122F8F5EE1E0}" destId="{36335370-2DB2-4CCB-8546-2EFE16C00EE4}" srcOrd="0" destOrd="0" presId="urn:microsoft.com/office/officeart/2005/8/layout/vList5"/>
    <dgm:cxn modelId="{5022F73A-0743-4C35-A812-9DD421552C93}" type="presParOf" srcId="{36335370-2DB2-4CCB-8546-2EFE16C00EE4}" destId="{F0E191F7-EE30-4D9E-9F0B-F5A48E014E90}" srcOrd="0" destOrd="0" presId="urn:microsoft.com/office/officeart/2005/8/layout/vList5"/>
    <dgm:cxn modelId="{184E6E9B-2ED0-4D4E-A625-E9FABE0166A0}" type="presParOf" srcId="{CF7D197E-E845-4508-AFF1-122F8F5EE1E0}" destId="{B789508F-65C6-4AE1-B62B-0F87AA5BE4BF}" srcOrd="1" destOrd="0" presId="urn:microsoft.com/office/officeart/2005/8/layout/vList5"/>
    <dgm:cxn modelId="{C7B4411E-5621-433D-9570-A03FC044EF25}" type="presParOf" srcId="{CF7D197E-E845-4508-AFF1-122F8F5EE1E0}" destId="{F7BD297D-B467-4333-803D-26E79C6FC74B}" srcOrd="2" destOrd="0" presId="urn:microsoft.com/office/officeart/2005/8/layout/vList5"/>
    <dgm:cxn modelId="{68C57097-7B3B-477A-A1C2-36EF392287E1}" type="presParOf" srcId="{F7BD297D-B467-4333-803D-26E79C6FC74B}" destId="{9C4B2DC6-F86E-49C9-8494-5CCA0F7F1603}" srcOrd="0" destOrd="0" presId="urn:microsoft.com/office/officeart/2005/8/layout/vList5"/>
    <dgm:cxn modelId="{7FD75786-E9A5-485C-8B59-83FE7C6BFAB3}" type="presParOf" srcId="{CF7D197E-E845-4508-AFF1-122F8F5EE1E0}" destId="{8222830A-1BCB-450E-9ACB-EA3E0A31DA2E}" srcOrd="3" destOrd="0" presId="urn:microsoft.com/office/officeart/2005/8/layout/vList5"/>
    <dgm:cxn modelId="{1B5649E5-491F-4D62-B7EF-D20009D009D0}" type="presParOf" srcId="{CF7D197E-E845-4508-AFF1-122F8F5EE1E0}" destId="{E6BA1BBA-AEAB-4E25-A4B9-02A74A68E42A}" srcOrd="4" destOrd="0" presId="urn:microsoft.com/office/officeart/2005/8/layout/vList5"/>
    <dgm:cxn modelId="{6434C543-B92E-4F3D-9CE7-FD2075E07DC8}" type="presParOf" srcId="{E6BA1BBA-AEAB-4E25-A4B9-02A74A68E42A}" destId="{95D143E4-B28C-4C4C-BDEB-1939F6D74FFE}" srcOrd="0" destOrd="0" presId="urn:microsoft.com/office/officeart/2005/8/layout/vList5"/>
    <dgm:cxn modelId="{4B4660DB-875A-4DD5-AE0C-D72678BC1CDD}" type="presParOf" srcId="{CF7D197E-E845-4508-AFF1-122F8F5EE1E0}" destId="{95042246-D533-455E-927C-F4445E2EDEA5}" srcOrd="5" destOrd="0" presId="urn:microsoft.com/office/officeart/2005/8/layout/vList5"/>
    <dgm:cxn modelId="{41B63801-4D07-42BB-81F7-4515355F61DB}" type="presParOf" srcId="{CF7D197E-E845-4508-AFF1-122F8F5EE1E0}" destId="{E3E62E81-A635-4AEB-871F-1A62720EA68C}" srcOrd="6" destOrd="0" presId="urn:microsoft.com/office/officeart/2005/8/layout/vList5"/>
    <dgm:cxn modelId="{5C8480B2-846A-4A06-92C3-4E07D303E9E7}" type="presParOf" srcId="{E3E62E81-A635-4AEB-871F-1A62720EA68C}" destId="{747060BC-AB8B-40E5-9851-0CC26FD8FEB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191F7-EE30-4D9E-9F0B-F5A48E014E90}">
      <dsp:nvSpPr>
        <dsp:cNvPr id="0" name=""/>
        <dsp:cNvSpPr/>
      </dsp:nvSpPr>
      <dsp:spPr>
        <a:xfrm>
          <a:off x="783720" y="2108"/>
          <a:ext cx="1852431" cy="1014227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Комплексное развитие территории –                   9,4 млрд. руб. 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33230" y="51618"/>
        <a:ext cx="1753411" cy="915207"/>
      </dsp:txXfrm>
    </dsp:sp>
    <dsp:sp modelId="{9C4B2DC6-F86E-49C9-8494-5CCA0F7F1603}">
      <dsp:nvSpPr>
        <dsp:cNvPr id="0" name=""/>
        <dsp:cNvSpPr/>
      </dsp:nvSpPr>
      <dsp:spPr>
        <a:xfrm>
          <a:off x="783720" y="1067047"/>
          <a:ext cx="1852431" cy="1014227"/>
        </a:xfrm>
        <a:prstGeom prst="roundRect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Торговые объекты –                  2,2 млрд. руб.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33230" y="1116557"/>
        <a:ext cx="1753411" cy="915207"/>
      </dsp:txXfrm>
    </dsp:sp>
    <dsp:sp modelId="{95D143E4-B28C-4C4C-BDEB-1939F6D74FFE}">
      <dsp:nvSpPr>
        <dsp:cNvPr id="0" name=""/>
        <dsp:cNvSpPr/>
      </dsp:nvSpPr>
      <dsp:spPr>
        <a:xfrm>
          <a:off x="783720" y="2131986"/>
          <a:ext cx="1852431" cy="1014227"/>
        </a:xfrm>
        <a:prstGeom prst="roundRect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Транспорт –                          1,1 млрд. руб.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33230" y="2181496"/>
        <a:ext cx="1753411" cy="915207"/>
      </dsp:txXfrm>
    </dsp:sp>
    <dsp:sp modelId="{747060BC-AB8B-40E5-9851-0CC26FD8FEBB}">
      <dsp:nvSpPr>
        <dsp:cNvPr id="0" name=""/>
        <dsp:cNvSpPr/>
      </dsp:nvSpPr>
      <dsp:spPr>
        <a:xfrm>
          <a:off x="783720" y="3196925"/>
          <a:ext cx="1852431" cy="1014227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Туристско-рекреационный комплекс –                            3,9 млрд. руб.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33230" y="3246435"/>
        <a:ext cx="1753411" cy="915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0.02838</cdr:x>
      <cdr:y>0.02381</cdr:y>
    </cdr:from>
    <cdr:to>
      <cdr:x>0.12298</cdr:x>
      <cdr:y>0.09524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" y="72009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0.02101</cdr:x>
      <cdr:y>0.05948</cdr:y>
    </cdr:from>
    <cdr:to>
      <cdr:x>0.12698</cdr:x>
      <cdr:y>0.13791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361" y="218431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0.77209</cdr:x>
      <cdr:y>0.05948</cdr:y>
    </cdr:from>
    <cdr:to>
      <cdr:x>0.96684</cdr:x>
      <cdr:y>0.31438</cdr:y>
    </cdr:to>
    <cdr:sp macro="" textlink="">
      <cdr:nvSpPr>
        <cdr:cNvPr id="3" name="Стрелка вниз 2"/>
        <cdr:cNvSpPr/>
      </cdr:nvSpPr>
      <cdr:spPr>
        <a:xfrm xmlns:a="http://schemas.openxmlformats.org/drawingml/2006/main">
          <a:off x="2622998" y="218431"/>
          <a:ext cx="661609" cy="93610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vertOverflow="clip" vert="vert27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- 2,1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0.03614</cdr:x>
      <cdr:y>0.0137</cdr:y>
    </cdr:from>
    <cdr:to>
      <cdr:x>0.22892</cdr:x>
      <cdr:y>0.06849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72008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млн. руб.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C28E8-87EB-4F29-B1AF-3DC635B83462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757C1-ADA9-4749-A9AB-F0912B442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1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57C1-ADA9-4749-A9AB-F0912B442A4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8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5" y="2244585"/>
            <a:ext cx="4824536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Итоги реализации муниципальных программ муниципального образования город Новороссийск за 2018 год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2008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32048"/>
            <a:ext cx="3443536" cy="5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0272"/>
            <a:ext cx="4355976" cy="10340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88640"/>
            <a:ext cx="4752528" cy="11521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«Доступная среда»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260648"/>
            <a:ext cx="4835834" cy="5832648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Доля общеобразовательных  учреждений, в которых создана универсальная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безбарьерной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среда для инклюзивного образования детей-инвалидов в общем количестве общеобразовательных учреждений в городе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Новороссийск – 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65%</a:t>
            </a:r>
          </a:p>
          <a:p>
            <a:pPr>
              <a:buFont typeface="Wingdings" pitchFamily="2" charset="2"/>
              <a:buChar char="Ø"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общеобразовательных дошкольных учреждений, в которых создана универсальная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безбарьерной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среда для инклюзивного образования детей-инвалидов в общем количестве общеобразовательных учреждений в городе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Новороссийск - 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65%</a:t>
            </a:r>
          </a:p>
          <a:p>
            <a:pPr>
              <a:buFont typeface="Wingdings" pitchFamily="2" charset="2"/>
              <a:buChar char="Ø"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приоритетных объектов, доступных для инвалидов и других маломобильных групп населения в сфере культуры, в общем количестве приоритетных объектов в сфере культуры города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Новороссийска – 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75%</a:t>
            </a:r>
          </a:p>
          <a:p>
            <a:pPr>
              <a:buFont typeface="Wingdings" pitchFamily="2" charset="2"/>
              <a:buChar char="Ø"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приоритетных объектов, доступных для инвалидов и других маломобильных групп населения в сфере физической культуры и спорта, в общем количестве приоритетных объектов в сфере физической культуры и спорта города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Новороссийска – 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75%</a:t>
            </a:r>
          </a:p>
          <a:p>
            <a:pPr>
              <a:buFont typeface="Wingdings" pitchFamily="2" charset="2"/>
              <a:buChar char="Ø"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приоритетных объектов, доступных для инвалидов и других маломобильных групп населения в сфере инженерной и транспортной инфраструктуры, в общем количестве приоритетных объектов в сфере инженерной и транспортной инфраструктуры города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Новороссийска – 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61%</a:t>
            </a: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4063507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077072"/>
            <a:ext cx="4063508" cy="24692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81545"/>
            <a:ext cx="29930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5848463"/>
              </p:ext>
            </p:extLst>
          </p:nvPr>
        </p:nvGraphicFramePr>
        <p:xfrm>
          <a:off x="4614988" y="2492896"/>
          <a:ext cx="4499992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0" y="4409729"/>
            <a:ext cx="3672408" cy="2448271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Благоустроено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– дворовая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– общественные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1" y="2081545"/>
            <a:ext cx="306567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9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«Комплексное развитие городского хозяйства»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95686755"/>
              </p:ext>
            </p:extLst>
          </p:nvPr>
        </p:nvGraphicFramePr>
        <p:xfrm>
          <a:off x="151978" y="1124744"/>
          <a:ext cx="8736905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1163"/>
                <a:gridCol w="2055742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финансирования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0070C0"/>
                    </a:solidFill>
                  </a:tcPr>
                </a:tc>
              </a:tr>
              <a:tr h="45850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«Дорожное хозяйство»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344,8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</a:tr>
              <a:tr h="45850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«Благоустройство города»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613,8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млн. рублей</a:t>
                      </a: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</a:tr>
              <a:tr h="44808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«Коммунальное хозяйство»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«Жилищное хозяйство»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«Предупреждение и ликвидация болезней животных, их лечение»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«Прочие программные мероприятия»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66,7 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B7E5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«Охрана окружающей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среды»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86360" marR="86360">
                    <a:solidFill>
                      <a:srgbClr val="E1F4FF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ÐÐ°ÑÑÐ¸Ð½ÐºÐ¸ Ð¿Ð¾ Ð·Ð°Ð¿ÑÐ¾ÑÑ Ð³Ð¾ÑÐ¾Ð´ÑÐºÐ¾Ðµ ÑÐ¾Ð·ÑÐ¹ÑÑÑÐ²Ð¾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2908625" cy="17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³Ð¾ÑÐ¾Ð´ÑÐºÐ°Ñ ÑÑÐµÐ´Ð°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8582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ÐÐ°ÑÑÐ¸Ð½ÐºÐ¸ Ð¿Ð¾ Ð·Ð°Ð¿ÑÐ¾ÑÑ Ð´Ð¾ÑÐ¾Ð³Ð¸ Ð² Ð³Ð¾ÑÐ¾Ð´Ðµ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75714"/>
            <a:ext cx="3172966" cy="16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47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91" y="1"/>
            <a:ext cx="3123071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51" y="0"/>
            <a:ext cx="6336705" cy="706090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Подпрограмма «Дорожное хозяйство»</a:t>
            </a:r>
            <a:endParaRPr lang="ru-RU" sz="2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72067"/>
            <a:ext cx="3816424" cy="4125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4494" y="6021288"/>
            <a:ext cx="428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err="1" smtClean="0"/>
              <a:t>ул.Мира</a:t>
            </a:r>
            <a:r>
              <a:rPr lang="ru-RU" sz="1600" dirty="0" smtClean="0"/>
              <a:t> </a:t>
            </a:r>
            <a:r>
              <a:rPr lang="ru-RU" sz="1600" dirty="0"/>
              <a:t>от </a:t>
            </a:r>
            <a:r>
              <a:rPr lang="ru-RU" sz="1600" dirty="0" err="1"/>
              <a:t>ул.Свободы</a:t>
            </a:r>
            <a:r>
              <a:rPr lang="ru-RU" sz="1600" dirty="0"/>
              <a:t> </a:t>
            </a:r>
            <a:endParaRPr lang="ru-RU" sz="1600" dirty="0" smtClean="0"/>
          </a:p>
          <a:p>
            <a:pPr lvl="0" algn="ctr"/>
            <a:r>
              <a:rPr lang="ru-RU" sz="1600" dirty="0" smtClean="0"/>
              <a:t>до </a:t>
            </a:r>
            <a:r>
              <a:rPr lang="ru-RU" sz="1600" dirty="0" err="1"/>
              <a:t>ул.Революции</a:t>
            </a:r>
            <a:r>
              <a:rPr lang="ru-RU" sz="1600" dirty="0"/>
              <a:t> 1905 года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1" y="4365104"/>
            <a:ext cx="3973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51700416"/>
              </p:ext>
            </p:extLst>
          </p:nvPr>
        </p:nvGraphicFramePr>
        <p:xfrm>
          <a:off x="539552" y="620687"/>
          <a:ext cx="4320480" cy="3414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5448"/>
              </p:ext>
            </p:extLst>
          </p:nvPr>
        </p:nvGraphicFramePr>
        <p:xfrm>
          <a:off x="242647" y="3933056"/>
          <a:ext cx="4608512" cy="269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1440160"/>
              </a:tblGrid>
              <a:tr h="2575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 работ</a:t>
                      </a:r>
                      <a:endParaRPr lang="ru-RU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712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Ямочный ремонт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44 485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Грейдирование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97 024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Заливка швов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15 347,2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м.п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разметка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176 770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м.п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</a:tr>
              <a:tr h="3367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Асфальтирование дорожного полотна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10 135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Установлено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дорожных знаков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615 шт.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5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Бетонирование дорог методом «Народной стройки»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1F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4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1824" y="6093296"/>
            <a:ext cx="7772400" cy="562074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ул.Васенко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дома №22/28 до ул.Мефодиевской – 345м.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0" name="Picture 2" descr="C:\Users\32E7~1\AppData\Local\Temp\Rar$DIa4592.47687\PHOTO-2018-06-19-18-09-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9766"/>
            <a:ext cx="4032448" cy="563152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4931" name="Picture 3" descr="C:\Users\32E7~1\AppData\Local\Temp\Rar$DIa4592.49763\PHOTO-2018-06-19-18-09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5706" y="404664"/>
            <a:ext cx="4176464" cy="560344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936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6270902"/>
            <a:ext cx="7772400" cy="41805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ул.Мефодиевская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ПК0+00(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ул.Васенко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до ПК6+72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4" name="Picture 2" descr="C:\Users\32E7~1\AppData\Local\Temp\Rar$DIa4236.41881\IMG_02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6204"/>
            <a:ext cx="4032448" cy="58791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5955" name="Picture 3" descr="C:\Users\32E7~1\AppData\Local\Temp\Rar$DIa4236.47486\IMG_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148" y="286204"/>
            <a:ext cx="4249340" cy="587910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7210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444"/>
            <a:ext cx="8229600" cy="84011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Подпрограмма «Благоустройство города»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0" y="908719"/>
            <a:ext cx="4320480" cy="5112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Площадь озеленения и содержания зеленых насаждений на территории общего пользования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1 150 Га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посадка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289 300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цветов, в том числе: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летний ассортимент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225 625 штук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зимний ассортимент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- 63 675 штук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Произведена формовочная обрезка деревьев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1 243 шт.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Площадь санитарного содержания территории общего пользования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62,7 млн. 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Процент горения светильников сети уличного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освещения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92,8%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Приобретено контейнеров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136 шт. 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 ремонт тротуаров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3 750 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8" y="3802952"/>
            <a:ext cx="4440062" cy="29111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8" y="908720"/>
            <a:ext cx="4440062" cy="2725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2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562074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srgbClr val="002060"/>
                </a:solidFill>
                <a:latin typeface="Arial Black" pitchFamily="34" charset="0"/>
              </a:rPr>
              <a:t>Подпрограмма «Благоустройство города»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088232" cy="2575926"/>
          </a:xfrm>
          <a:effectLst>
            <a:softEdge rad="63500"/>
          </a:effectLst>
        </p:spPr>
      </p:pic>
      <p:pic>
        <p:nvPicPr>
          <p:cNvPr id="5122" name="Picture 2" descr="C:\Users\Steglik\Desktop\ВР - сакко и ванцети - пес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54" y="1298239"/>
            <a:ext cx="3021126" cy="20162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eglik\Desktop\раевка- погр-разг песка в песочницы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98239"/>
            <a:ext cx="3095814" cy="20162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62" y="3352049"/>
            <a:ext cx="2529514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Пер. Краснознаменный, 2а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902432" y="3314463"/>
            <a:ext cx="2402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ст. Раевская - завоз песка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2459" y="3352049"/>
            <a:ext cx="224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</a:t>
            </a:r>
            <a:r>
              <a:rPr lang="ru-RU" sz="1400" dirty="0" smtClean="0"/>
              <a:t>л. Сакко и Ванцетти</a:t>
            </a:r>
            <a:endParaRPr lang="ru-RU" sz="1400" dirty="0"/>
          </a:p>
        </p:txBody>
      </p:sp>
      <p:pic>
        <p:nvPicPr>
          <p:cNvPr id="13" name="Picture 3" descr="C:\Users\Steglik\Desktop\ЦР, ГОРПЛЯЖ, монтаж забора, установка лавок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2088232" cy="24809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7233" y="6198020"/>
            <a:ext cx="209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Городской пляж – монтаж забора</a:t>
            </a:r>
            <a:endParaRPr lang="ru-RU" sz="1400" dirty="0"/>
          </a:p>
        </p:txBody>
      </p:sp>
      <p:pic>
        <p:nvPicPr>
          <p:cNvPr id="15" name="Picture 8" descr="C:\Users\User\Desktop\Алеулов\Дороги 2018 год\ОТЧЕТ ДЕЖУРНОГО\27.06\PHOTO-2018-06-27-17-47-16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45106"/>
            <a:ext cx="3129510" cy="24529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Алеулов\Дороги 2018 год\ОТЧЕТ ДЕЖУРНОГО\19.06\PHOTO-2018-06-19-19-48-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1" y="3745106"/>
            <a:ext cx="3078657" cy="24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2555776" y="6246260"/>
            <a:ext cx="6463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Ремонт межквартальных проездов и дворовых территорий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69620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76744"/>
            <a:ext cx="22066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92211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«Строительство, реконструкция и капитальный ремонт объектов инженерной инфраструктуры, социальной сферы»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03837913"/>
              </p:ext>
            </p:extLst>
          </p:nvPr>
        </p:nvGraphicFramePr>
        <p:xfrm>
          <a:off x="251520" y="1268760"/>
          <a:ext cx="597666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74" y="5057800"/>
            <a:ext cx="2727226" cy="18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2" y="3140968"/>
            <a:ext cx="2704470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108012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«Строительство, реконструкция и капитальный ремонт объектов инженерной инфраструктуры, социальной сферы»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07504" y="1412776"/>
            <a:ext cx="4032448" cy="48245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Выполнено строительство общеобразовательной школы на 1100 мест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ул.Видова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13 микрорайоне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Начато строительство Детского сада на 280 мест в 13-микрорайоне и Детского сада на 240 мест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ул.Котовского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ст.Натухаевская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Сдан в эксплуатацию спортивный комплекс «Победа» для занятий стрельбой из лука и детского теннисного центра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392488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2488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«Развитие образования»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339968"/>
            <a:ext cx="4896544" cy="54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100%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детей в возрасте от 3 до 7 лет получают дошкольную образовательную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услугу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ru-RU" sz="1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детей в возрасте от 7 до 18 лет получают образовательную услугу в общеобразовательных организациях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70%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детей в возрасте от 5 до 18 лет охвачены дополнительным образованием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99,5%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школьников сдали единый государственный экзамен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ru-RU" sz="1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учащихся обеспечены питанием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93%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получили поддержку в части обеспечения антитеррористической и пожарной безопасности 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6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00" y="1052736"/>
            <a:ext cx="3836270" cy="25554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67" y="3789040"/>
            <a:ext cx="386882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2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«Строительство, реконструкция и капитальный ремонт объектов инженерной инфраструктуры, социальной сферы»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4680520" cy="53285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газоснабжение Юго-Западной части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с.Гайдук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(КФХ «Молоко»)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г.Новороссийска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выполнены работы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прокладке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распределительного газопровода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районе, ограниченном улицами Октябрьская, Рубина, Сокольского, Вагоноремонтная, Садовая,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Фисанова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2-3 этап)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проекты планировки территорий района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г.Великая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района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ул.Герцена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Натухаевская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ст. Раевская, с. Борисовка,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Южная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Озереевка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х.Горный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с.Федотовка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Широкая Балка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 по строительству водопроводов к земельным участкам, предоставленным гражданам имеющих 3-х и более детей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с.Большие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хутора, район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ул.Лунной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х.Семигорский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5031"/>
            <a:ext cx="3958599" cy="21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958599" cy="268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4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«Энергосбережение и повышение энергетической эффективности»</a:t>
            </a:r>
            <a:endParaRPr lang="ru-RU" sz="2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4248472" cy="547260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старых систем освещения МКД на современные, энергосберегающие и энергоэффективные с установкой светодиодных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светильников  в количестве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1620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штук  ламп освещения в светильниках  наружного освещения на энергосберегающие светодиодные (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ул.Калужская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Советов Парковая аллея,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п.Верхнебаканский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сквер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Мурзиди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.Цемдолина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ул.Школьная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пер.Крайний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Произведена замена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датчиков 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установкой сигнализации переливов и датчиков давления на вход на наиболее крупные и значимые резервуары чистой воды (РВЧ) (большее использование полезного объема РВЧ, возможность управления процессом подачи и распределения воды более равномерно в течении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суток).</a:t>
            </a: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ensbert.ru/site_data/s29/images/images/ces_uslug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24847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588033"/>
              </p:ext>
            </p:extLst>
          </p:nvPr>
        </p:nvGraphicFramePr>
        <p:xfrm>
          <a:off x="4644008" y="3212976"/>
          <a:ext cx="4320480" cy="3409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552"/>
                <a:gridCol w="1314928"/>
              </a:tblGrid>
              <a:tr h="927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расход тепловой энергии в многоквартирных домах </a:t>
                      </a:r>
                      <a:endParaRPr lang="ru-RU" sz="1300" b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расчете на 1 </a:t>
                      </a:r>
                      <a:r>
                        <a:rPr lang="ru-RU" sz="1300" b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кв.метр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общей площади)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0,05 </a:t>
                      </a:r>
                      <a:r>
                        <a:rPr lang="ru-RU" sz="13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Гкал/</a:t>
                      </a:r>
                      <a:r>
                        <a:rPr lang="ru-RU" sz="13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3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13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</a:tr>
              <a:tr h="6602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расход холодной воды в многоквартирных </a:t>
                      </a:r>
                      <a:r>
                        <a:rPr lang="ru-RU" sz="13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домах</a:t>
                      </a:r>
                    </a:p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расчете на 1 жителя)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19,89 </a:t>
                      </a:r>
                      <a:r>
                        <a:rPr lang="ru-RU" sz="13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3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уб.м</a:t>
                      </a:r>
                      <a:r>
                        <a:rPr lang="ru-RU" sz="13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./чел.</a:t>
                      </a:r>
                    </a:p>
                    <a:p>
                      <a:pPr algn="ctr"/>
                      <a:endParaRPr lang="ru-RU" sz="13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</a:tr>
              <a:tr h="6869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расход горячей воды в многоквартирных домах </a:t>
                      </a:r>
                      <a:endParaRPr lang="ru-RU" sz="1300" b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расчете на 1 жителя)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3,52 </a:t>
                      </a:r>
                      <a:r>
                        <a:rPr lang="ru-RU" sz="13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куб.м</a:t>
                      </a:r>
                      <a:r>
                        <a:rPr lang="ru-RU" sz="13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./чел.</a:t>
                      </a:r>
                    </a:p>
                    <a:p>
                      <a:pPr algn="ctr"/>
                      <a:endParaRPr lang="ru-RU" sz="13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</a:tr>
              <a:tr h="11095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расход электрической энергии в многоквартирных домах </a:t>
                      </a:r>
                      <a:endParaRPr lang="ru-RU" sz="1300" b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расчете на 1 </a:t>
                      </a:r>
                      <a:r>
                        <a:rPr lang="ru-RU" sz="1300" b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кв.метр</a:t>
                      </a:r>
                      <a:r>
                        <a:rPr lang="ru-RU" sz="1300" b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общей площади)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51,7 </a:t>
                      </a:r>
                      <a:r>
                        <a:rPr lang="ru-RU" sz="13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r>
                        <a:rPr lang="ru-RU" sz="13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3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300" b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89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01749" cy="1368152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</a:t>
            </a:r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>«Переселение граждан из аварийного жилищного фонда на территории муниципального образования город </a:t>
            </a:r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Новороссийск»</a:t>
            </a:r>
            <a:endParaRPr lang="ru-RU" sz="2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43608" y="1916832"/>
            <a:ext cx="7311582" cy="1656184"/>
          </a:xfrm>
          <a:solidFill>
            <a:srgbClr val="E1F4FF"/>
          </a:solidFill>
          <a:ln w="28575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Расселенная площадь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1 031,1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Расселено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жилых помещений</a:t>
            </a:r>
          </a:p>
          <a:p>
            <a:pPr algn="ctr">
              <a:buClr>
                <a:srgbClr val="0070C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Переселено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572000" cy="28926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303762" cy="28926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27" y="117857"/>
            <a:ext cx="5489225" cy="809493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  <a:latin typeface="Arial Black" pitchFamily="34" charset="0"/>
              </a:rPr>
              <a:t>Муниципальная программа</a:t>
            </a:r>
            <a:br>
              <a:rPr lang="ru-RU" sz="2200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Arial Black" pitchFamily="34" charset="0"/>
              </a:rPr>
              <a:t>«Жилище»</a:t>
            </a:r>
            <a:endParaRPr lang="ru-RU" sz="2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2501" y="3429000"/>
            <a:ext cx="4505523" cy="3168302"/>
          </a:xfrm>
          <a:solidFill>
            <a:schemeClr val="bg1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Постановлением Верховного Совета РФ «Об Основных направлениях государственной молодежной политики в Российской Федерации»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одним из направлений политики определена разработка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поддержки молодых семей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предусматривающая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меры по решению острых бытовых проблем таких семей, прежде всего в период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приобретения собственного жилья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43542091"/>
              </p:ext>
            </p:extLst>
          </p:nvPr>
        </p:nvGraphicFramePr>
        <p:xfrm>
          <a:off x="4771407" y="1412776"/>
          <a:ext cx="4111503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3" y="980728"/>
            <a:ext cx="3377666" cy="226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1603984" cy="14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11 РАБОТА ОТДЕЛА\Гордиевич\2018 год\АППАРАТНЫЕ\фото и картинки\автобу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4889"/>
            <a:ext cx="2592288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«Развитие транспортной системы муниципального образования город Новороссийск»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496" y="1196752"/>
            <a:ext cx="7344816" cy="235571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Количество обновленного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частного пассажирского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транспорта 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автобусы)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64 единицы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Устранено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очага аварийности на улично-дорожной сети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Организовано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парковочных пространства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ул.Жуковского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ул.Коммунистическая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100%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транспортных средств подключены к системе ГЛОНАСС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600" dirty="0"/>
          </a:p>
        </p:txBody>
      </p:sp>
      <p:pic>
        <p:nvPicPr>
          <p:cNvPr id="5" name="Picture 3" descr="Y:\11 РАБОТА ОТДЕЛА\Гордиевич\2018 год\АППАРАТНЫЕ\фото и картинки\ТролльЛог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1" y="4843544"/>
            <a:ext cx="2736783" cy="18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±Ð´Ð´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67" y="944050"/>
            <a:ext cx="2438131" cy="24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6188214" cy="3456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57" y="31901"/>
            <a:ext cx="1905000" cy="1238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995120" cy="108012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«Обеспечение безопасности населения в городе Новороссийске»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460" y="1083924"/>
            <a:ext cx="3168352" cy="580526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Обеспеченность МБУ «Служба спасения» оборудованием для аварийно-спасательных работ –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МБУ «Пожарная охрана города Новороссийска» пожарно-техническим вооружением –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Охват населения стационарными средствами оповещения при угрозе ЧС –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профилактических мероприятий для повышения уровня знаний населения и гостей, находящихся на территории муниципального образования, порядку действий в случае ЧС, связанных с преступлениями террористического характера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250 мероприятий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Составлено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паспортов антитеррористической защищенности социально-значимых объектов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124744"/>
            <a:ext cx="5796136" cy="30229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7689"/>
            <a:ext cx="5724128" cy="27103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«Поддержка малого и среднего предпринимательства»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5904656" cy="30243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субъектов малого и среднего предпринимательства –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473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ед. на 10 000 населения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Количество организованных мероприятий и количество мероприятий в которых принято участие в форумах, конференциях, конкурсах, выставках, ярмарках, обучении –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 мероприятий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предприятий, получивших услуги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Коворкинг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-центре –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291 ед.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375 предприятий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получили консультационные услуги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35057"/>
            <a:ext cx="2732205" cy="2420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176464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99599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9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35" y="0"/>
            <a:ext cx="177526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671" y="99392"/>
            <a:ext cx="7001393" cy="1052736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«Управление муниципальными финансами»</a:t>
            </a:r>
            <a:endParaRPr lang="ru-RU" sz="2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64876092"/>
              </p:ext>
            </p:extLst>
          </p:nvPr>
        </p:nvGraphicFramePr>
        <p:xfrm>
          <a:off x="107505" y="1196753"/>
          <a:ext cx="5544615" cy="54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6175"/>
                <a:gridCol w="568678"/>
                <a:gridCol w="639762"/>
              </a:tblGrid>
              <a:tr h="864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бюджета муниципального образования город Новороссийск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муниципальных программ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общем объеме расходов бюджета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lang="ru-RU" sz="1400" b="1" i="0" u="none" strike="noStrike" dirty="0"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  <a:tr h="864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дефицита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бюджета муниципального образования город Новороссийск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доходам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учета объема безвозмездных поступлений, в соответствии с Бюджетным кодексом РФ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  <a:tr h="436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просроченной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кредиторской задолженности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  <a:tr h="107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Соответствие решения о бюджете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город Новороссийск на очередной финансовый год и плановый период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требованиям Бюджетного кодекса РФ</a:t>
                      </a:r>
                    </a:p>
                  </a:txBody>
                  <a:tcPr marL="8792" marR="8792" marT="9525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  <a:tr h="864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Соответствие решения об исполнении бюджета 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город Новороссийск за отчетный финансовый год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бюджетному законодательству РФ</a:t>
                      </a:r>
                    </a:p>
                  </a:txBody>
                  <a:tcPr marL="8792" marR="8792" marT="9525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  <a:tr h="12927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бюджетной отчетности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исполнении консолидированного бюджета муниципального образования город Новороссийск,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представленной в Министерство финансов Краснодарского края в установленные им сроки  </a:t>
                      </a:r>
                    </a:p>
                  </a:txBody>
                  <a:tcPr marL="8792" marR="8792" marT="9525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61" marR="8361" marT="9058" marB="0" anchor="ctr">
                    <a:solidFill>
                      <a:srgbClr val="E1F4FF"/>
                    </a:solidFill>
                  </a:tcPr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52128"/>
            <a:ext cx="3419872" cy="57058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«Формирование инвестиционной привлекательности муниципального образования город Новороссийск»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3960440" cy="2664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2018 году заключено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 Соглашений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намерениях по реализации инвестиционных проектов на общую сумму привлечения инвестиционных средств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18,5 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млрд.рублей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5004048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5004048" cy="2808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697988"/>
              </p:ext>
            </p:extLst>
          </p:nvPr>
        </p:nvGraphicFramePr>
        <p:xfrm>
          <a:off x="251520" y="2384090"/>
          <a:ext cx="3419872" cy="421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434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</a:t>
            </a:r>
            <a:br>
              <a:rPr lang="ru-RU" sz="2200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>« Гармонизация межнациональных отношений и развитие национальных культур»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29605"/>
            <a:ext cx="3888432" cy="54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Уровень толерантного отношения к представителям другой национальности –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77,8%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Проведено более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рабочих встреч с представителями этнических групп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ru-RU" sz="1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тематических мероприятий, направленных на укрепление нравственных и духовных  ценностей, единства и дружбы народов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заседания Межведомственной комиссии по вопросам межнациональных и межконфессиональных отношений</a:t>
            </a:r>
          </a:p>
          <a:p>
            <a:endParaRPr lang="ru-RU" sz="1600" b="1" dirty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8750"/>
            <a:ext cx="5292080" cy="20722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центр национальных культур новороссийс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02" y="3631848"/>
            <a:ext cx="2909715" cy="29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1" y="44624"/>
            <a:ext cx="7285138" cy="1008112"/>
          </a:xfrm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«Развитие здравоохранения»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896544" cy="5400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человек получили поддержку по оплате ЖКУ отдельным категориям граждан, работающим и проживающим в сельской местности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медицинских сотрудников повысили квалификацию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Отпущено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78 029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льготных рецептов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Капитальные ремонты: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Ремонт приемного отделения                            МБУ «Городская больница №1»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Замена окон и дверей в палатах стационара  МБУ «Городская больница №2»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Ремонт левого крыла здания поликлиники по адресу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Анапское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шоссе 1/3 (филиал               МБУ «Городская поликлиника №1).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56" y="4080637"/>
            <a:ext cx="3024336" cy="25263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novoroszdrav.ru/files/images/news/2018/10/05/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56" y="1556792"/>
            <a:ext cx="3024336" cy="22138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Ð¸Ð¼Ð²Ð¾Ð» Ð¼ÐµÐ´Ð¸ÑÐ¸Ð½Ñ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21" y="213711"/>
            <a:ext cx="1014867" cy="9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72808" cy="108012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«Поддержка некоммерческих организаций и содействие развитию гражданского общества»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352928" cy="457200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общественных мероприятий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 тыс. человек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принимают участие в деятельности социально ориентированных некоммерческих организаций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социально ориентированных некоммерческих организаций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получили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финансовую поддержку</a:t>
            </a: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7740352" cy="3146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X:\ПРОГРАММЫ\АППАРАТНЫЕ\фото и картинки\ТУВАН\spread-the-wo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57851" cy="14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18356"/>
            <a:ext cx="6347048" cy="86409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«Развитие и поддержка Новороссийского районного казачьего общества» 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4464496" cy="47525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реестровых казаков в НРКО –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1272 человека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Численный состав (выходы) работающих на постоянной основе казаков и сотрудников штаба НРКО –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человек/9511 выходов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правонарушений, выявленных казаками совместно с правоохранительными органами –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5 399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Численный состав дежурной казачьей дружины выходного дня –                                              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27 человек/1487 выходов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классов казачьей направленности/ численность детей –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128 классов/3773 человека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90491" cy="5030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8" y="0"/>
            <a:ext cx="2202773" cy="17008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7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40" y="35151"/>
            <a:ext cx="8640960" cy="129614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«Информирование населения через средства массовой информации о деятельности органов местного самоуправления муниципального образования город Новороссийск»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56792"/>
            <a:ext cx="5036190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году размещено информационных сюжетов в программе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«Курьер»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936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Специальные программы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170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Трансляции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Прокат видеороликов по социально-значимой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тематике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540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5. Изготовление видеороликов по социально-значимой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тематике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180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 Размещение «бегущей строки»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408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 Проведение прямых эфиров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endParaRPr lang="ru-RU" sz="1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Подготовлено и размещено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1933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информационных материала на главной странице официального сайта.</a:t>
            </a:r>
          </a:p>
          <a:p>
            <a:pPr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МАУ «Городской социологический центр» проведено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социологических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исследований.</a:t>
            </a:r>
          </a:p>
          <a:p>
            <a:pPr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1267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информационных статьи  размещены в местных, краевых печатных СМИ.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28" y="3356992"/>
            <a:ext cx="3148171" cy="32776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X:\ПРОГРАММЫ\АППАРАТНЫЕ\фото и картинки\СМИ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1" y="1021345"/>
            <a:ext cx="3113020" cy="23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42" y="384894"/>
            <a:ext cx="1669032" cy="18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25144"/>
            <a:ext cx="2612540" cy="1944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25" y="116632"/>
            <a:ext cx="7123996" cy="7200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Муниципальная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программа </a:t>
            </a:r>
            <a:b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«Управление муниципальным имуществом»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3528392" cy="554461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земельных участков поставлены на кадастровый учет для муниципальных нужд 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земельных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участков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предоставлены гражданам, имеющим трех и более детей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145</a:t>
            </a:r>
            <a:r>
              <a:rPr lang="ru-RU" sz="1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проведенных проверок использования муниципального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68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муниципальных объектов в отношении которых проведены кадастровые работы, осуществлена регистрация права муниципальной собственности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реализации с торгов обеспечена постановка на кадастровый учет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земельного участка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Приобретена недвижимость для муниципальных нужд: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ДОЛ «Глобус», д/с «Дошкольник»</a:t>
            </a:r>
            <a:endParaRPr lang="ru-RU" sz="1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ltair-yug.ru/wp-content/uploads/freshizer/e0b459f01151522d01d78d6c09aec22d_1_copy-800-c-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30020"/>
            <a:ext cx="3011488" cy="21389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45cc79db6ed67dcef69893d17574b8b6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44" y="3140968"/>
            <a:ext cx="3098238" cy="21252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52" y="188640"/>
            <a:ext cx="24117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552728" cy="1296144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«Эффективное муниципальное управление»</a:t>
            </a:r>
            <a:endParaRPr lang="ru-RU" sz="2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5976664" cy="499715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Удовлетворенность населения деятельностью органов местного самоуправления муниципального образования –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68,2%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Получено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положительных заключений по итогам антикоррупционной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экспертизы правовых актов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целях защиты информации, в том числе информационных систем обработки персональных данных – на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рабочих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местах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установлено специальное программное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Аттестация муниципальных служащих администрации города -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Выполнены мероприятия по ремонту зданий Администрации МО, администраций Восточного, Приморского и Центрального внутригородских районов.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520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рабочих мест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участвуют системе электронного документооборота, что составляет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80%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общем объеме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документооборота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видов муниципальных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услуг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предоставляется администрацией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 город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Новороссийск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временные общественные работы  принято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 конкурс «Лидеры Новороссийска»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28" y="4221088"/>
            <a:ext cx="2636912" cy="2636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00" y="1838299"/>
            <a:ext cx="2585864" cy="19393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094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6133"/>
            <a:ext cx="7200800" cy="94660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«Развитие отрасли культура»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4824536" cy="5544616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3,4 </a:t>
            </a:r>
            <a:r>
              <a:rPr lang="ru-RU" sz="1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увеличилось количество культурно-массовых мероприятий, проведенных учреждениями культурно-досугового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типа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Произведена реконструкция памятного знака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«Хамса»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и установлена памятная доска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ВЛКСМ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ru-RU" sz="19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2,1%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увеличилось количество предоставляемых дополнительных услуг учреждениями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Количество библиографических записей в электронных каталогах библиотек –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311,4 </a:t>
            </a:r>
            <a:r>
              <a:rPr lang="ru-RU" sz="1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единиц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ru-RU" sz="19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удовлетворенности населения качеством услуг, предоставляемых учреждениями отрасли "Культура" – </a:t>
            </a:r>
            <a:r>
              <a:rPr lang="ru-RU" sz="1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75,8 % </a:t>
            </a:r>
            <a:r>
              <a:rPr lang="ru-RU" sz="1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от числа опрошенных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1600" dirty="0"/>
          </a:p>
        </p:txBody>
      </p:sp>
      <p:pic>
        <p:nvPicPr>
          <p:cNvPr id="4098" name="Picture 2" descr="http://itd0.mycdn.me/image?id=835750961152&amp;t=20&amp;plc=WEB&amp;tkn=*JO59Vt-sXETSft6_KTuT-UkJG8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05" y="1320482"/>
            <a:ext cx="4285495" cy="2520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05064"/>
            <a:ext cx="4283969" cy="28529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113948" cy="9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7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86409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«Молодежь Новороссийска»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040284"/>
            <a:ext cx="4968552" cy="282076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Функционирует</a:t>
            </a:r>
            <a:r>
              <a:rPr lang="ru-RU" sz="1600" b="1" dirty="0" smtClean="0"/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творческий и интеллектуальный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подростково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молодежный клуб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1 665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человек приняли участие в спортивно-туристических молодежных мероприятиях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Трудоустроено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1 194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несовершеннолетних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духовно-нравственного воспитания детей и молодежи, укрепления семейных ценностей и традиций проведено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61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мероприятие с охватом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6 558 человек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96" y="836711"/>
            <a:ext cx="3902800" cy="29916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204565" cy="27363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96" y="4005064"/>
            <a:ext cx="3902799" cy="27305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5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«Патриотическое воспитание детей, юношества, молодежи, граждан города Новороссийска» 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968552" cy="2664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12 869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мероприятий, в том числе патриотической направленности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4 438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Охват мероприятиями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патриотической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направленности составил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202 114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12 000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воспитанников всех образовательных организаций города приняли участие в акции «Бессмертный полк»</a:t>
            </a:r>
          </a:p>
          <a:p>
            <a:pPr>
              <a:buFont typeface="Wingdings" pitchFamily="2" charset="2"/>
              <a:buChar char="ü"/>
            </a:pP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355013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12356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21088"/>
            <a:ext cx="338311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413" y1="7511" x2="45050" y2="29316"/>
                        <a14:foregroundMark x1="42598" y1="61962" x2="54042" y2="92308"/>
                        <a14:foregroundMark x1="36331" y1="66687" x2="41962" y2="88371"/>
                        <a14:foregroundMark x1="5631" y1="56148" x2="39510" y2="48274"/>
                        <a14:foregroundMark x1="31880" y1="43792" x2="38601" y2="43913"/>
                        <a14:foregroundMark x1="45777" y1="32405" x2="59128" y2="34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1617952" cy="24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«Развитие физической культуры и спорта»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4427984" cy="583264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Доля граждан муниципального образования город Новороссийск, систематически занимающегося физической культурой и спортом в общей численности населения – </a:t>
            </a:r>
            <a:r>
              <a:rPr lang="ru-RU" sz="1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51,32%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Доля детей занимающихся в специализированных спортивных учреждениях и учреждениях спортивной направленности – </a:t>
            </a:r>
            <a:r>
              <a:rPr lang="ru-RU" sz="1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44,54%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Доля лиц с ограниченными возможностями здоровья, занимающихся физической культурой и спортом – </a:t>
            </a:r>
            <a:r>
              <a:rPr lang="ru-RU" sz="1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20,28%</a:t>
            </a: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822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раза спортсмены Новороссийска приняли участие в официальных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соревнованиях, в 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том числе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4867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раз в краевых соревнованиях,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1162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- во всероссийских,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89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- в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международных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Завоевана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1931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медаль, из них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1503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– на краевых соревнованиях,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386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– на всероссийских, </a:t>
            </a:r>
            <a:r>
              <a:rPr lang="ru-RU" sz="1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– на международных. 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sportnvrsk.ru/wp-content/uploads/2018/12/foto-press-reli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66" y="4005064"/>
            <a:ext cx="4076891" cy="25900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0"/>
            <a:ext cx="2586935" cy="34306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26003"/>
            <a:ext cx="1843258" cy="12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Ð¿Ð°ÑÑ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450444"/>
            <a:ext cx="1715014" cy="11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«Организация летнего отдыха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383968"/>
            <a:ext cx="5941109" cy="24482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Организовано круглосуточное пребывание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655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базе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отдыха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4,7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тысяч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отдохнули в профильных лагерях дневного пребывания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1 111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отдохнули в лагерях труда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отдыха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1 964 </a:t>
            </a:r>
            <a:r>
              <a:rPr lang="ru-RU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отдохнули в палаточных оздоровительных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лагерях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1" y="3861048"/>
            <a:ext cx="3673042" cy="2655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545679" cy="26554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54180" cy="1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²Ð¾Ð»Ð½Ð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64974"/>
            <a:ext cx="3888432" cy="18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3387"/>
            <a:ext cx="8424936" cy="90187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Муниципальная программа «Социальная поддержка отдельных категорий населения»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33200" y="1124744"/>
            <a:ext cx="4842855" cy="30963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Вручены ключи от квартир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детям-сиротам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4 714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ребенка из малообеспеченных семей получили новогодние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подарки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4 000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малоимущих пенсионеров воспользовались бесплатными талонами на пригородный транспорт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Оказана помощь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фронтовикам в рамках патриотической акции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Организована льготная подписка на периодические издания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000 человек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инвалиды, ветераны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малообеспеченные семьи)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IMG_66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40646" cy="26517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16" y="4149080"/>
            <a:ext cx="3540646" cy="25619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3" y="4149080"/>
            <a:ext cx="4562944" cy="25619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9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2177</Words>
  <Application>Microsoft Office PowerPoint</Application>
  <PresentationFormat>Экран (4:3)</PresentationFormat>
  <Paragraphs>278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Справедливость</vt:lpstr>
      <vt:lpstr>Итоги реализации муниципальных программ муниципального образования город Новороссийск за 2018 год</vt:lpstr>
      <vt:lpstr>Муниципальная программа  «Развитие образования»</vt:lpstr>
      <vt:lpstr>Муниципальная программа  «Развитие здравоохранения»</vt:lpstr>
      <vt:lpstr>Муниципальная программа  «Развитие отрасли культура»</vt:lpstr>
      <vt:lpstr>Муниципальная программа  «Молодежь Новороссийска»</vt:lpstr>
      <vt:lpstr>Муниципальная программа «Патриотическое воспитание детей, юношества, молодежи, граждан города Новороссийска» </vt:lpstr>
      <vt:lpstr>Муниципальная программа «Развитие физической культуры и спорта»</vt:lpstr>
      <vt:lpstr>Муниципальная программа «Организация летнего отдыха</vt:lpstr>
      <vt:lpstr>Муниципальная программа «Социальная поддержка отдельных категорий населения»</vt:lpstr>
      <vt:lpstr>Муниципальная программа «Доступная среда»</vt:lpstr>
      <vt:lpstr>Презентация PowerPoint</vt:lpstr>
      <vt:lpstr>Муниципальная программа  «Комплексное развитие городского хозяйства»</vt:lpstr>
      <vt:lpstr>Подпрограмма «Дорожное хозяйство»</vt:lpstr>
      <vt:lpstr>ул.Васенко от дома №22/28 до ул.Мефодиевской – 345м.</vt:lpstr>
      <vt:lpstr> ул.Мефодиевская от ПК0+00(ул.Васенко) до ПК6+72</vt:lpstr>
      <vt:lpstr>Подпрограмма «Благоустройство города»</vt:lpstr>
      <vt:lpstr>Подпрограмма «Благоустройство города»</vt:lpstr>
      <vt:lpstr>Муниципальная программа «Строительство, реконструкция и капитальный ремонт объектов инженерной инфраструктуры, социальной сферы» </vt:lpstr>
      <vt:lpstr>Муниципальная программа «Строительство, реконструкция и капитальный ремонт объектов инженерной инфраструктуры, социальной сферы»</vt:lpstr>
      <vt:lpstr>Муниципальная программа «Строительство, реконструкция и капитальный ремонт объектов инженерной инфраструктуры, социальной сферы»</vt:lpstr>
      <vt:lpstr>Муниципальная программа «Энергосбережение и повышение энергетической эффективности»</vt:lpstr>
      <vt:lpstr>Муниципальная программа «Переселение граждан из аварийного жилищного фонда на территории муниципального образования город Новороссийск»</vt:lpstr>
      <vt:lpstr>Муниципальная программа «Жилище»</vt:lpstr>
      <vt:lpstr>Муниципальная программа «Развитие транспортной системы муниципального образования город Новороссийск»</vt:lpstr>
      <vt:lpstr>Муниципальная программа «Обеспечение безопасности населения в городе Новороссийске»</vt:lpstr>
      <vt:lpstr>Муниципальная программа «Поддержка малого и среднего предпринимательства»</vt:lpstr>
      <vt:lpstr>Муниципальная программа  «Управление муниципальными финансами»</vt:lpstr>
      <vt:lpstr>Муниципальная программа «Формирование инвестиционной привлекательности муниципального образования город Новороссийск»</vt:lpstr>
      <vt:lpstr>Муниципальная программа « Гармонизация межнациональных отношений и развитие национальных культур»</vt:lpstr>
      <vt:lpstr>Муниципальная программа «Поддержка некоммерческих организаций и содействие развитию гражданского общества»</vt:lpstr>
      <vt:lpstr>Муниципальная программа «Развитие и поддержка Новороссийского районного казачьего общества» </vt:lpstr>
      <vt:lpstr>Муниципальная программа «Информирование населения через средства массовой информации о деятельности органов местного самоуправления муниципального образования город Новороссийск»</vt:lpstr>
      <vt:lpstr>Муниципальная программа  «Управление муниципальным имуществом» </vt:lpstr>
      <vt:lpstr>Муниципальная программа «Эффективное муниципальное управление»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</dc:title>
  <dc:creator>Стеглик С.А.</dc:creator>
  <cp:lastModifiedBy>Кобзина Ю.Ю.</cp:lastModifiedBy>
  <cp:revision>163</cp:revision>
  <dcterms:created xsi:type="dcterms:W3CDTF">2019-03-28T05:59:10Z</dcterms:created>
  <dcterms:modified xsi:type="dcterms:W3CDTF">2019-04-17T14:23:38Z</dcterms:modified>
</cp:coreProperties>
</file>