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839700" cy="7232650"/>
  <p:notesSz cx="6858000" cy="9947275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Helvetica Neue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846">
          <p15:clr>
            <a:srgbClr val="A4A3A4"/>
          </p15:clr>
        </p15:guide>
        <p15:guide id="2" orient="horz" pos="486">
          <p15:clr>
            <a:srgbClr val="A4A3A4"/>
          </p15:clr>
        </p15:guide>
        <p15:guide id="3" pos="1068">
          <p15:clr>
            <a:srgbClr val="A4A3A4"/>
          </p15:clr>
        </p15:guide>
        <p15:guide id="4" orient="horz" pos="1212">
          <p15:clr>
            <a:srgbClr val="A4A3A4"/>
          </p15:clr>
        </p15:guide>
        <p15:guide id="5" pos="7038">
          <p15:clr>
            <a:srgbClr val="A4A3A4"/>
          </p15:clr>
        </p15:guide>
        <p15:guide id="6" orient="horz" pos="3140">
          <p15:clr>
            <a:srgbClr val="A4A3A4"/>
          </p15:clr>
        </p15:guide>
        <p15:guide id="7" orient="horz" pos="2346">
          <p15:clr>
            <a:srgbClr val="A4A3A4"/>
          </p15:clr>
        </p15:guide>
        <p15:guide id="8" pos="15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36" y="60"/>
      </p:cViewPr>
      <p:guideLst>
        <p:guide pos="846"/>
        <p:guide orient="horz" pos="486"/>
        <p:guide pos="1068"/>
        <p:guide orient="horz" pos="1212"/>
        <p:guide pos="7038"/>
        <p:guide orient="horz" pos="3140"/>
        <p:guide orient="horz" pos="2346"/>
        <p:guide pos="15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2971970" cy="4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550" tIns="38275" rIns="76550" bIns="3827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335" y="1"/>
            <a:ext cx="2971969" cy="4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550" tIns="38275" rIns="76550" bIns="3827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49263" y="1243013"/>
            <a:ext cx="5959475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970" y="4788055"/>
            <a:ext cx="5486061" cy="3916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550" tIns="38275" rIns="76550" bIns="3827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9476"/>
            <a:ext cx="2971970" cy="4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550" tIns="38275" rIns="76550" bIns="3827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335" y="9449476"/>
            <a:ext cx="2971969" cy="4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550" tIns="38275" rIns="76550" bIns="382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91885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9263" y="1243013"/>
            <a:ext cx="5959475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685970" y="4788055"/>
            <a:ext cx="5486061" cy="3916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550" tIns="38275" rIns="76550" bIns="3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0" name="Google Shape;50;p1:notes"/>
          <p:cNvSpPr txBox="1">
            <a:spLocks noGrp="1"/>
          </p:cNvSpPr>
          <p:nvPr>
            <p:ph type="sldNum" idx="12"/>
          </p:nvPr>
        </p:nvSpPr>
        <p:spPr>
          <a:xfrm>
            <a:off x="3884335" y="9449476"/>
            <a:ext cx="2971969" cy="4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550" tIns="38275" rIns="76550" bIns="382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9263" y="1243013"/>
            <a:ext cx="5959475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970" y="4788055"/>
            <a:ext cx="5486061" cy="3916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550" tIns="38275" rIns="76550" bIns="3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9" name="Google Shape;59;p2:notes"/>
          <p:cNvSpPr txBox="1">
            <a:spLocks noGrp="1"/>
          </p:cNvSpPr>
          <p:nvPr>
            <p:ph type="sldNum" idx="12"/>
          </p:nvPr>
        </p:nvSpPr>
        <p:spPr>
          <a:xfrm>
            <a:off x="3884335" y="9449476"/>
            <a:ext cx="2971969" cy="4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550" tIns="38275" rIns="76550" bIns="38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9263" y="1243013"/>
            <a:ext cx="5959475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3:notes"/>
          <p:cNvSpPr txBox="1">
            <a:spLocks noGrp="1"/>
          </p:cNvSpPr>
          <p:nvPr>
            <p:ph type="body" idx="1"/>
          </p:nvPr>
        </p:nvSpPr>
        <p:spPr>
          <a:xfrm>
            <a:off x="685970" y="4788055"/>
            <a:ext cx="5486061" cy="3916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550" tIns="38275" rIns="76550" bIns="3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71" name="Google Shape;71;p3:notes"/>
          <p:cNvSpPr txBox="1">
            <a:spLocks noGrp="1"/>
          </p:cNvSpPr>
          <p:nvPr>
            <p:ph type="sldNum" idx="12"/>
          </p:nvPr>
        </p:nvSpPr>
        <p:spPr>
          <a:xfrm>
            <a:off x="3884335" y="9449476"/>
            <a:ext cx="2971969" cy="4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550" tIns="38275" rIns="76550" bIns="38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9263" y="1243013"/>
            <a:ext cx="5959475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4:notes"/>
          <p:cNvSpPr txBox="1">
            <a:spLocks noGrp="1"/>
          </p:cNvSpPr>
          <p:nvPr>
            <p:ph type="body" idx="1"/>
          </p:nvPr>
        </p:nvSpPr>
        <p:spPr>
          <a:xfrm>
            <a:off x="685970" y="4788055"/>
            <a:ext cx="5486061" cy="3916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550" tIns="38275" rIns="76550" bIns="3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3" name="Google Shape;83;p4:notes"/>
          <p:cNvSpPr txBox="1">
            <a:spLocks noGrp="1"/>
          </p:cNvSpPr>
          <p:nvPr>
            <p:ph type="sldNum" idx="12"/>
          </p:nvPr>
        </p:nvSpPr>
        <p:spPr>
          <a:xfrm>
            <a:off x="3884335" y="9449476"/>
            <a:ext cx="2971969" cy="4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550" tIns="38275" rIns="76550" bIns="38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9263" y="1243013"/>
            <a:ext cx="5959475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5:notes"/>
          <p:cNvSpPr txBox="1">
            <a:spLocks noGrp="1"/>
          </p:cNvSpPr>
          <p:nvPr>
            <p:ph type="body" idx="1"/>
          </p:nvPr>
        </p:nvSpPr>
        <p:spPr>
          <a:xfrm>
            <a:off x="685970" y="4788055"/>
            <a:ext cx="5486061" cy="3916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550" tIns="38275" rIns="76550" bIns="3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2" name="Google Shape;92;p5:notes"/>
          <p:cNvSpPr txBox="1">
            <a:spLocks noGrp="1"/>
          </p:cNvSpPr>
          <p:nvPr>
            <p:ph type="sldNum" idx="12"/>
          </p:nvPr>
        </p:nvSpPr>
        <p:spPr>
          <a:xfrm>
            <a:off x="3884335" y="9449476"/>
            <a:ext cx="2971969" cy="4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550" tIns="38275" rIns="76550" bIns="38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9263" y="1243013"/>
            <a:ext cx="5959475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6:notes"/>
          <p:cNvSpPr txBox="1">
            <a:spLocks noGrp="1"/>
          </p:cNvSpPr>
          <p:nvPr>
            <p:ph type="body" idx="1"/>
          </p:nvPr>
        </p:nvSpPr>
        <p:spPr>
          <a:xfrm>
            <a:off x="685970" y="4788055"/>
            <a:ext cx="5486061" cy="3916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550" tIns="38275" rIns="76550" bIns="3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01" name="Google Shape;101;p6:notes"/>
          <p:cNvSpPr txBox="1">
            <a:spLocks noGrp="1"/>
          </p:cNvSpPr>
          <p:nvPr>
            <p:ph type="sldNum" idx="12"/>
          </p:nvPr>
        </p:nvSpPr>
        <p:spPr>
          <a:xfrm>
            <a:off x="3884335" y="9449476"/>
            <a:ext cx="2971969" cy="4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550" tIns="38275" rIns="76550" bIns="38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9263" y="1243013"/>
            <a:ext cx="5959475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7:notes"/>
          <p:cNvSpPr txBox="1">
            <a:spLocks noGrp="1"/>
          </p:cNvSpPr>
          <p:nvPr>
            <p:ph type="body" idx="1"/>
          </p:nvPr>
        </p:nvSpPr>
        <p:spPr>
          <a:xfrm>
            <a:off x="685970" y="4788055"/>
            <a:ext cx="5486061" cy="3916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550" tIns="38275" rIns="76550" bIns="3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0" name="Google Shape;110;p7:notes"/>
          <p:cNvSpPr txBox="1">
            <a:spLocks noGrp="1"/>
          </p:cNvSpPr>
          <p:nvPr>
            <p:ph type="sldNum" idx="12"/>
          </p:nvPr>
        </p:nvSpPr>
        <p:spPr>
          <a:xfrm>
            <a:off x="3884335" y="9449476"/>
            <a:ext cx="2971969" cy="4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550" tIns="38275" rIns="76550" bIns="38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9263" y="1243013"/>
            <a:ext cx="5959475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8:notes"/>
          <p:cNvSpPr txBox="1">
            <a:spLocks noGrp="1"/>
          </p:cNvSpPr>
          <p:nvPr>
            <p:ph type="body" idx="1"/>
          </p:nvPr>
        </p:nvSpPr>
        <p:spPr>
          <a:xfrm>
            <a:off x="685970" y="4788055"/>
            <a:ext cx="5486061" cy="3916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550" tIns="38275" rIns="76550" bIns="38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8:notes"/>
          <p:cNvSpPr txBox="1">
            <a:spLocks noGrp="1"/>
          </p:cNvSpPr>
          <p:nvPr>
            <p:ph type="sldNum" idx="12"/>
          </p:nvPr>
        </p:nvSpPr>
        <p:spPr>
          <a:xfrm>
            <a:off x="3884335" y="9449476"/>
            <a:ext cx="2971969" cy="4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550" tIns="38275" rIns="76550" bIns="382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4367657" y="6726364"/>
            <a:ext cx="4110735" cy="36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91909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642302" y="6726364"/>
            <a:ext cx="2954591" cy="36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91909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9249156" y="6726364"/>
            <a:ext cx="2954591" cy="36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800" b="0" i="0" u="none" strike="noStrike" cap="none">
                <a:solidFill>
                  <a:srgbClr val="9190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 b="0" i="0" u="none" strike="noStrike" cap="none">
                <a:solidFill>
                  <a:srgbClr val="91909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 b="0" i="0" u="none" strike="noStrike" cap="none">
                <a:solidFill>
                  <a:srgbClr val="91909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 b="0" i="0" u="none" strike="noStrike" cap="none">
                <a:solidFill>
                  <a:srgbClr val="91909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 b="0" i="0" u="none" strike="noStrike" cap="none">
                <a:solidFill>
                  <a:srgbClr val="91909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 b="0" i="0" u="none" strike="noStrike" cap="none">
                <a:solidFill>
                  <a:srgbClr val="91909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 b="0" i="0" u="none" strike="noStrike" cap="none">
                <a:solidFill>
                  <a:srgbClr val="91909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 b="0" i="0" u="none" strike="noStrike" cap="none">
                <a:solidFill>
                  <a:srgbClr val="91909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 b="0" i="0" u="none" strike="noStrike" cap="none">
                <a:solidFill>
                  <a:srgbClr val="91909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42302" y="6726364"/>
            <a:ext cx="2954591" cy="36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367657" y="6726364"/>
            <a:ext cx="4110735" cy="36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9249156" y="6726364"/>
            <a:ext cx="2954591" cy="36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ctrTitle"/>
          </p:nvPr>
        </p:nvSpPr>
        <p:spPr>
          <a:xfrm>
            <a:off x="963453" y="2242121"/>
            <a:ext cx="10919142" cy="1518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1"/>
          </p:nvPr>
        </p:nvSpPr>
        <p:spPr>
          <a:xfrm>
            <a:off x="1926907" y="4050284"/>
            <a:ext cx="8992234" cy="180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4367657" y="6726364"/>
            <a:ext cx="4110735" cy="36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91909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642302" y="6726364"/>
            <a:ext cx="2954591" cy="36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91909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9249156" y="6726364"/>
            <a:ext cx="2954591" cy="36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9190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91909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91909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91909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91909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91909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91909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91909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91909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42302" y="289305"/>
            <a:ext cx="11561444" cy="1157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42302" y="1663509"/>
            <a:ext cx="11561444" cy="477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367657" y="6726364"/>
            <a:ext cx="4110735" cy="36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91909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42302" y="6726364"/>
            <a:ext cx="2954591" cy="36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91909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9249156" y="6726364"/>
            <a:ext cx="2954591" cy="36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9190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91909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91909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91909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91909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91909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91909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91909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91909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642302" y="289305"/>
            <a:ext cx="11561444" cy="1157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642302" y="1663509"/>
            <a:ext cx="5588031" cy="477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6615715" y="1663509"/>
            <a:ext cx="5588031" cy="477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4367657" y="6726364"/>
            <a:ext cx="4110735" cy="36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91909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642302" y="6726364"/>
            <a:ext cx="2954591" cy="36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91909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9249156" y="6726364"/>
            <a:ext cx="2954591" cy="36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9190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91909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91909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91909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91909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91909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91909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91909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91909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642302" y="289305"/>
            <a:ext cx="11561444" cy="1157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ftr" idx="11"/>
          </p:nvPr>
        </p:nvSpPr>
        <p:spPr>
          <a:xfrm>
            <a:off x="4367657" y="6726364"/>
            <a:ext cx="4110735" cy="36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91909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dt" idx="10"/>
          </p:nvPr>
        </p:nvSpPr>
        <p:spPr>
          <a:xfrm>
            <a:off x="642302" y="6726364"/>
            <a:ext cx="2954591" cy="36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91909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9249156" y="6726364"/>
            <a:ext cx="2954591" cy="36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9190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91909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91909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91909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91909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91909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91909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91909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91909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42302" y="289305"/>
            <a:ext cx="11561444" cy="1157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42302" y="1663509"/>
            <a:ext cx="11561444" cy="477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4367657" y="6726364"/>
            <a:ext cx="4110735" cy="36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9190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642302" y="6726364"/>
            <a:ext cx="2954591" cy="36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9190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9249156" y="6726364"/>
            <a:ext cx="2954591" cy="36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9190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91909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91909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91909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91909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91909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91909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91909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91909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" y="0"/>
            <a:ext cx="12838410" cy="723265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 txBox="1"/>
          <p:nvPr/>
        </p:nvSpPr>
        <p:spPr>
          <a:xfrm>
            <a:off x="964806" y="2974870"/>
            <a:ext cx="9995125" cy="104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635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Транспорт на карт</a:t>
            </a:r>
            <a:r>
              <a:rPr lang="ru-RU" sz="7200" b="1">
                <a:solidFill>
                  <a:schemeClr val="lt1"/>
                </a:solidFill>
              </a:rPr>
              <a:t>е</a:t>
            </a:r>
            <a:endParaRPr/>
          </a:p>
        </p:txBody>
      </p:sp>
      <p:pic>
        <p:nvPicPr>
          <p:cNvPr id="54" name="Google Shape;5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864" y="721003"/>
            <a:ext cx="1770892" cy="7254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8"/>
          <p:cNvSpPr/>
          <p:nvPr/>
        </p:nvSpPr>
        <p:spPr>
          <a:xfrm>
            <a:off x="919325" y="5057875"/>
            <a:ext cx="87618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Движение транспорта в режиме реального времени в приложении 2ГИС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i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7029" y="1565391"/>
            <a:ext cx="2291937" cy="3885383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9"/>
          <p:cNvSpPr/>
          <p:nvPr/>
        </p:nvSpPr>
        <p:spPr>
          <a:xfrm>
            <a:off x="541950" y="1565391"/>
            <a:ext cx="5189100" cy="9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rgbClr val="404042"/>
                </a:solidFill>
              </a:rPr>
              <a:t>М</a:t>
            </a:r>
            <a:r>
              <a:rPr lang="ru-RU" sz="3200">
                <a:solidFill>
                  <a:srgbClr val="404042"/>
                </a:solidFill>
                <a:latin typeface="Arial"/>
                <a:ea typeface="Arial"/>
                <a:cs typeface="Arial"/>
                <a:sym typeface="Arial"/>
              </a:rPr>
              <a:t>обиль</a:t>
            </a:r>
            <a:r>
              <a:rPr lang="ru-RU" sz="3200">
                <a:solidFill>
                  <a:srgbClr val="404042"/>
                </a:solidFill>
              </a:rPr>
              <a:t>ный</a:t>
            </a:r>
            <a:r>
              <a:rPr lang="ru-RU" sz="3200">
                <a:solidFill>
                  <a:srgbClr val="404042"/>
                </a:solidFill>
                <a:latin typeface="Arial"/>
                <a:ea typeface="Arial"/>
                <a:cs typeface="Arial"/>
                <a:sym typeface="Arial"/>
              </a:rPr>
              <a:t> 2ГИС</a:t>
            </a:r>
            <a:endParaRPr sz="3200">
              <a:solidFill>
                <a:srgbClr val="404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9"/>
          <p:cNvSpPr txBox="1"/>
          <p:nvPr/>
        </p:nvSpPr>
        <p:spPr>
          <a:xfrm>
            <a:off x="357000" y="2654772"/>
            <a:ext cx="5559000" cy="3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</a:rPr>
              <a:t>Наши карты и справочные данные о компаниях помогают людям легко ориентироваться в городе с помощью смартфона.</a:t>
            </a:r>
            <a:br>
              <a:rPr lang="ru-RU" sz="1600" dirty="0">
                <a:solidFill>
                  <a:schemeClr val="dk1"/>
                </a:solidFill>
              </a:rPr>
            </a:br>
            <a:r>
              <a:rPr lang="ru-RU" sz="1600" dirty="0">
                <a:solidFill>
                  <a:schemeClr val="dk1"/>
                </a:solidFill>
              </a:rPr>
              <a:t/>
            </a:r>
            <a:br>
              <a:rPr lang="ru-RU" sz="1600" dirty="0">
                <a:solidFill>
                  <a:schemeClr val="dk1"/>
                </a:solidFill>
              </a:rPr>
            </a:br>
            <a:r>
              <a:rPr lang="ru-RU" sz="1600" dirty="0">
                <a:solidFill>
                  <a:schemeClr val="dk1"/>
                </a:solidFill>
              </a:rPr>
              <a:t>Ежедневно тысячи горожан смотрят расписание </a:t>
            </a:r>
            <a:endParaRPr sz="16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</a:rPr>
              <a:t>и прокладывают маршруты по городу с помощью 2ГИС.</a:t>
            </a:r>
            <a:endParaRPr sz="1600" dirty="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D5B5E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</a:rPr>
              <a:t>В </a:t>
            </a:r>
            <a:r>
              <a:rPr lang="ru-RU" sz="1600" dirty="0" smtClean="0">
                <a:solidFill>
                  <a:schemeClr val="dk1"/>
                </a:solidFill>
              </a:rPr>
              <a:t>Новороссийске </a:t>
            </a:r>
            <a:r>
              <a:rPr lang="ru-RU" sz="1600" dirty="0">
                <a:solidFill>
                  <a:schemeClr val="dk1"/>
                </a:solidFill>
              </a:rPr>
              <a:t>2ГИС запускают </a:t>
            </a:r>
            <a:r>
              <a:rPr lang="ru-RU" sz="1600" dirty="0" smtClean="0">
                <a:solidFill>
                  <a:schemeClr val="dk1"/>
                </a:solidFill>
              </a:rPr>
              <a:t>на более </a:t>
            </a:r>
            <a:r>
              <a:rPr lang="ru-RU" sz="1600" b="1" dirty="0" smtClean="0">
                <a:solidFill>
                  <a:schemeClr val="dk1"/>
                </a:solidFill>
              </a:rPr>
              <a:t>3</a:t>
            </a:r>
            <a:r>
              <a:rPr lang="ru-RU" sz="1600" b="1" dirty="0">
                <a:solidFill>
                  <a:schemeClr val="dk1"/>
                </a:solidFill>
              </a:rPr>
              <a:t>5</a:t>
            </a:r>
            <a:r>
              <a:rPr lang="ru-RU" sz="1600" b="1" dirty="0" smtClean="0">
                <a:solidFill>
                  <a:schemeClr val="dk1"/>
                </a:solidFill>
              </a:rPr>
              <a:t>0 </a:t>
            </a:r>
            <a:r>
              <a:rPr lang="ru-RU" sz="1600" b="1" dirty="0" smtClean="0">
                <a:solidFill>
                  <a:schemeClr val="dk1"/>
                </a:solidFill>
              </a:rPr>
              <a:t>000 </a:t>
            </a:r>
            <a:r>
              <a:rPr lang="ru-RU" sz="1600" dirty="0" smtClean="0">
                <a:solidFill>
                  <a:schemeClr val="dk1"/>
                </a:solidFill>
              </a:rPr>
              <a:t>устройств </a:t>
            </a:r>
            <a:r>
              <a:rPr lang="ru-RU" sz="1600" dirty="0">
                <a:solidFill>
                  <a:schemeClr val="dk1"/>
                </a:solidFill>
              </a:rPr>
              <a:t>в месяц, </a:t>
            </a:r>
            <a:r>
              <a:rPr lang="ru-RU" sz="1600" b="1" dirty="0" smtClean="0">
                <a:solidFill>
                  <a:schemeClr val="dk1"/>
                </a:solidFill>
              </a:rPr>
              <a:t>191 </a:t>
            </a:r>
            <a:r>
              <a:rPr lang="ru-RU" sz="1600" b="1" dirty="0" smtClean="0">
                <a:solidFill>
                  <a:schemeClr val="dk1"/>
                </a:solidFill>
              </a:rPr>
              <a:t>000 </a:t>
            </a:r>
            <a:r>
              <a:rPr lang="ru-RU" sz="1600" dirty="0" smtClean="0">
                <a:solidFill>
                  <a:schemeClr val="dk1"/>
                </a:solidFill>
              </a:rPr>
              <a:t>из </a:t>
            </a:r>
            <a:r>
              <a:rPr lang="ru-RU" sz="1600" dirty="0">
                <a:solidFill>
                  <a:schemeClr val="dk1"/>
                </a:solidFill>
              </a:rPr>
              <a:t>них — это смартфоны.</a:t>
            </a:r>
            <a:endParaRPr sz="1600" dirty="0"/>
          </a:p>
        </p:txBody>
      </p:sp>
      <p:pic>
        <p:nvPicPr>
          <p:cNvPr id="63" name="Google Shape;6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8150" y="678810"/>
            <a:ext cx="886970" cy="362713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9"/>
          <p:cNvSpPr/>
          <p:nvPr/>
        </p:nvSpPr>
        <p:spPr>
          <a:xfrm>
            <a:off x="963225" y="715168"/>
            <a:ext cx="1113840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Название раздела</a:t>
            </a:r>
            <a:endParaRPr/>
          </a:p>
        </p:txBody>
      </p:sp>
      <p:pic>
        <p:nvPicPr>
          <p:cNvPr id="66" name="Google Shape;66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43408" y="1565391"/>
            <a:ext cx="2327563" cy="3766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13682" y="1565391"/>
            <a:ext cx="2222848" cy="3766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/>
          <p:nvPr/>
        </p:nvSpPr>
        <p:spPr>
          <a:xfrm>
            <a:off x="804100" y="1565400"/>
            <a:ext cx="5559000" cy="9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rgbClr val="404042"/>
                </a:solidFill>
                <a:latin typeface="Arial"/>
                <a:ea typeface="Arial"/>
                <a:cs typeface="Arial"/>
                <a:sym typeface="Arial"/>
              </a:rPr>
              <a:t>Пользоваться транспортом станет удобней</a:t>
            </a:r>
            <a:endParaRPr sz="3200">
              <a:solidFill>
                <a:srgbClr val="404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0"/>
          <p:cNvSpPr txBox="1"/>
          <p:nvPr/>
        </p:nvSpPr>
        <p:spPr>
          <a:xfrm>
            <a:off x="641950" y="3074144"/>
            <a:ext cx="5559000" cy="31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</a:rPr>
              <a:t>2ГИС покажет на карте общественный транспорт в реальном времени. 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</a:rPr>
              <a:t>Жители смогут увидеть, где едет их автобус, </a:t>
            </a:r>
            <a:r>
              <a:rPr lang="ru-RU" sz="1600" dirty="0" smtClean="0">
                <a:solidFill>
                  <a:schemeClr val="dk1"/>
                </a:solidFill>
              </a:rPr>
              <a:t>троллейбус </a:t>
            </a:r>
            <a:r>
              <a:rPr lang="ru-RU" sz="1600" dirty="0">
                <a:solidFill>
                  <a:schemeClr val="dk1"/>
                </a:solidFill>
              </a:rPr>
              <a:t>или маршрутка, и сориентироваться, когда выходить на остановку. 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</a:rPr>
              <a:t>Это сократит время ожидания, повысит удобство пользования и подчеркнет технологичность города, развитие инноваций в сфере общественного транспорта.</a:t>
            </a:r>
            <a:endParaRPr sz="1600" i="1" dirty="0">
              <a:solidFill>
                <a:schemeClr val="dk1"/>
              </a:solidFill>
            </a:endParaRPr>
          </a:p>
        </p:txBody>
      </p:sp>
      <p:pic>
        <p:nvPicPr>
          <p:cNvPr id="75" name="Google Shape;7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150" y="678810"/>
            <a:ext cx="886970" cy="362713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0"/>
          <p:cNvSpPr/>
          <p:nvPr/>
        </p:nvSpPr>
        <p:spPr>
          <a:xfrm>
            <a:off x="963225" y="715168"/>
            <a:ext cx="1113840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Название раздела</a:t>
            </a:r>
            <a:endParaRPr/>
          </a:p>
        </p:txBody>
      </p:sp>
      <p:pic>
        <p:nvPicPr>
          <p:cNvPr id="77" name="Google Shape;77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22130" y="676956"/>
            <a:ext cx="2977511" cy="5343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08914" y="715168"/>
            <a:ext cx="2993944" cy="5305622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0"/>
          <p:cNvSpPr txBox="1"/>
          <p:nvPr/>
        </p:nvSpPr>
        <p:spPr>
          <a:xfrm>
            <a:off x="7411710" y="6398131"/>
            <a:ext cx="40570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*Предварительный эскиз интерфейса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/>
          <p:nvPr/>
        </p:nvSpPr>
        <p:spPr>
          <a:xfrm>
            <a:off x="804100" y="1565391"/>
            <a:ext cx="83781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Полезно горожанам </a:t>
            </a:r>
            <a:endParaRPr/>
          </a:p>
        </p:txBody>
      </p:sp>
      <p:sp>
        <p:nvSpPr>
          <p:cNvPr id="86" name="Google Shape;86;p11"/>
          <p:cNvSpPr txBox="1"/>
          <p:nvPr/>
        </p:nvSpPr>
        <p:spPr>
          <a:xfrm>
            <a:off x="641950" y="2734099"/>
            <a:ext cx="5559000" cy="27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</a:rPr>
              <a:t>Могут отслеживать </a:t>
            </a:r>
            <a:r>
              <a:rPr lang="ru-RU" sz="1600" b="1">
                <a:solidFill>
                  <a:schemeClr val="dk1"/>
                </a:solidFill>
              </a:rPr>
              <a:t>на карте движение транспорта</a:t>
            </a:r>
            <a:r>
              <a:rPr lang="ru-RU" sz="1600">
                <a:solidFill>
                  <a:schemeClr val="dk1"/>
                </a:solidFill>
              </a:rPr>
              <a:t> по интересующему маршруту.</a:t>
            </a:r>
            <a:endParaRPr sz="16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dk1"/>
                </a:solidFill>
              </a:rPr>
              <a:t>Удобнее планировать</a:t>
            </a:r>
            <a:r>
              <a:rPr lang="ru-RU" sz="1600">
                <a:solidFill>
                  <a:schemeClr val="dk1"/>
                </a:solidFill>
              </a:rPr>
              <a:t> поездку.</a:t>
            </a:r>
            <a:endParaRPr sz="16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</a:rPr>
              <a:t>Будут </a:t>
            </a:r>
            <a:r>
              <a:rPr lang="ru-RU" sz="1600" b="1">
                <a:solidFill>
                  <a:schemeClr val="dk1"/>
                </a:solidFill>
              </a:rPr>
              <a:t>чаще пользоваться общественным транспортом</a:t>
            </a:r>
            <a:r>
              <a:rPr lang="ru-RU" sz="1600">
                <a:solidFill>
                  <a:schemeClr val="dk1"/>
                </a:solidFill>
              </a:rPr>
              <a:t> — зная, где он.</a:t>
            </a:r>
            <a:endParaRPr sz="16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</a:rPr>
              <a:t>Могут экономить место на телефоне: в отличие от транспортных приложений, 2ГИС —</a:t>
            </a:r>
            <a:r>
              <a:rPr lang="ru-RU" sz="1600" b="1">
                <a:solidFill>
                  <a:schemeClr val="dk1"/>
                </a:solidFill>
              </a:rPr>
              <a:t> универсальный городской сервис</a:t>
            </a:r>
            <a:r>
              <a:rPr lang="ru-RU" sz="1600">
                <a:solidFill>
                  <a:schemeClr val="dk1"/>
                </a:solidFill>
              </a:rPr>
              <a:t>, его одного достаточно, чтобы найти всё необходимое.</a:t>
            </a:r>
            <a:endParaRPr sz="16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5D5B5E"/>
              </a:solidFill>
            </a:endParaRPr>
          </a:p>
        </p:txBody>
      </p:sp>
      <p:pic>
        <p:nvPicPr>
          <p:cNvPr id="87" name="Google Shape;8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150" y="678810"/>
            <a:ext cx="886970" cy="362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1"/>
          <p:cNvPicPr preferRelativeResize="0"/>
          <p:nvPr/>
        </p:nvPicPr>
        <p:blipFill rotWithShape="1">
          <a:blip r:embed="rId4">
            <a:alphaModFix/>
          </a:blip>
          <a:srcRect l="13426" r="28628"/>
          <a:stretch/>
        </p:blipFill>
        <p:spPr>
          <a:xfrm>
            <a:off x="6553200" y="0"/>
            <a:ext cx="6286500" cy="723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/>
          <p:nvPr/>
        </p:nvSpPr>
        <p:spPr>
          <a:xfrm>
            <a:off x="880300" y="1565391"/>
            <a:ext cx="837807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Полезно городу</a:t>
            </a:r>
            <a:endParaRPr/>
          </a:p>
        </p:txBody>
      </p:sp>
      <p:sp>
        <p:nvSpPr>
          <p:cNvPr id="95" name="Google Shape;95;p12"/>
          <p:cNvSpPr txBox="1"/>
          <p:nvPr/>
        </p:nvSpPr>
        <p:spPr>
          <a:xfrm>
            <a:off x="718150" y="2581700"/>
            <a:ext cx="4622400" cy="42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dk1"/>
                </a:solidFill>
              </a:rPr>
              <a:t>Эффективная загрузка</a:t>
            </a:r>
            <a:r>
              <a:rPr lang="ru-RU" sz="1600" dirty="0">
                <a:solidFill>
                  <a:schemeClr val="dk1"/>
                </a:solidFill>
              </a:rPr>
              <a:t> ОТ, так как им удобно пользоваться. Дополнительное </a:t>
            </a:r>
            <a:r>
              <a:rPr lang="ru-RU" sz="1600" b="1" dirty="0">
                <a:solidFill>
                  <a:schemeClr val="dk1"/>
                </a:solidFill>
              </a:rPr>
              <a:t>информирование</a:t>
            </a:r>
            <a:r>
              <a:rPr lang="ru-RU" sz="1600" dirty="0">
                <a:solidFill>
                  <a:schemeClr val="dk1"/>
                </a:solidFill>
              </a:rPr>
              <a:t> населения о </a:t>
            </a:r>
            <a:r>
              <a:rPr lang="ru-RU" sz="1600" b="1" dirty="0">
                <a:solidFill>
                  <a:schemeClr val="dk1"/>
                </a:solidFill>
              </a:rPr>
              <a:t>развитии</a:t>
            </a:r>
            <a:r>
              <a:rPr lang="ru-RU" sz="1600" dirty="0">
                <a:solidFill>
                  <a:schemeClr val="dk1"/>
                </a:solidFill>
              </a:rPr>
              <a:t> транспортной системы города.</a:t>
            </a:r>
            <a:endParaRPr sz="16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600" dirty="0">
                <a:solidFill>
                  <a:schemeClr val="dk1"/>
                </a:solidFill>
              </a:rPr>
              <a:t>Повышение </a:t>
            </a:r>
            <a:r>
              <a:rPr lang="ru-RU" sz="1600" b="1" dirty="0">
                <a:solidFill>
                  <a:schemeClr val="dk1"/>
                </a:solidFill>
              </a:rPr>
              <a:t>эффективности</a:t>
            </a:r>
            <a:r>
              <a:rPr lang="ru-RU" sz="1600" dirty="0">
                <a:solidFill>
                  <a:schemeClr val="dk1"/>
                </a:solidFill>
              </a:rPr>
              <a:t> контроля за качеством качества перевозок.</a:t>
            </a:r>
            <a:endParaRPr sz="16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</a:rPr>
              <a:t>Демонстрация </a:t>
            </a:r>
            <a:r>
              <a:rPr lang="ru-RU" sz="1600" b="1" dirty="0">
                <a:solidFill>
                  <a:schemeClr val="dk1"/>
                </a:solidFill>
              </a:rPr>
              <a:t>технологического развития</a:t>
            </a:r>
            <a:r>
              <a:rPr lang="ru-RU" sz="1600" dirty="0">
                <a:solidFill>
                  <a:schemeClr val="dk1"/>
                </a:solidFill>
              </a:rPr>
              <a:t> и </a:t>
            </a:r>
            <a:r>
              <a:rPr lang="ru-RU" sz="1600" dirty="0" err="1">
                <a:solidFill>
                  <a:schemeClr val="dk1"/>
                </a:solidFill>
              </a:rPr>
              <a:t>инновационности</a:t>
            </a:r>
            <a:r>
              <a:rPr lang="ru-RU" sz="1600" dirty="0">
                <a:solidFill>
                  <a:schemeClr val="dk1"/>
                </a:solidFill>
              </a:rPr>
              <a:t> города.</a:t>
            </a:r>
            <a:endParaRPr sz="16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dk1"/>
                </a:solidFill>
              </a:rPr>
              <a:t>Поддержка федерального законодательства</a:t>
            </a:r>
            <a:r>
              <a:rPr lang="ru-RU" sz="1600" dirty="0">
                <a:solidFill>
                  <a:schemeClr val="dk1"/>
                </a:solidFill>
              </a:rPr>
              <a:t> в области транспорта </a:t>
            </a:r>
            <a:r>
              <a:rPr lang="ru-RU" sz="1600">
                <a:solidFill>
                  <a:schemeClr val="dk1"/>
                </a:solidFill>
              </a:rPr>
              <a:t>и </a:t>
            </a:r>
            <a:r>
              <a:rPr lang="ru-RU" sz="1600" smtClean="0">
                <a:solidFill>
                  <a:schemeClr val="dk1"/>
                </a:solidFill>
              </a:rPr>
              <a:t>навигации.</a:t>
            </a:r>
            <a:endParaRPr sz="1600" dirty="0">
              <a:solidFill>
                <a:schemeClr val="dk1"/>
              </a:solidFill>
            </a:endParaRPr>
          </a:p>
        </p:txBody>
      </p:sp>
      <p:pic>
        <p:nvPicPr>
          <p:cNvPr id="96" name="Google Shape;9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150" y="678810"/>
            <a:ext cx="886970" cy="362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2"/>
          <p:cNvPicPr preferRelativeResize="0"/>
          <p:nvPr/>
        </p:nvPicPr>
        <p:blipFill rotWithShape="1">
          <a:blip r:embed="rId4">
            <a:alphaModFix/>
          </a:blip>
          <a:srcRect l="36112" r="1377"/>
          <a:stretch/>
        </p:blipFill>
        <p:spPr>
          <a:xfrm>
            <a:off x="6457949" y="0"/>
            <a:ext cx="6781801" cy="723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"/>
          <p:cNvSpPr/>
          <p:nvPr/>
        </p:nvSpPr>
        <p:spPr>
          <a:xfrm>
            <a:off x="880300" y="1565391"/>
            <a:ext cx="837807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Все узнают о транспорте</a:t>
            </a:r>
            <a:endParaRPr sz="3200">
              <a:solidFill>
                <a:srgbClr val="404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3"/>
          <p:cNvSpPr txBox="1"/>
          <p:nvPr/>
        </p:nvSpPr>
        <p:spPr>
          <a:xfrm>
            <a:off x="718150" y="2581699"/>
            <a:ext cx="5559000" cy="3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</a:rPr>
              <a:t>На моменте запуска мы громко расскажем о том, что эта функция появилась в 2ГИС. 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</a:rPr>
              <a:t>Расскажем при помощи самого 2ГИС, наших социальных сетей и других каналов общения с пользователями.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</a:rPr>
              <a:t>В городе выпустим пресс-релиз о том, что мэрия предоставила данные для сервиса, которые позволят жителям удобнее пользоваться общественным транспортом. </a:t>
            </a:r>
            <a:endParaRPr sz="1600" dirty="0">
              <a:solidFill>
                <a:schemeClr val="dk1"/>
              </a:solidFill>
            </a:endParaRPr>
          </a:p>
        </p:txBody>
      </p:sp>
      <p:pic>
        <p:nvPicPr>
          <p:cNvPr id="105" name="Google Shape;10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150" y="678810"/>
            <a:ext cx="886970" cy="362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3"/>
          <p:cNvPicPr preferRelativeResize="0"/>
          <p:nvPr/>
        </p:nvPicPr>
        <p:blipFill rotWithShape="1">
          <a:blip r:embed="rId4">
            <a:alphaModFix/>
          </a:blip>
          <a:srcRect l="19262" r="30806"/>
          <a:stretch/>
        </p:blipFill>
        <p:spPr>
          <a:xfrm>
            <a:off x="6419849" y="0"/>
            <a:ext cx="6419851" cy="723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4"/>
          <p:cNvPicPr preferRelativeResize="0"/>
          <p:nvPr/>
        </p:nvPicPr>
        <p:blipFill rotWithShape="1">
          <a:blip r:embed="rId3">
            <a:alphaModFix/>
          </a:blip>
          <a:srcRect l="1176" t="14990" r="1238" b="11715"/>
          <a:stretch/>
        </p:blipFill>
        <p:spPr>
          <a:xfrm>
            <a:off x="0" y="0"/>
            <a:ext cx="12839700" cy="723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8150" y="687436"/>
            <a:ext cx="886970" cy="36271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4"/>
          <p:cNvSpPr txBox="1"/>
          <p:nvPr/>
        </p:nvSpPr>
        <p:spPr>
          <a:xfrm>
            <a:off x="960701" y="2556350"/>
            <a:ext cx="6209400" cy="3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Данные о движении общественного транспорта — это всё, что остаётся добавить для запуска.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Подобные данные на безвозмездной основе уже предоставили 2ГИС мэрии Санкт-Петербурга и </a:t>
            </a:r>
            <a:r>
              <a:rPr lang="ru-RU" sz="20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Красноярска. </a:t>
            </a:r>
            <a:r>
              <a:rPr lang="ru-RU" sz="20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Сейчас мы подключаем другие города и готовимся к релизу, который будут освещать федеральные и региональные СМИ.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Приглашаем </a:t>
            </a:r>
            <a:r>
              <a:rPr lang="ru-RU" sz="20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 наш </a:t>
            </a:r>
            <a:r>
              <a:rPr lang="ru-RU" sz="20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город войти в число первых!</a:t>
            </a:r>
            <a:endParaRPr dirty="0"/>
          </a:p>
        </p:txBody>
      </p:sp>
      <p:sp>
        <p:nvSpPr>
          <p:cNvPr id="115" name="Google Shape;115;p14"/>
          <p:cNvSpPr/>
          <p:nvPr/>
        </p:nvSpPr>
        <p:spPr>
          <a:xfrm>
            <a:off x="880300" y="1565391"/>
            <a:ext cx="837807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Что нужно для запуска?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4"/>
          <p:cNvSpPr/>
          <p:nvPr/>
        </p:nvSpPr>
        <p:spPr>
          <a:xfrm>
            <a:off x="855892" y="2623806"/>
            <a:ext cx="45719" cy="31026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" y="0"/>
            <a:ext cx="12838410" cy="723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5"/>
          <p:cNvSpPr txBox="1"/>
          <p:nvPr/>
        </p:nvSpPr>
        <p:spPr>
          <a:xfrm>
            <a:off x="964806" y="3818787"/>
            <a:ext cx="9995125" cy="104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635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СПАСИБО!</a:t>
            </a:r>
            <a:endParaRPr/>
          </a:p>
        </p:txBody>
      </p:sp>
      <p:pic>
        <p:nvPicPr>
          <p:cNvPr id="124" name="Google Shape;12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864" y="721003"/>
            <a:ext cx="1770892" cy="72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5"/>
          <p:cNvSpPr/>
          <p:nvPr/>
        </p:nvSpPr>
        <p:spPr>
          <a:xfrm>
            <a:off x="919323" y="5057876"/>
            <a:ext cx="6419850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i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Другая 2">
      <a:dk1>
        <a:srgbClr val="414042"/>
      </a:dk1>
      <a:lt1>
        <a:srgbClr val="FFFFFF"/>
      </a:lt1>
      <a:dk2>
        <a:srgbClr val="4D4D4F"/>
      </a:dk2>
      <a:lt2>
        <a:srgbClr val="EDEDEE"/>
      </a:lt2>
      <a:accent1>
        <a:srgbClr val="94D419"/>
      </a:accent1>
      <a:accent2>
        <a:srgbClr val="00C5E0"/>
      </a:accent2>
      <a:accent3>
        <a:srgbClr val="FEDD00"/>
      </a:accent3>
      <a:accent4>
        <a:srgbClr val="36C600"/>
      </a:accent4>
      <a:accent5>
        <a:srgbClr val="008CE6"/>
      </a:accent5>
      <a:accent6>
        <a:srgbClr val="4D4D4F"/>
      </a:accent6>
      <a:hlink>
        <a:srgbClr val="00C5E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357</Words>
  <Application>Microsoft Office PowerPoint</Application>
  <PresentationFormat>Произвольный</PresentationFormat>
  <Paragraphs>53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Helvetica Neue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Сидорова Кристина Владиславовна</dc:creator>
  <cp:lastModifiedBy>Сидорова Кристина Владиславовна</cp:lastModifiedBy>
  <cp:revision>6</cp:revision>
  <dcterms:modified xsi:type="dcterms:W3CDTF">2021-06-21T09:30:42Z</dcterms:modified>
</cp:coreProperties>
</file>