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</p:sldMasterIdLst>
  <p:notesMasterIdLst>
    <p:notesMasterId r:id="rId28"/>
  </p:notesMasterIdLst>
  <p:handoutMasterIdLst>
    <p:handoutMasterId r:id="rId29"/>
  </p:handoutMasterIdLst>
  <p:sldIdLst>
    <p:sldId id="257" r:id="rId2"/>
    <p:sldId id="258" r:id="rId3"/>
    <p:sldId id="263" r:id="rId4"/>
    <p:sldId id="271" r:id="rId5"/>
    <p:sldId id="277" r:id="rId6"/>
    <p:sldId id="264" r:id="rId7"/>
    <p:sldId id="272" r:id="rId8"/>
    <p:sldId id="276" r:id="rId9"/>
    <p:sldId id="281" r:id="rId10"/>
    <p:sldId id="283" r:id="rId11"/>
    <p:sldId id="262" r:id="rId12"/>
    <p:sldId id="259" r:id="rId13"/>
    <p:sldId id="260" r:id="rId14"/>
    <p:sldId id="266" r:id="rId15"/>
    <p:sldId id="274" r:id="rId16"/>
    <p:sldId id="275" r:id="rId17"/>
    <p:sldId id="273" r:id="rId18"/>
    <p:sldId id="279" r:id="rId19"/>
    <p:sldId id="280" r:id="rId20"/>
    <p:sldId id="282" r:id="rId21"/>
    <p:sldId id="285" r:id="rId22"/>
    <p:sldId id="284" r:id="rId23"/>
    <p:sldId id="278" r:id="rId24"/>
    <p:sldId id="267" r:id="rId25"/>
    <p:sldId id="268" r:id="rId26"/>
    <p:sldId id="269" r:id="rId27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25E8D1C-C907-43D4-9403-31239744D58C}">
          <p14:sldIdLst>
            <p14:sldId id="257"/>
            <p14:sldId id="258"/>
            <p14:sldId id="263"/>
            <p14:sldId id="271"/>
            <p14:sldId id="277"/>
            <p14:sldId id="264"/>
            <p14:sldId id="272"/>
            <p14:sldId id="276"/>
            <p14:sldId id="281"/>
            <p14:sldId id="283"/>
            <p14:sldId id="262"/>
            <p14:sldId id="259"/>
            <p14:sldId id="260"/>
            <p14:sldId id="266"/>
            <p14:sldId id="274"/>
            <p14:sldId id="275"/>
            <p14:sldId id="273"/>
            <p14:sldId id="279"/>
            <p14:sldId id="280"/>
            <p14:sldId id="282"/>
            <p14:sldId id="285"/>
            <p14:sldId id="284"/>
            <p14:sldId id="278"/>
            <p14:sldId id="267"/>
            <p14:sldId id="268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D8AC"/>
    <a:srgbClr val="BBD1E7"/>
    <a:srgbClr val="E0F1F4"/>
    <a:srgbClr val="C7E6EB"/>
    <a:srgbClr val="A8C98D"/>
    <a:srgbClr val="A9E0EF"/>
    <a:srgbClr val="4778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79" d="100"/>
          <a:sy n="79" d="100"/>
        </p:scale>
        <p:origin x="147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A76BA44-355E-4521-A85C-2303D9B2F3E0}" type="datetime1">
              <a:rPr lang="ru-RU" smtClean="0"/>
              <a:t>09.08.2021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1A8EE09-76CC-4000-B080-9F213DA7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812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F647278-5753-4425-85F2-15EE02783E90}" type="datetime1">
              <a:rPr lang="ru-RU" smtClean="0"/>
              <a:t>09.08.2021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  <a:endParaRPr lang="en-US"/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 lang="en-US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8E40627-AA7D-471F-B5F2-0BF9E4C68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4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Прямоугольник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Прямоугольник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Прямоугольник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 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fld id="{314BBFDA-BFBC-443C-A84A-499073577AF9}" type="datetime1">
              <a:rPr lang="ru-RU" smtClean="0"/>
              <a:t>09.08.2021</a:t>
            </a:fld>
            <a:endParaRPr lang="en-US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95D63BB-73FD-4A75-9F6F-7CE6B107D600}" type="datetime1">
              <a:rPr lang="ru-RU" smtClean="0"/>
              <a:t>09.08.2021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FFA63F5-B5B5-47BF-BD86-E491F8A829FD}" type="datetime1">
              <a:rPr lang="ru-RU" smtClean="0"/>
              <a:t>09.08.2021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35E9E0-BEE8-4F1F-904B-21E60A148A2E}" type="datetime1">
              <a:rPr lang="ru-RU" smtClean="0"/>
              <a:t>09.08.2021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Прямоугольник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Прямоугольник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Прямоугольник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fld id="{F490AA40-671D-4CA8-B755-98BD2E6B6D4E}" type="datetime1">
              <a:rPr lang="ru-RU" smtClean="0"/>
              <a:t>09.08.2021</a:t>
            </a:fld>
            <a:endParaRPr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049998-DC9C-410A-A408-6D791B599A34}" type="datetime1">
              <a:rPr lang="ru-RU" smtClean="0"/>
              <a:t>09.08.2021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07096E2-F534-4DBA-919C-D2BAD353B753}" type="datetime1">
              <a:rPr lang="ru-RU" smtClean="0"/>
              <a:t>09.08.2021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52EA89-FF9C-4829-AE74-DF1AC62151DE}" type="datetime1">
              <a:rPr lang="ru-RU" smtClean="0"/>
              <a:t>09.08.2021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817EC3-3A4C-4785-815E-F82B9DF7ACDE}" type="datetime1">
              <a:rPr lang="ru-RU" smtClean="0"/>
              <a:t>09.08.2021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5B4E1610-C3FF-4D4D-8615-D4071B8D03DD}" type="datetime1">
              <a:rPr lang="ru-RU" smtClean="0"/>
              <a:t>09.08.2021</a:t>
            </a:fld>
            <a:endParaRPr lang="en-US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Рисунок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8C46AD5E-EFC7-4CA3-8C45-8D6370BF402D}" type="datetime1">
              <a:rPr lang="ru-RU" smtClean="0"/>
              <a:t>09.08.2021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Прямоугольник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Прямоугольник 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" dirty="0"/>
              <a:t>Стиль образца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 dirty="0"/>
              <a:t>Щелкните, чтобы изменить стили текста образца слайда</a:t>
            </a:r>
          </a:p>
          <a:p>
            <a:pPr lvl="1" rtl="0"/>
            <a:r>
              <a:rPr lang="ru" dirty="0"/>
              <a:t>Второй уровень</a:t>
            </a:r>
          </a:p>
          <a:p>
            <a:pPr lvl="2" rtl="0"/>
            <a:r>
              <a:rPr lang="ru" dirty="0"/>
              <a:t>Третий уровень</a:t>
            </a:r>
          </a:p>
          <a:p>
            <a:pPr lvl="3" rtl="0"/>
            <a:r>
              <a:rPr lang="ru" dirty="0"/>
              <a:t>Четвертый уровень</a:t>
            </a:r>
          </a:p>
          <a:p>
            <a:pPr lvl="4" rtl="0"/>
            <a:r>
              <a:rPr lang="ru" dirty="0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E12496C-0BC1-4DAD-9BB8-DB4AEC3B96FE}" type="datetime1">
              <a:rPr lang="ru-RU" smtClean="0"/>
              <a:t>09.08.2021</a:t>
            </a:fld>
            <a:endParaRPr lang="en-US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Century Gothic" panose="020B0502020202020204" pitchFamily="34" charset="0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48355F-FF17-485E-84B3-778615B3B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17" y="-3186370"/>
            <a:ext cx="12504008" cy="12504008"/>
          </a:xfrm>
          <a:prstGeom prst="rect">
            <a:avLst/>
          </a:prstGeom>
        </p:spPr>
      </p:pic>
      <p:sp>
        <p:nvSpPr>
          <p:cNvPr id="64" name="Прямоугольник 59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65" name="Прямоугольник 61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3220" y="2454708"/>
            <a:ext cx="5017653" cy="1630906"/>
          </a:xfrm>
        </p:spPr>
        <p:txBody>
          <a:bodyPr rtlCol="0">
            <a:normAutofit/>
          </a:bodyPr>
          <a:lstStyle/>
          <a:p>
            <a:r>
              <a:rPr lang="ru-RU" sz="4400" dirty="0">
                <a:solidFill>
                  <a:schemeClr val="tx1"/>
                </a:solidFill>
              </a:rPr>
              <a:t>Ипомея Индиго</a:t>
            </a:r>
            <a:endParaRPr lang="ru" sz="44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4" y="3587839"/>
            <a:ext cx="4775075" cy="559656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ru-RU" dirty="0">
                <a:solidFill>
                  <a:schemeClr val="tx1"/>
                </a:solidFill>
              </a:rPr>
              <a:t>обучающий центр искусств и творчества</a:t>
            </a:r>
            <a:endParaRPr lang="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3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>
            <a:extLst>
              <a:ext uri="{FF2B5EF4-FFF2-40B4-BE49-F238E27FC236}">
                <a16:creationId xmlns:a16="http://schemas.microsoft.com/office/drawing/2014/main" id="{9DBC2B7D-4637-4F07-ACBA-ADA3CBE91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84" y="277877"/>
            <a:ext cx="11755394" cy="6485387"/>
          </a:xfrm>
          <a:gradFill>
            <a:gsLst>
              <a:gs pos="36000">
                <a:srgbClr val="D5E1BA"/>
              </a:gs>
              <a:gs pos="100000">
                <a:srgbClr val="C7E6EB"/>
              </a:gs>
              <a:gs pos="86000">
                <a:srgbClr val="BBD1E7"/>
              </a:gs>
            </a:gsLst>
            <a:lin ang="16200000" scaled="1"/>
          </a:gradFill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BF4119-4428-4F09-BC1E-CB329211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z="2000" b="1" smtClean="0"/>
              <a:t>10</a:t>
            </a:fld>
            <a:endParaRPr lang="en-US" sz="2000" b="1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1C37A1-9752-4FF7-B8BD-8B1EE101A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759" y="613050"/>
            <a:ext cx="4409710" cy="294348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83063AE-5AAC-4E68-8517-F803302B1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633" y="1172656"/>
            <a:ext cx="4409710" cy="469582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BB16622-2ADF-4006-9C8E-2A7470C5C7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439" y="3794174"/>
            <a:ext cx="4094030" cy="273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72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2B1C00E4-DDAD-4F62-8EE2-EDB77B560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/>
              <a:t>Фирменный стиль</a:t>
            </a:r>
            <a:endParaRPr lang="ru-RU" dirty="0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9DBC2B7D-4637-4F07-ACBA-ADA3CBE91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84" y="691980"/>
            <a:ext cx="7727092" cy="5626442"/>
          </a:xfrm>
          <a:gradFill>
            <a:gsLst>
              <a:gs pos="36000">
                <a:srgbClr val="D5E1BA"/>
              </a:gs>
              <a:gs pos="100000">
                <a:srgbClr val="C7E6EB"/>
              </a:gs>
              <a:gs pos="86000">
                <a:srgbClr val="BBD1E7"/>
              </a:gs>
            </a:gsLst>
            <a:lin ang="16200000" scaled="1"/>
          </a:gradFill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286B6A8-46ED-49FE-81E8-0ECE513E6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Варианты логотипа центра «Ипомея Индиго»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BF4119-4428-4F09-BC1E-CB329211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z="2000" b="1" smtClean="0"/>
              <a:t>11</a:t>
            </a:fld>
            <a:endParaRPr lang="en-US" sz="2000" b="1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FD81F8-509C-4FA2-9152-D8058D612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40" y="938118"/>
            <a:ext cx="3677303" cy="520219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4FCA6E3-77AD-4E09-9AAE-F29312DD0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846" y="938119"/>
            <a:ext cx="3677302" cy="520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12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3B40EB-1F9E-47F1-AEFF-8F9ACF460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31133"/>
            <a:ext cx="10058400" cy="646331"/>
          </a:xfrm>
        </p:spPr>
        <p:txBody>
          <a:bodyPr>
            <a:noAutofit/>
          </a:bodyPr>
          <a:lstStyle/>
          <a:p>
            <a:r>
              <a:rPr lang="ru-RU" sz="4400" u="sng" dirty="0"/>
              <a:t>Навигация по центру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8C5A3D-1283-476B-8A9B-3C74D8111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290" y="1868893"/>
            <a:ext cx="4819272" cy="4426539"/>
          </a:xfrm>
          <a:gradFill>
            <a:gsLst>
              <a:gs pos="36000">
                <a:srgbClr val="D5E1BA"/>
              </a:gs>
              <a:gs pos="100000">
                <a:srgbClr val="C7E6EB"/>
              </a:gs>
              <a:gs pos="86000">
                <a:srgbClr val="BBD1E7"/>
              </a:gs>
            </a:gsLst>
            <a:lin ang="16200000" scaled="1"/>
          </a:gradFill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Музей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Картинная галерея искусств и фонд современных художников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Учебные классы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Амфитеатр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Конгресс-холл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Магазин керамики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Кафе-столовая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Зал йоги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dirty="0"/>
              <a:t>Ботанический сад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808F72-7597-4338-BEB8-25EAE3F704AC}"/>
              </a:ext>
            </a:extLst>
          </p:cNvPr>
          <p:cNvSpPr txBox="1"/>
          <p:nvPr/>
        </p:nvSpPr>
        <p:spPr>
          <a:xfrm>
            <a:off x="5717481" y="1868893"/>
            <a:ext cx="6094990" cy="4488858"/>
          </a:xfrm>
          <a:prstGeom prst="rect">
            <a:avLst/>
          </a:prstGeom>
          <a:gradFill>
            <a:gsLst>
              <a:gs pos="36000">
                <a:srgbClr val="D5E1BA"/>
              </a:gs>
              <a:gs pos="100000">
                <a:srgbClr val="C7E6EB"/>
              </a:gs>
              <a:gs pos="86000">
                <a:srgbClr val="BBD1E7"/>
              </a:gs>
            </a:gsLst>
            <a:lin ang="16200000" scaled="1"/>
          </a:gradFill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Теплица «Бабочки»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Мед и ульи (образование)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Зимний сад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Кафе в лавандовом поле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Библиотека истории и искусств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Магазин книг и товаров для творчества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Номерной фонд для приезжих учителей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Служба поддержки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2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00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C3109290-00D8-4226-8897-8BA6ACE2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87000" y="6112552"/>
            <a:ext cx="838200" cy="365760"/>
          </a:xfrm>
        </p:spPr>
        <p:txBody>
          <a:bodyPr/>
          <a:lstStyle/>
          <a:p>
            <a:pPr rtl="0"/>
            <a:fld id="{34B7E4EF-A1BD-40F4-AB7B-04F084DD991D}" type="slidenum">
              <a:rPr lang="en-US" sz="2000" b="1" smtClean="0"/>
              <a:t>12</a:t>
            </a:fld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109717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3B40EB-1F9E-47F1-AEFF-8F9ACF460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49" y="610705"/>
            <a:ext cx="10058400" cy="646331"/>
          </a:xfrm>
        </p:spPr>
        <p:txBody>
          <a:bodyPr>
            <a:noAutofit/>
          </a:bodyPr>
          <a:lstStyle/>
          <a:p>
            <a:r>
              <a:rPr lang="ru-RU" sz="4400" u="sng" dirty="0"/>
              <a:t>Образовательные классы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8C5A3D-1283-476B-8A9B-3C74D8111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537" y="1601689"/>
            <a:ext cx="4819272" cy="4980343"/>
          </a:xfrm>
          <a:gradFill>
            <a:gsLst>
              <a:gs pos="36000">
                <a:srgbClr val="D5E1BA"/>
              </a:gs>
              <a:gs pos="100000">
                <a:srgbClr val="C7E6EB"/>
              </a:gs>
              <a:gs pos="86000">
                <a:srgbClr val="BBD1E7"/>
              </a:gs>
            </a:gsLst>
            <a:lin ang="16200000" scaled="1"/>
          </a:gradFill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900" dirty="0"/>
              <a:t>Арт-ленд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900" dirty="0"/>
              <a:t>Живопись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900" dirty="0"/>
              <a:t>Архитектура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900" dirty="0" err="1"/>
              <a:t>Экибана</a:t>
            </a:r>
            <a:r>
              <a:rPr lang="ru-RU" sz="19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900" dirty="0"/>
              <a:t>Ботаника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900" dirty="0"/>
              <a:t>Флористика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900" dirty="0"/>
              <a:t>Академический рисунок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900" dirty="0"/>
              <a:t>Правополушарное рисование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900" dirty="0"/>
              <a:t>Гончарное искусство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900" dirty="0"/>
              <a:t>Графический, интерьерный, ландшафтный дизайн, дизайн одежды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2C9046-3F40-4825-BA2D-5B95AF68F6BF}"/>
              </a:ext>
            </a:extLst>
          </p:cNvPr>
          <p:cNvSpPr txBox="1"/>
          <p:nvPr/>
        </p:nvSpPr>
        <p:spPr>
          <a:xfrm>
            <a:off x="5993384" y="1551926"/>
            <a:ext cx="4524315" cy="5061386"/>
          </a:xfrm>
          <a:prstGeom prst="rect">
            <a:avLst/>
          </a:prstGeom>
          <a:gradFill>
            <a:gsLst>
              <a:gs pos="36000">
                <a:srgbClr val="D5E1BA"/>
              </a:gs>
              <a:gs pos="100000">
                <a:srgbClr val="C7E6EB"/>
              </a:gs>
              <a:gs pos="86000">
                <a:srgbClr val="BBD1E7"/>
              </a:gs>
            </a:gsLst>
            <a:lin ang="16200000" scaled="1"/>
          </a:gradFill>
        </p:spPr>
        <p:txBody>
          <a:bodyPr wrap="none" rtlCol="0">
            <a:spAutoFit/>
          </a:bodyPr>
          <a:lstStyle/>
          <a:p>
            <a:pPr marL="182880" marR="0" lvl="0" indent="-18288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Кинорежиссура</a:t>
            </a:r>
          </a:p>
          <a:p>
            <a:pPr marL="182880" marR="0" lvl="0" indent="-18288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Фотография </a:t>
            </a:r>
          </a:p>
          <a:p>
            <a:pPr marL="182880" marR="0" lvl="0" indent="-18288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Скульптура </a:t>
            </a:r>
          </a:p>
          <a:p>
            <a:pPr marL="182880" marR="0" lvl="0" indent="-18288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Музыкальные классы</a:t>
            </a:r>
          </a:p>
          <a:p>
            <a:pPr marL="182880" marR="0" lvl="0" indent="-18288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Лекции по истории искусств</a:t>
            </a:r>
          </a:p>
          <a:p>
            <a:pPr marL="182880" marR="0" lvl="0" indent="-18288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Семейная арт-терапия </a:t>
            </a:r>
          </a:p>
          <a:p>
            <a:pPr marL="182880" marR="0" lvl="0" indent="-18288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Классы для лиц с ограниченными</a:t>
            </a:r>
          </a:p>
          <a:p>
            <a:pPr marR="0" lvl="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tabLst/>
              <a:defRPr/>
            </a:pPr>
            <a:r>
              <a:rPr kumimoji="0" lang="ru-RU" sz="1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возможностями </a:t>
            </a:r>
          </a:p>
          <a:p>
            <a:pPr marL="182880" marR="0" lvl="0" indent="-18288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Онлайн обучение</a:t>
            </a:r>
          </a:p>
          <a:p>
            <a:pPr marL="182880" marR="0" lvl="0" indent="-18288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9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9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AA186C0C-9573-4788-BE1B-5E17C4729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z="2000" b="1" smtClean="0"/>
              <a:t>13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86208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>
            <a:extLst>
              <a:ext uri="{FF2B5EF4-FFF2-40B4-BE49-F238E27FC236}">
                <a16:creationId xmlns:a16="http://schemas.microsoft.com/office/drawing/2014/main" id="{9DBC2B7D-4637-4F07-ACBA-ADA3CBE91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84" y="277878"/>
            <a:ext cx="7727092" cy="6040544"/>
          </a:xfrm>
          <a:gradFill>
            <a:gsLst>
              <a:gs pos="36000">
                <a:srgbClr val="D5E1BA"/>
              </a:gs>
              <a:gs pos="100000">
                <a:srgbClr val="C7E6EB"/>
              </a:gs>
              <a:gs pos="86000">
                <a:srgbClr val="BBD1E7"/>
              </a:gs>
            </a:gsLst>
            <a:lin ang="16200000" scaled="1"/>
          </a:gradFill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286B6A8-46ED-49FE-81E8-0ECE513E6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19126" y="382642"/>
            <a:ext cx="3372771" cy="3606800"/>
          </a:xfrm>
        </p:spPr>
        <p:txBody>
          <a:bodyPr>
            <a:noAutofit/>
          </a:bodyPr>
          <a:lstStyle/>
          <a:p>
            <a:r>
              <a:rPr lang="ru-RU" u="sng" dirty="0"/>
              <a:t>Ленд- арт/Land </a:t>
            </a:r>
            <a:r>
              <a:rPr lang="ru-RU" u="sng" dirty="0" err="1"/>
              <a:t>art</a:t>
            </a:r>
            <a:r>
              <a:rPr lang="ru-RU" u="sng" dirty="0"/>
              <a:t> </a:t>
            </a:r>
          </a:p>
          <a:p>
            <a:r>
              <a:rPr lang="ru-RU" dirty="0"/>
              <a:t>Картины природы. Концепция  направления заключается в осознании индустриализации и массовости современного искусства. Человечество использует слишком много металла, пластика, т.е. уходит от экологического материала, тем самым создавая конфликтную ситуацию между цивилизацией с искусством и окружающей средой.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BF4119-4428-4F09-BC1E-CB329211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z="2000" b="1" smtClean="0"/>
              <a:t>14</a:t>
            </a:fld>
            <a:endParaRPr lang="en-US" sz="2000" b="1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8BDCA41-7CCA-473B-B512-2CF987E86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03" y="795495"/>
            <a:ext cx="3339898" cy="500530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3C46CEB-DE6C-4C84-B9DB-7C983A2C4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502" y="810432"/>
            <a:ext cx="3742779" cy="499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00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>
            <a:extLst>
              <a:ext uri="{FF2B5EF4-FFF2-40B4-BE49-F238E27FC236}">
                <a16:creationId xmlns:a16="http://schemas.microsoft.com/office/drawing/2014/main" id="{9DBC2B7D-4637-4F07-ACBA-ADA3CBE91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519" y="341507"/>
            <a:ext cx="7727092" cy="6040544"/>
          </a:xfrm>
          <a:gradFill>
            <a:gsLst>
              <a:gs pos="36000">
                <a:srgbClr val="D5E1BA"/>
              </a:gs>
              <a:gs pos="100000">
                <a:srgbClr val="C7E6EB"/>
              </a:gs>
              <a:gs pos="86000">
                <a:srgbClr val="BBD1E7"/>
              </a:gs>
            </a:gsLst>
            <a:lin ang="16200000" scaled="1"/>
          </a:gradFill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286B6A8-46ED-49FE-81E8-0ECE513E6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10888" y="953305"/>
            <a:ext cx="3372771" cy="5556839"/>
          </a:xfrm>
        </p:spPr>
        <p:txBody>
          <a:bodyPr>
            <a:noAutofit/>
          </a:bodyPr>
          <a:lstStyle/>
          <a:p>
            <a:r>
              <a:rPr lang="ru-RU" dirty="0"/>
              <a:t>Ленд-арт является своеобразной реакцией художественного сознания на экологический кризис.  Художник пытается переорганизовывать окружающую среду в огромное полотно, на котором природа выступает в роли творца, а не пассивной декорации.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BF4119-4428-4F09-BC1E-CB329211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z="2000" b="1" smtClean="0"/>
              <a:t>15</a:t>
            </a:fld>
            <a:endParaRPr lang="en-US" sz="2000" b="1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74AB38-B53C-4CD7-8117-A130D5872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03" y="953305"/>
            <a:ext cx="3216148" cy="48169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C374F4-3654-49F4-A8DA-4E40CA906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235" y="899489"/>
            <a:ext cx="3936164" cy="492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48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>
            <a:extLst>
              <a:ext uri="{FF2B5EF4-FFF2-40B4-BE49-F238E27FC236}">
                <a16:creationId xmlns:a16="http://schemas.microsoft.com/office/drawing/2014/main" id="{9DBC2B7D-4637-4F07-ACBA-ADA3CBE91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519" y="341507"/>
            <a:ext cx="7727092" cy="6040544"/>
          </a:xfrm>
          <a:gradFill>
            <a:gsLst>
              <a:gs pos="36000">
                <a:srgbClr val="D5E1BA"/>
              </a:gs>
              <a:gs pos="100000">
                <a:srgbClr val="C7E6EB"/>
              </a:gs>
              <a:gs pos="86000">
                <a:srgbClr val="BBD1E7"/>
              </a:gs>
            </a:gsLst>
            <a:lin ang="16200000" scaled="1"/>
          </a:gradFill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286B6A8-46ED-49FE-81E8-0ECE513E6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10888" y="953305"/>
            <a:ext cx="3372771" cy="5556839"/>
          </a:xfrm>
        </p:spPr>
        <p:txBody>
          <a:bodyPr>
            <a:noAutofit/>
          </a:bodyPr>
          <a:lstStyle/>
          <a:p>
            <a:r>
              <a:rPr lang="ru-RU" dirty="0"/>
              <a:t>Художник больше не пытается преобразовать мир, довести его до совершенства либо сотворить новый мир, а обращается к поиску утраченных ценностей Они пытаются вернуть искусство в природу. Ленд-арт направлен на преодоление элитарности традиционного искусства посредством использования простых материалов.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BF4119-4428-4F09-BC1E-CB329211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z="2000" b="1" smtClean="0"/>
              <a:t>16</a:t>
            </a:fld>
            <a:endParaRPr lang="en-US" sz="2000" b="1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5D3F8A-0CCB-43A7-9F89-13BB876FB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31" y="953305"/>
            <a:ext cx="3636700" cy="48489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71458A-B5A1-480B-8498-7F77DED5D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043" y="953305"/>
            <a:ext cx="3253946" cy="48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48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2B1C00E4-DDAD-4F62-8EE2-EDB77B560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671" y="0"/>
            <a:ext cx="3278728" cy="1645920"/>
          </a:xfrm>
        </p:spPr>
        <p:txBody>
          <a:bodyPr>
            <a:normAutofit/>
          </a:bodyPr>
          <a:lstStyle/>
          <a:p>
            <a:r>
              <a:rPr lang="ru-RU" sz="2400" u="sng" dirty="0"/>
              <a:t>Классы гончарного искусства. Изделия из керамики</a:t>
            </a:r>
            <a:endParaRPr lang="ru-RU" sz="2400" dirty="0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9DBC2B7D-4637-4F07-ACBA-ADA3CBE91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628" y="360256"/>
            <a:ext cx="7727092" cy="6040544"/>
          </a:xfrm>
          <a:gradFill>
            <a:gsLst>
              <a:gs pos="36000">
                <a:srgbClr val="D5E1BA"/>
              </a:gs>
              <a:gs pos="100000">
                <a:srgbClr val="C7E6EB"/>
              </a:gs>
              <a:gs pos="86000">
                <a:srgbClr val="BBD1E7"/>
              </a:gs>
            </a:gsLst>
            <a:lin ang="16200000" scaled="1"/>
          </a:gradFill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286B6A8-46ED-49FE-81E8-0ECE513E6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37671" y="1645920"/>
            <a:ext cx="3372771" cy="3606800"/>
          </a:xfrm>
        </p:spPr>
        <p:txBody>
          <a:bodyPr>
            <a:noAutofit/>
          </a:bodyPr>
          <a:lstStyle/>
          <a:p>
            <a:r>
              <a:rPr lang="ru-RU" dirty="0"/>
              <a:t>Народное декоративно- прикладное искусство - результат творчества множества поколений мастеров. Оно едино в своей художественной структуре и очень разнообразно по своим особенностям национальным, которые проявляются во всем, начиная с трактовкой изобразительных форм и кончая с выбора (использования) материала.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BF4119-4428-4F09-BC1E-CB329211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z="2000" b="1" smtClean="0"/>
              <a:t>17</a:t>
            </a:fld>
            <a:endParaRPr lang="en-US" sz="2000" b="1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4471ED-8201-45D2-9CCF-1564A2B6C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49" y="1000091"/>
            <a:ext cx="3643363" cy="48578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F2FCC1-83FD-49BF-A204-DF93694A1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843" y="967436"/>
            <a:ext cx="3306042" cy="492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67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2B1C00E4-DDAD-4F62-8EE2-EDB77B560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692" y="-462704"/>
            <a:ext cx="3278728" cy="1645920"/>
          </a:xfrm>
        </p:spPr>
        <p:txBody>
          <a:bodyPr>
            <a:normAutofit/>
          </a:bodyPr>
          <a:lstStyle/>
          <a:p>
            <a:r>
              <a:rPr lang="ru-RU" sz="2400" u="sng" dirty="0"/>
              <a:t>Флористика</a:t>
            </a:r>
            <a:endParaRPr lang="ru-RU" sz="2400" dirty="0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9DBC2B7D-4637-4F07-ACBA-ADA3CBE91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628" y="360256"/>
            <a:ext cx="7727092" cy="6040544"/>
          </a:xfrm>
          <a:gradFill>
            <a:gsLst>
              <a:gs pos="36000">
                <a:srgbClr val="D5E1BA"/>
              </a:gs>
              <a:gs pos="100000">
                <a:srgbClr val="C7E6EB"/>
              </a:gs>
              <a:gs pos="86000">
                <a:srgbClr val="BBD1E7"/>
              </a:gs>
            </a:gsLst>
            <a:lin ang="16200000" scaled="1"/>
          </a:gradFill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286B6A8-46ED-49FE-81E8-0ECE513E6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90649" y="1577128"/>
            <a:ext cx="3372771" cy="3606800"/>
          </a:xfrm>
        </p:spPr>
        <p:txBody>
          <a:bodyPr>
            <a:noAutofit/>
          </a:bodyPr>
          <a:lstStyle/>
          <a:p>
            <a:r>
              <a:rPr lang="ru-RU" dirty="0"/>
              <a:t>Занятия флористикой, помогают детям восполнить прямой контакт общения с природой. Развивать конструкторское мышление, фантазию, эстетический вкус и художественное воображение. Развивать мелкую моторику рук, глазомер, эстетический вкус, аккуратность.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BF4119-4428-4F09-BC1E-CB329211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z="2000" b="1" smtClean="0"/>
              <a:t>18</a:t>
            </a:fld>
            <a:endParaRPr lang="en-US" sz="2000" b="1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C146545-3528-42C0-8892-322D60AD7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44" y="2646310"/>
            <a:ext cx="3717603" cy="36143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4E026C3-1231-4300-9A37-5AE02768F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229" y="679642"/>
            <a:ext cx="3150014" cy="241501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6FD5E66-2F51-4A3B-8221-131F2B593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29" y="679641"/>
            <a:ext cx="1956649" cy="241501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5D8F0F0-DC34-4AF1-86E5-070453C671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97" y="3242835"/>
            <a:ext cx="3022273" cy="293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38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2B1C00E4-DDAD-4F62-8EE2-EDB77B560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7670" y="-462704"/>
            <a:ext cx="4029349" cy="1645920"/>
          </a:xfrm>
        </p:spPr>
        <p:txBody>
          <a:bodyPr>
            <a:normAutofit/>
          </a:bodyPr>
          <a:lstStyle/>
          <a:p>
            <a:r>
              <a:rPr lang="ru-RU" sz="2400" u="sng" dirty="0"/>
              <a:t>Семейная </a:t>
            </a:r>
            <a:br>
              <a:rPr lang="ru-RU" sz="2400" u="sng" dirty="0"/>
            </a:br>
            <a:r>
              <a:rPr lang="ru-RU" sz="2400" u="sng" dirty="0"/>
              <a:t>арт-терапия</a:t>
            </a:r>
            <a:endParaRPr lang="ru-RU" sz="2400" dirty="0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9DBC2B7D-4637-4F07-ACBA-ADA3CBE91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72" y="360256"/>
            <a:ext cx="7727092" cy="6040544"/>
          </a:xfrm>
          <a:gradFill>
            <a:gsLst>
              <a:gs pos="36000">
                <a:srgbClr val="D5E1BA"/>
              </a:gs>
              <a:gs pos="100000">
                <a:srgbClr val="C7E6EB"/>
              </a:gs>
              <a:gs pos="86000">
                <a:srgbClr val="BBD1E7"/>
              </a:gs>
            </a:gsLst>
            <a:lin ang="16200000" scaled="1"/>
          </a:gradFill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286B6A8-46ED-49FE-81E8-0ECE513E6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37670" y="1183216"/>
            <a:ext cx="3372771" cy="3606800"/>
          </a:xfrm>
        </p:spPr>
        <p:txBody>
          <a:bodyPr>
            <a:noAutofit/>
          </a:bodyPr>
          <a:lstStyle/>
          <a:p>
            <a:r>
              <a:rPr lang="ru-RU" dirty="0"/>
              <a:t>На занятиях семейной арт-терапии родители учатся понимать и принимать ребенка, предоставлять ему и себе больше свободы для самовыражения, а также просто получают удовольствие от совместного творчества. Каждое занятие включает в себя сменяющие друг друга практики: рисование, лепку, просмотр мультфильмов и диафильмов, чтение книг и прочее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BF4119-4428-4F09-BC1E-CB329211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z="2000" b="1" smtClean="0"/>
              <a:t>19</a:t>
            </a:fld>
            <a:endParaRPr lang="en-US" sz="2000" b="1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084368-D9B7-40E5-9B14-A5BCCB633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74" y="956761"/>
            <a:ext cx="3232697" cy="48490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048B78-B540-449A-BD6F-87686BA1F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82" y="956761"/>
            <a:ext cx="3232697" cy="484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33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tx1">
              <a:lumMod val="85000"/>
              <a:lumOff val="1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3B40EB-1F9E-47F1-AEFF-8F9ACF460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23609"/>
            <a:ext cx="10058400" cy="1371600"/>
          </a:xfrm>
        </p:spPr>
        <p:txBody>
          <a:bodyPr>
            <a:noAutofit/>
          </a:bodyPr>
          <a:lstStyle/>
          <a:p>
            <a:r>
              <a:rPr lang="ru-RU" u="sng" dirty="0"/>
              <a:t>Общая концепция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8C5A3D-1283-476B-8A9B-3C74D8111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746" y="1260389"/>
            <a:ext cx="11252885" cy="5140411"/>
          </a:xfrm>
          <a:gradFill>
            <a:gsLst>
              <a:gs pos="22000">
                <a:srgbClr val="D5E1BA"/>
              </a:gs>
              <a:gs pos="100000">
                <a:srgbClr val="C7E6EB"/>
              </a:gs>
              <a:gs pos="100000">
                <a:srgbClr val="BBD1E7"/>
              </a:gs>
            </a:gsLst>
            <a:lin ang="16200000" scaled="1"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i="1" u="sng" dirty="0"/>
              <a:t>Название</a:t>
            </a:r>
            <a:r>
              <a:rPr lang="en-US" sz="2400" i="1" u="sng" dirty="0"/>
              <a:t>:</a:t>
            </a:r>
            <a:endParaRPr lang="ru-RU" sz="2400" i="1" u="sng" dirty="0"/>
          </a:p>
          <a:p>
            <a:pPr marL="0" indent="0">
              <a:buNone/>
            </a:pPr>
            <a:r>
              <a:rPr lang="ru-RU" sz="2000" dirty="0"/>
              <a:t>Ипомея Индиго (лат. </a:t>
            </a:r>
            <a:r>
              <a:rPr lang="ru-RU" sz="2000" dirty="0" err="1"/>
              <a:t>Ipomoea</a:t>
            </a:r>
            <a:r>
              <a:rPr lang="ru-RU" sz="2000" dirty="0"/>
              <a:t> </a:t>
            </a:r>
            <a:r>
              <a:rPr lang="ru-RU" sz="2000" dirty="0" err="1"/>
              <a:t>indigo</a:t>
            </a:r>
            <a:r>
              <a:rPr lang="ru-RU" sz="2000" dirty="0"/>
              <a:t> – «Голубая ипомея» ) цветок утренней зари, «утреннее сияние» – многолетняя лиана с ярко-синими цветками.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400" i="1" u="sng" dirty="0"/>
              <a:t>Цель проекта</a:t>
            </a:r>
            <a:r>
              <a:rPr lang="en-US" sz="2400" i="1" u="sng" dirty="0"/>
              <a:t>:</a:t>
            </a:r>
            <a:endParaRPr lang="ru-RU" sz="2400" i="1" u="sng" dirty="0"/>
          </a:p>
          <a:p>
            <a:pPr marL="0" indent="0">
              <a:buNone/>
            </a:pPr>
            <a:r>
              <a:rPr lang="ru-RU" sz="2000" dirty="0"/>
              <a:t>Обращения внимания людей на природу и на взаимоотношения человека с природой, любовь к искусству и  прививание эстетических ценностей.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400" i="1" u="sng" dirty="0"/>
              <a:t>Значение реализации проекта для города</a:t>
            </a:r>
            <a:r>
              <a:rPr lang="en-US" sz="2400" i="1" u="sng" dirty="0"/>
              <a:t>:</a:t>
            </a:r>
          </a:p>
          <a:p>
            <a:pPr marL="0" indent="0">
              <a:buNone/>
            </a:pPr>
            <a:r>
              <a:rPr lang="ru-RU" sz="2000" dirty="0"/>
              <a:t>Участие во всероссийских и международных конкурсах. Поддержка и продвижение учеников. Лучшие ученики получат возможность продавать собственные работы, смогут выставляться в картинных галереях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8DB3B5D-FB5D-44D5-A963-1D3AA727D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z="2000" b="1" smtClean="0"/>
              <a:t>2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42648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2B1C00E4-DDAD-4F62-8EE2-EDB77B560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7113" y="-698874"/>
            <a:ext cx="4029349" cy="1645920"/>
          </a:xfrm>
        </p:spPr>
        <p:txBody>
          <a:bodyPr>
            <a:normAutofit/>
          </a:bodyPr>
          <a:lstStyle/>
          <a:p>
            <a:r>
              <a:rPr lang="ru-RU" sz="2400" u="sng" dirty="0"/>
              <a:t>Пленэр</a:t>
            </a:r>
            <a:endParaRPr lang="ru-RU" sz="2400" dirty="0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9DBC2B7D-4637-4F07-ACBA-ADA3CBE91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72" y="360256"/>
            <a:ext cx="7727092" cy="6040544"/>
          </a:xfrm>
          <a:gradFill>
            <a:gsLst>
              <a:gs pos="36000">
                <a:srgbClr val="D5E1BA"/>
              </a:gs>
              <a:gs pos="100000">
                <a:srgbClr val="C7E6EB"/>
              </a:gs>
              <a:gs pos="86000">
                <a:srgbClr val="BBD1E7"/>
              </a:gs>
            </a:gsLst>
            <a:lin ang="16200000" scaled="1"/>
          </a:gradFill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286B6A8-46ED-49FE-81E8-0ECE513E6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37670" y="1183216"/>
            <a:ext cx="3372771" cy="3606800"/>
          </a:xfrm>
        </p:spPr>
        <p:txBody>
          <a:bodyPr>
            <a:noAutofit/>
          </a:bodyPr>
          <a:lstStyle/>
          <a:p>
            <a:r>
              <a:rPr lang="ru-RU" dirty="0"/>
              <a:t>Пленэрные занятия являются неотъемлемой частью обучения детей изобразительному искусству. Необходимость развития у детей чувства прекрасного к явлениям природы и человеческому творчеству в их взаимосвязи — основополагающая цель нашего центра.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BF4119-4428-4F09-BC1E-CB329211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z="2000" b="1" smtClean="0"/>
              <a:t>20</a:t>
            </a:fld>
            <a:endParaRPr lang="en-US" sz="2000" b="1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03FA72-C4FC-4296-94AD-C21A9A3FA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03" y="3411639"/>
            <a:ext cx="2617496" cy="26174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A5234E-806A-4802-8344-C6AD6E54F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685" y="797068"/>
            <a:ext cx="3245806" cy="48717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7A8482-A0F9-419A-8F3E-81D6C8F49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78" y="581339"/>
            <a:ext cx="2712921" cy="269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42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2B1C00E4-DDAD-4F62-8EE2-EDB77B560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1057" y="-262256"/>
            <a:ext cx="4029349" cy="1645920"/>
          </a:xfrm>
        </p:spPr>
        <p:txBody>
          <a:bodyPr>
            <a:normAutofit/>
          </a:bodyPr>
          <a:lstStyle/>
          <a:p>
            <a:r>
              <a:rPr lang="ru-RU" sz="2400" u="sng" dirty="0"/>
              <a:t>Картинная галерея</a:t>
            </a:r>
            <a:br>
              <a:rPr lang="ru-RU" sz="2400" u="sng" dirty="0"/>
            </a:br>
            <a:r>
              <a:rPr lang="ru-RU" sz="2400" u="sng" dirty="0"/>
              <a:t>и библиотека</a:t>
            </a:r>
            <a:endParaRPr lang="ru-RU" sz="2400" dirty="0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9DBC2B7D-4637-4F07-ACBA-ADA3CBE91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72" y="360256"/>
            <a:ext cx="7727092" cy="6040544"/>
          </a:xfrm>
          <a:gradFill>
            <a:gsLst>
              <a:gs pos="36000">
                <a:srgbClr val="D5E1BA"/>
              </a:gs>
              <a:gs pos="100000">
                <a:srgbClr val="C7E6EB"/>
              </a:gs>
              <a:gs pos="86000">
                <a:srgbClr val="BBD1E7"/>
              </a:gs>
            </a:gsLst>
            <a:lin ang="16200000" scaled="1"/>
          </a:gradFill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286B6A8-46ED-49FE-81E8-0ECE513E6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71057" y="1471934"/>
            <a:ext cx="3372771" cy="4196888"/>
          </a:xfrm>
        </p:spPr>
        <p:txBody>
          <a:bodyPr>
            <a:noAutofit/>
          </a:bodyPr>
          <a:lstStyle/>
          <a:p>
            <a:r>
              <a:rPr lang="ru-RU" dirty="0"/>
              <a:t>Библиотека и картинная галерея – неотъемлемая часть изучения творчества великих людей. Анализ чужих работ профессионалов способствует ускоренному развитию в собственном творчестве. Новые таланты смогут открыть в себе огромный потенциал, для создания нечто большего, лучше прежнего.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BF4119-4428-4F09-BC1E-CB329211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z="2000" b="1" smtClean="0"/>
              <a:t>21</a:t>
            </a:fld>
            <a:endParaRPr lang="en-US" sz="2000" b="1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41A882-9083-41ED-9EAD-03F2CC60C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36" y="654007"/>
            <a:ext cx="5180483" cy="345365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9912242-B1C6-42A0-81C0-BB30C52B7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38" y="2446474"/>
            <a:ext cx="2786109" cy="35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65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2B1C00E4-DDAD-4F62-8EE2-EDB77B560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7113" y="-698874"/>
            <a:ext cx="4029349" cy="1645920"/>
          </a:xfrm>
        </p:spPr>
        <p:txBody>
          <a:bodyPr>
            <a:normAutofit/>
          </a:bodyPr>
          <a:lstStyle/>
          <a:p>
            <a:r>
              <a:rPr lang="ru-RU" sz="2400" u="sng" dirty="0"/>
              <a:t>Группы</a:t>
            </a:r>
            <a:endParaRPr lang="ru-RU" sz="2400" dirty="0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9DBC2B7D-4637-4F07-ACBA-ADA3CBE91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72" y="360256"/>
            <a:ext cx="7727092" cy="6040544"/>
          </a:xfrm>
          <a:gradFill>
            <a:gsLst>
              <a:gs pos="36000">
                <a:srgbClr val="D5E1BA"/>
              </a:gs>
              <a:gs pos="100000">
                <a:srgbClr val="C7E6EB"/>
              </a:gs>
              <a:gs pos="86000">
                <a:srgbClr val="BBD1E7"/>
              </a:gs>
            </a:gsLst>
            <a:lin ang="16200000" scaled="1"/>
          </a:gradFill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286B6A8-46ED-49FE-81E8-0ECE513E6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19503" y="989436"/>
            <a:ext cx="3372771" cy="5284196"/>
          </a:xfrm>
        </p:spPr>
        <p:txBody>
          <a:bodyPr>
            <a:noAutofit/>
          </a:bodyPr>
          <a:lstStyle/>
          <a:p>
            <a:r>
              <a:rPr lang="ru-RU" sz="1700" dirty="0"/>
              <a:t>Программа детской начальной школы (с 5 лет) будет включать в себя все общие направления искусств, далее(с 10 лет) распределение на узкие направленности. </a:t>
            </a:r>
          </a:p>
          <a:p>
            <a:r>
              <a:rPr lang="ru-RU" sz="1700" dirty="0"/>
              <a:t>Взрослые с 16 лет. Дневное и вечернее образование. Летний дневной лагерь. Выездные пленэры. Подготовка к поступлению в вузы, региональные конкурсы и показы - приглашенные Российские и зарубежные спикеры и преподаватели </a:t>
            </a:r>
            <a:r>
              <a:rPr lang="ru-RU" dirty="0"/>
              <a:t>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BF4119-4428-4F09-BC1E-CB329211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z="2000" b="1" smtClean="0"/>
              <a:t>22</a:t>
            </a:fld>
            <a:endParaRPr lang="en-US" sz="2000" b="1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09DCBD-68DC-4CD8-8E29-333BEA468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15" y="1350405"/>
            <a:ext cx="7288260" cy="427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45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2B1C00E4-DDAD-4F62-8EE2-EDB77B560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077" y="-261700"/>
            <a:ext cx="3278728" cy="1645920"/>
          </a:xfrm>
        </p:spPr>
        <p:txBody>
          <a:bodyPr>
            <a:normAutofit/>
          </a:bodyPr>
          <a:lstStyle/>
          <a:p>
            <a:r>
              <a:rPr lang="ru-RU" sz="2400" u="sng" dirty="0"/>
              <a:t>Преподавательский состав</a:t>
            </a:r>
            <a:endParaRPr lang="ru-RU" sz="2400" dirty="0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9DBC2B7D-4637-4F07-ACBA-ADA3CBE91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84" y="277878"/>
            <a:ext cx="7727092" cy="6040544"/>
          </a:xfrm>
          <a:gradFill>
            <a:gsLst>
              <a:gs pos="36000">
                <a:srgbClr val="D5E1BA"/>
              </a:gs>
              <a:gs pos="100000">
                <a:srgbClr val="C7E6EB"/>
              </a:gs>
              <a:gs pos="86000">
                <a:srgbClr val="BBD1E7"/>
              </a:gs>
            </a:gsLst>
            <a:lin ang="16200000" scaled="1"/>
          </a:gradFill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286B6A8-46ED-49FE-81E8-0ECE513E6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52077" y="1494750"/>
            <a:ext cx="3372771" cy="3606800"/>
          </a:xfrm>
        </p:spPr>
        <p:txBody>
          <a:bodyPr>
            <a:noAutofit/>
          </a:bodyPr>
          <a:lstStyle/>
          <a:p>
            <a:r>
              <a:rPr lang="ru-RU" dirty="0"/>
              <a:t>50 преподавателей центра  являются профессиональными художниками, практикующими флористами, дизайнерами, критиками или теоретиками, победители международных и всероссийских конкурсов. Предлагают экспертное руководство в творческой практике, а также теоретическом анализе.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BF4119-4428-4F09-BC1E-CB329211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z="2000" b="1" smtClean="0"/>
              <a:t>23</a:t>
            </a:fld>
            <a:endParaRPr lang="en-US" sz="2000" b="1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D7AFCF-2AC6-4C19-B28C-5228B41A9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52" y="539578"/>
            <a:ext cx="3860904" cy="25578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867B95-464A-4F7E-963E-87BA4F8C0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52" y="3429000"/>
            <a:ext cx="4028062" cy="24914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4C4248D-4934-45CC-A0E0-64E113E1A3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51" y="1340977"/>
            <a:ext cx="2820430" cy="376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37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2B1C00E4-DDAD-4F62-8EE2-EDB77B560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077" y="-261700"/>
            <a:ext cx="3278728" cy="1645920"/>
          </a:xfrm>
        </p:spPr>
        <p:txBody>
          <a:bodyPr>
            <a:normAutofit/>
          </a:bodyPr>
          <a:lstStyle/>
          <a:p>
            <a:r>
              <a:rPr lang="ru-RU" sz="2400" u="sng" dirty="0"/>
              <a:t>Уникальность процесса обучения</a:t>
            </a:r>
            <a:endParaRPr lang="ru-RU" sz="2400" dirty="0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9DBC2B7D-4637-4F07-ACBA-ADA3CBE91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84" y="277878"/>
            <a:ext cx="7727092" cy="6040544"/>
          </a:xfrm>
          <a:gradFill>
            <a:gsLst>
              <a:gs pos="36000">
                <a:srgbClr val="D5E1BA"/>
              </a:gs>
              <a:gs pos="100000">
                <a:srgbClr val="C7E6EB"/>
              </a:gs>
              <a:gs pos="86000">
                <a:srgbClr val="BBD1E7"/>
              </a:gs>
            </a:gsLst>
            <a:lin ang="16200000" scaled="1"/>
          </a:gradFill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286B6A8-46ED-49FE-81E8-0ECE513E6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70789" y="1570335"/>
            <a:ext cx="3454059" cy="3717330"/>
          </a:xfrm>
        </p:spPr>
        <p:txBody>
          <a:bodyPr>
            <a:noAutofit/>
          </a:bodyPr>
          <a:lstStyle/>
          <a:p>
            <a:r>
              <a:rPr lang="ru-RU" dirty="0"/>
              <a:t>Работа построена таким образом, чтобы стимулировать и развивать каждого ученика. Регулярно будут приглашены успешные выпускники  и состоявшиеся профессионалы для проведения занятий в качестве лекторов. Это позволяет студентам обзавестись полезными связями и знакомствами, опытом, знаниями.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BF4119-4428-4F09-BC1E-CB329211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z="2000" b="1" smtClean="0"/>
              <a:t>24</a:t>
            </a:fld>
            <a:endParaRPr lang="en-US" sz="2000" b="1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04BBF3-8A13-4D52-B403-5F37D2EA4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819" y="835860"/>
            <a:ext cx="3259456" cy="49245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66E7DE-E1DE-4068-B0AF-523E1870C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97" y="1719799"/>
            <a:ext cx="3684666" cy="36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83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>
            <a:extLst>
              <a:ext uri="{FF2B5EF4-FFF2-40B4-BE49-F238E27FC236}">
                <a16:creationId xmlns:a16="http://schemas.microsoft.com/office/drawing/2014/main" id="{9DBC2B7D-4637-4F07-ACBA-ADA3CBE91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84" y="277878"/>
            <a:ext cx="7727092" cy="6040544"/>
          </a:xfrm>
          <a:gradFill>
            <a:gsLst>
              <a:gs pos="36000">
                <a:srgbClr val="D5E1BA"/>
              </a:gs>
              <a:gs pos="100000">
                <a:srgbClr val="C7E6EB"/>
              </a:gs>
              <a:gs pos="86000">
                <a:srgbClr val="BBD1E7"/>
              </a:gs>
            </a:gsLst>
            <a:lin ang="16200000" scaled="1"/>
          </a:gradFill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286B6A8-46ED-49FE-81E8-0ECE513E6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41643" y="903070"/>
            <a:ext cx="3416520" cy="3717330"/>
          </a:xfrm>
        </p:spPr>
        <p:txBody>
          <a:bodyPr>
            <a:noAutofit/>
          </a:bodyPr>
          <a:lstStyle/>
          <a:p>
            <a:r>
              <a:rPr lang="ru-RU" dirty="0"/>
              <a:t>Среди выпускников очень высок процент тех, кто получит работу по специальности или в желаемой области. Выпускники трудоустроятся в дома моды, галереи России, Европы, Америки, Азии, в  театры, издательские компании. Мы обеспечиваем  всеми необходимыми рекомендациями и помогаем в трудоустрой-</a:t>
            </a:r>
            <a:r>
              <a:rPr lang="ru-RU" dirty="0" err="1"/>
              <a:t>стве</a:t>
            </a:r>
            <a:r>
              <a:rPr lang="ru-RU" dirty="0"/>
              <a:t> и практике.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BF4119-4428-4F09-BC1E-CB329211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z="2000" b="1" smtClean="0"/>
              <a:t>25</a:t>
            </a:fld>
            <a:endParaRPr lang="en-US" sz="2000" b="1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AB5125-30FD-47EC-B22F-82964648C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486" y="2525721"/>
            <a:ext cx="3509319" cy="350931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681E86-1A78-4D7E-999B-EF75553C9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034" y="539578"/>
            <a:ext cx="3886686" cy="26089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3B7864-A7DE-4FCC-9243-D37B7BC5C1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0" y="3430658"/>
            <a:ext cx="3297459" cy="260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4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>
            <a:extLst>
              <a:ext uri="{FF2B5EF4-FFF2-40B4-BE49-F238E27FC236}">
                <a16:creationId xmlns:a16="http://schemas.microsoft.com/office/drawing/2014/main" id="{9DBC2B7D-4637-4F07-ACBA-ADA3CBE91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84" y="277878"/>
            <a:ext cx="7727092" cy="6040544"/>
          </a:xfrm>
          <a:gradFill>
            <a:gsLst>
              <a:gs pos="36000">
                <a:srgbClr val="D5E1BA"/>
              </a:gs>
              <a:gs pos="100000">
                <a:srgbClr val="C7E6EB"/>
              </a:gs>
              <a:gs pos="86000">
                <a:srgbClr val="BBD1E7"/>
              </a:gs>
            </a:gsLst>
            <a:lin ang="16200000" scaled="1"/>
          </a:gradFill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286B6A8-46ED-49FE-81E8-0ECE513E6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54130" y="356698"/>
            <a:ext cx="3495560" cy="7062919"/>
          </a:xfrm>
        </p:spPr>
        <p:txBody>
          <a:bodyPr>
            <a:noAutofit/>
          </a:bodyPr>
          <a:lstStyle/>
          <a:p>
            <a:r>
              <a:rPr lang="ru-RU" dirty="0"/>
              <a:t>Индивидуальный подход к каждому ученику. Атмосфера, в которой каждый чувствует себя максимально комфортно. Приумножение творческого  потенциала. Атмосфера доброжелательности неизменна - новым ученикам всегда помогают вникнуть в учебный процесс, сообразно их способностям, интересам и стилю творческого центра. Ученики знакомятся, обмениваются идеями, а это - сотрудничество длинною в жизнь и добрая традиция школы.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BF4119-4428-4F09-BC1E-CB329211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10911" y="6135542"/>
            <a:ext cx="1223435" cy="365760"/>
          </a:xfrm>
        </p:spPr>
        <p:txBody>
          <a:bodyPr/>
          <a:lstStyle/>
          <a:p>
            <a:pPr rtl="0"/>
            <a:fld id="{34B7E4EF-A1BD-40F4-AB7B-04F084DD991D}" type="slidenum">
              <a:rPr lang="en-US" sz="2000" b="1" smtClean="0"/>
              <a:t>26</a:t>
            </a:fld>
            <a:endParaRPr lang="en-US" sz="2000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113616-3F38-4EEF-A64A-EE57C1EAB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39578"/>
            <a:ext cx="3754337" cy="27537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6D0031-EE39-47C0-ABC1-D91A8EB0F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829" y="3023002"/>
            <a:ext cx="2786985" cy="31322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5D39CD8-84CA-4D53-9F61-3E3F16297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816" y="2384876"/>
            <a:ext cx="2513551" cy="37703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EBF6CB-72B3-4574-AEDD-B033130CC4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70" y="384510"/>
            <a:ext cx="2284260" cy="304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81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2B1C00E4-DDAD-4F62-8EE2-EDB77B560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00" y="-177800"/>
            <a:ext cx="3161963" cy="1645920"/>
          </a:xfrm>
        </p:spPr>
        <p:txBody>
          <a:bodyPr/>
          <a:lstStyle/>
          <a:p>
            <a:r>
              <a:rPr lang="ru-RU" u="sng" dirty="0"/>
              <a:t>Визуализация комплекса</a:t>
            </a:r>
            <a:endParaRPr lang="ru-RU" dirty="0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9DBC2B7D-4637-4F07-ACBA-ADA3CBE91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84" y="277878"/>
            <a:ext cx="7727092" cy="6040544"/>
          </a:xfrm>
          <a:gradFill>
            <a:gsLst>
              <a:gs pos="36000">
                <a:srgbClr val="D5E1BA"/>
              </a:gs>
              <a:gs pos="100000">
                <a:srgbClr val="C7E6EB"/>
              </a:gs>
              <a:gs pos="86000">
                <a:srgbClr val="BBD1E7"/>
              </a:gs>
            </a:gsLst>
            <a:lin ang="16200000" scaled="1"/>
          </a:gradFill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286B6A8-46ED-49FE-81E8-0ECE513E6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34855" y="1494750"/>
            <a:ext cx="3161963" cy="3606800"/>
          </a:xfrm>
        </p:spPr>
        <p:txBody>
          <a:bodyPr>
            <a:noAutofit/>
          </a:bodyPr>
          <a:lstStyle/>
          <a:p>
            <a:r>
              <a:rPr lang="ru-RU" sz="1600" dirty="0"/>
              <a:t>Проект «Ипомея Индиго» представляет собой комплекс  из нескольких сооружений, парковой зоны, амфитеатр для показа кино про искусство, сборники культовых документальных кино про художников, поэтов скульпторов и других выдающихся личностей. Наличие территории располагает всех желающих посетить центр, гулять там с детьми, проводить пленэры, фестивали и конкурсы.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BF4119-4428-4F09-BC1E-CB329211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z="2000" b="1" smtClean="0"/>
              <a:t>3</a:t>
            </a:fld>
            <a:endParaRPr lang="en-US" sz="2000" b="1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B3BFFA-6DBA-4C6B-A25D-411AA0253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26" y="3298150"/>
            <a:ext cx="4380069" cy="28105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233795-E2D1-4321-8A80-C48E4B7A6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88" y="405367"/>
            <a:ext cx="3798673" cy="26666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9B6E8D-35FE-4851-A2B2-C8AC7F340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065" y="405367"/>
            <a:ext cx="3222411" cy="421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47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>
            <a:extLst>
              <a:ext uri="{FF2B5EF4-FFF2-40B4-BE49-F238E27FC236}">
                <a16:creationId xmlns:a16="http://schemas.microsoft.com/office/drawing/2014/main" id="{9DBC2B7D-4637-4F07-ACBA-ADA3CBE91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84" y="277877"/>
            <a:ext cx="11755394" cy="6485387"/>
          </a:xfrm>
          <a:gradFill>
            <a:gsLst>
              <a:gs pos="36000">
                <a:srgbClr val="D5E1BA"/>
              </a:gs>
              <a:gs pos="100000">
                <a:srgbClr val="C7E6EB"/>
              </a:gs>
              <a:gs pos="86000">
                <a:srgbClr val="BBD1E7"/>
              </a:gs>
            </a:gsLst>
            <a:lin ang="16200000" scaled="1"/>
          </a:gradFill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BF4119-4428-4F09-BC1E-CB329211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z="2000" b="1" smtClean="0"/>
              <a:t>4</a:t>
            </a:fld>
            <a:endParaRPr lang="en-US" sz="2000" b="1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8F73905-2CF1-4E7F-A814-B9FD2636C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428" y="1099465"/>
            <a:ext cx="3290383" cy="493557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7817BFC-B99D-40ED-8810-72CEEC34A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85" y="1065011"/>
            <a:ext cx="2737648" cy="48630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EBE9E7-39AA-4D54-BD45-B0C18656D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164" y="1142050"/>
            <a:ext cx="3216233" cy="470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15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2B1C00E4-DDAD-4F62-8EE2-EDB77B560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077" y="-261700"/>
            <a:ext cx="3278728" cy="1645920"/>
          </a:xfrm>
        </p:spPr>
        <p:txBody>
          <a:bodyPr>
            <a:normAutofit/>
          </a:bodyPr>
          <a:lstStyle/>
          <a:p>
            <a:r>
              <a:rPr lang="ru-RU" sz="2400" u="sng" dirty="0"/>
              <a:t>Территория центра</a:t>
            </a:r>
            <a:endParaRPr lang="ru-RU" sz="2400" dirty="0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9DBC2B7D-4637-4F07-ACBA-ADA3CBE91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84" y="277878"/>
            <a:ext cx="7727092" cy="6040544"/>
          </a:xfrm>
          <a:gradFill>
            <a:gsLst>
              <a:gs pos="36000">
                <a:srgbClr val="D5E1BA"/>
              </a:gs>
              <a:gs pos="100000">
                <a:srgbClr val="C7E6EB"/>
              </a:gs>
              <a:gs pos="86000">
                <a:srgbClr val="BBD1E7"/>
              </a:gs>
            </a:gsLst>
            <a:lin ang="16200000" scaled="1"/>
          </a:gradFill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286B6A8-46ED-49FE-81E8-0ECE513E6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1163" y="1636946"/>
            <a:ext cx="3454059" cy="3717330"/>
          </a:xfrm>
        </p:spPr>
        <p:txBody>
          <a:bodyPr>
            <a:noAutofit/>
          </a:bodyPr>
          <a:lstStyle/>
          <a:p>
            <a:r>
              <a:rPr lang="ru-RU" dirty="0"/>
              <a:t>Ландшафтный дизайн, озеленение территории комплекса. Волнообразные формы, зелёный газон на крыше, наполненные светом пространства и экологичные материалы: дерево, бетон, сталь – формируют у детей легкое восприятие процесса обучения.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BE9DD9-0BC0-4EF3-A000-A550132B8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52" y="3064476"/>
            <a:ext cx="2294201" cy="3061178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BF4119-4428-4F09-BC1E-CB329211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z="2000" b="1" smtClean="0"/>
              <a:t>5</a:t>
            </a:fld>
            <a:endParaRPr lang="en-US" sz="2000" b="1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4316ACD-9976-4A2C-98B8-B714E761C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807" y="469268"/>
            <a:ext cx="3289835" cy="493475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2152557-AC9F-4DE8-A582-CB857801B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805" y="2331298"/>
            <a:ext cx="2531547" cy="379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70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2B1C00E4-DDAD-4F62-8EE2-EDB77B560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100" y="-365760"/>
            <a:ext cx="3161963" cy="1645920"/>
          </a:xfrm>
        </p:spPr>
        <p:txBody>
          <a:bodyPr/>
          <a:lstStyle/>
          <a:p>
            <a:r>
              <a:rPr lang="ru-RU" u="sng" dirty="0"/>
              <a:t>Дизайн</a:t>
            </a:r>
            <a:endParaRPr lang="ru-RU" dirty="0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9DBC2B7D-4637-4F07-ACBA-ADA3CBE91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84" y="277878"/>
            <a:ext cx="7727092" cy="6040544"/>
          </a:xfrm>
          <a:gradFill>
            <a:gsLst>
              <a:gs pos="36000">
                <a:srgbClr val="D5E1BA"/>
              </a:gs>
              <a:gs pos="100000">
                <a:srgbClr val="C7E6EB"/>
              </a:gs>
              <a:gs pos="86000">
                <a:srgbClr val="BBD1E7"/>
              </a:gs>
            </a:gsLst>
            <a:lin ang="16200000" scaled="1"/>
          </a:gradFill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286B6A8-46ED-49FE-81E8-0ECE513E6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9100" y="1494750"/>
            <a:ext cx="3161963" cy="360680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Современный дизайн – это не только удобство и продуманная эргономика. Гармоничное пространство прививает великолепный вкус и оказывает благотворное влияние на психическое здоровье и развитие детей. В учебных классах  больше естественного света, по периметру здания всего здания предусмотрено панорамное остекление.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BF4119-4428-4F09-BC1E-CB329211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z="2000" b="1" smtClean="0"/>
              <a:t>6</a:t>
            </a:fld>
            <a:endParaRPr lang="en-US" sz="2000" b="1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A2C492-910B-4B1D-8C59-508EAD021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53" y="539578"/>
            <a:ext cx="3654174" cy="54785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7565D9-5633-4940-ADBB-D2FA8E077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741" y="3429000"/>
            <a:ext cx="3622381" cy="24149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BFE3959-5749-4389-BD73-ACB77F580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749" y="863919"/>
            <a:ext cx="3622379" cy="241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78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>
            <a:extLst>
              <a:ext uri="{FF2B5EF4-FFF2-40B4-BE49-F238E27FC236}">
                <a16:creationId xmlns:a16="http://schemas.microsoft.com/office/drawing/2014/main" id="{9DBC2B7D-4637-4F07-ACBA-ADA3CBE91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84" y="277877"/>
            <a:ext cx="11755394" cy="6485387"/>
          </a:xfrm>
          <a:gradFill>
            <a:gsLst>
              <a:gs pos="36000">
                <a:srgbClr val="D5E1BA"/>
              </a:gs>
              <a:gs pos="100000">
                <a:srgbClr val="C7E6EB"/>
              </a:gs>
              <a:gs pos="86000">
                <a:srgbClr val="BBD1E7"/>
              </a:gs>
            </a:gsLst>
            <a:lin ang="16200000" scaled="1"/>
          </a:gradFill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BF4119-4428-4F09-BC1E-CB329211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z="2000" b="1" smtClean="0"/>
              <a:t>7</a:t>
            </a:fld>
            <a:endParaRPr lang="en-US" sz="2000" b="1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899EEA-5050-451A-8F57-47FC49B2F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32" y="1078051"/>
            <a:ext cx="3300701" cy="48850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975C1A-8B15-4953-BC8B-9C2A6E5FC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919" y="1180070"/>
            <a:ext cx="3661430" cy="24409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6FFF91-B122-430D-A4F5-698876CA9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181" y="1044280"/>
            <a:ext cx="4004099" cy="49188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CB3A94-9F02-4059-AF4F-42A9E8D546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919" y="3768123"/>
            <a:ext cx="3300701" cy="219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42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>
            <a:extLst>
              <a:ext uri="{FF2B5EF4-FFF2-40B4-BE49-F238E27FC236}">
                <a16:creationId xmlns:a16="http://schemas.microsoft.com/office/drawing/2014/main" id="{9DBC2B7D-4637-4F07-ACBA-ADA3CBE91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84" y="277877"/>
            <a:ext cx="11755394" cy="6485387"/>
          </a:xfrm>
          <a:gradFill>
            <a:gsLst>
              <a:gs pos="36000">
                <a:srgbClr val="D5E1BA"/>
              </a:gs>
              <a:gs pos="100000">
                <a:srgbClr val="C7E6EB"/>
              </a:gs>
              <a:gs pos="86000">
                <a:srgbClr val="BBD1E7"/>
              </a:gs>
            </a:gsLst>
            <a:lin ang="16200000" scaled="1"/>
          </a:gradFill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BF4119-4428-4F09-BC1E-CB329211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z="2000" b="1" smtClean="0"/>
              <a:t>8</a:t>
            </a:fld>
            <a:endParaRPr lang="en-US" sz="2000" b="1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E2E6AD-9059-4808-8A15-7B22AEA26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37" y="3739979"/>
            <a:ext cx="4844388" cy="28339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5C1040-E21E-452E-9A4D-A5D684966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76" y="1372554"/>
            <a:ext cx="6127211" cy="411289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93BB95C-644C-47D5-A557-F80C712E6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86" y="815320"/>
            <a:ext cx="2262197" cy="28277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F4156B8-BE12-4F66-93BC-816F057017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116" y="809098"/>
            <a:ext cx="2214145" cy="283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73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>
            <a:extLst>
              <a:ext uri="{FF2B5EF4-FFF2-40B4-BE49-F238E27FC236}">
                <a16:creationId xmlns:a16="http://schemas.microsoft.com/office/drawing/2014/main" id="{9DBC2B7D-4637-4F07-ACBA-ADA3CBE91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84" y="277877"/>
            <a:ext cx="11755394" cy="6485387"/>
          </a:xfrm>
          <a:gradFill>
            <a:gsLst>
              <a:gs pos="36000">
                <a:srgbClr val="D5E1BA"/>
              </a:gs>
              <a:gs pos="100000">
                <a:srgbClr val="C7E6EB"/>
              </a:gs>
              <a:gs pos="86000">
                <a:srgbClr val="BBD1E7"/>
              </a:gs>
            </a:gsLst>
            <a:lin ang="16200000" scaled="1"/>
          </a:gradFill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BF4119-4428-4F09-BC1E-CB329211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4B7E4EF-A1BD-40F4-AB7B-04F084DD991D}" type="slidenum">
              <a:rPr lang="en-US" sz="2000" b="1" smtClean="0"/>
              <a:t>9</a:t>
            </a:fld>
            <a:endParaRPr lang="en-US" sz="2000" b="1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A29B7D-232C-441F-921E-378BAFBF5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617" y="1759805"/>
            <a:ext cx="3877601" cy="38776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2B8669-5056-4C1F-B7F5-1FCCFAAF1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60" y="3531307"/>
            <a:ext cx="4551225" cy="30341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76D331-1586-4AF3-87F0-765EA4858C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302" y="893423"/>
            <a:ext cx="5085953" cy="340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891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VTI">
  <a:themeElements>
    <a:clrScheme name="Custom 38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E462D"/>
      </a:accent1>
      <a:accent2>
        <a:srgbClr val="595A85"/>
      </a:accent2>
      <a:accent3>
        <a:srgbClr val="8D6F5B"/>
      </a:accent3>
      <a:accent4>
        <a:srgbClr val="FABD2F"/>
      </a:accent4>
      <a:accent5>
        <a:srgbClr val="AF8073"/>
      </a:accent5>
      <a:accent6>
        <a:srgbClr val="787880"/>
      </a:accent6>
      <a:hlink>
        <a:srgbClr val="CC8D00"/>
      </a:hlink>
      <a:folHlink>
        <a:srgbClr val="82829E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992_TF56410444" id="{B90EE3AD-7B87-4DBC-A32F-68F479F575F4}" vid="{514B2A49-20D6-4A2D-8438-3789ECD2BF98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255</TotalTime>
  <Words>986</Words>
  <Application>Microsoft Office PowerPoint</Application>
  <PresentationFormat>Широкоэкранный</PresentationFormat>
  <Paragraphs>128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Avenir Next LT Pro</vt:lpstr>
      <vt:lpstr>Calibri</vt:lpstr>
      <vt:lpstr>Century Gothic</vt:lpstr>
      <vt:lpstr>Garamond</vt:lpstr>
      <vt:lpstr>СавонVTI</vt:lpstr>
      <vt:lpstr>Ипомея Индиго</vt:lpstr>
      <vt:lpstr>Общая концепция</vt:lpstr>
      <vt:lpstr>Визуализация комплекса</vt:lpstr>
      <vt:lpstr>Презентация PowerPoint</vt:lpstr>
      <vt:lpstr>Территория центра</vt:lpstr>
      <vt:lpstr>Дизайн</vt:lpstr>
      <vt:lpstr>Презентация PowerPoint</vt:lpstr>
      <vt:lpstr>Презентация PowerPoint</vt:lpstr>
      <vt:lpstr>Презентация PowerPoint</vt:lpstr>
      <vt:lpstr>Презентация PowerPoint</vt:lpstr>
      <vt:lpstr>Фирменный стиль</vt:lpstr>
      <vt:lpstr>Навигация по центру</vt:lpstr>
      <vt:lpstr>Образовательные классы</vt:lpstr>
      <vt:lpstr>Презентация PowerPoint</vt:lpstr>
      <vt:lpstr>Презентация PowerPoint</vt:lpstr>
      <vt:lpstr>Презентация PowerPoint</vt:lpstr>
      <vt:lpstr>Классы гончарного искусства. Изделия из керамики</vt:lpstr>
      <vt:lpstr>Флористика</vt:lpstr>
      <vt:lpstr>Семейная  арт-терапия</vt:lpstr>
      <vt:lpstr>Пленэр</vt:lpstr>
      <vt:lpstr>Картинная галерея и библиотека</vt:lpstr>
      <vt:lpstr>Группы</vt:lpstr>
      <vt:lpstr>Преподавательский состав</vt:lpstr>
      <vt:lpstr>Уникальность процесса обучения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Ипомея Индиго</dc:title>
  <dc:creator>Нася</dc:creator>
  <cp:lastModifiedBy>Нася</cp:lastModifiedBy>
  <cp:revision>11</cp:revision>
  <dcterms:created xsi:type="dcterms:W3CDTF">2021-08-08T16:06:12Z</dcterms:created>
  <dcterms:modified xsi:type="dcterms:W3CDTF">2021-08-09T05:41:23Z</dcterms:modified>
</cp:coreProperties>
</file>