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6" r:id="rId1"/>
  </p:sldMasterIdLst>
  <p:notesMasterIdLst>
    <p:notesMasterId r:id="rId18"/>
  </p:notesMasterIdLst>
  <p:sldIdLst>
    <p:sldId id="256" r:id="rId2"/>
    <p:sldId id="257" r:id="rId3"/>
    <p:sldId id="313" r:id="rId4"/>
    <p:sldId id="261" r:id="rId5"/>
    <p:sldId id="262" r:id="rId6"/>
    <p:sldId id="259" r:id="rId7"/>
    <p:sldId id="312" r:id="rId8"/>
    <p:sldId id="267" r:id="rId9"/>
    <p:sldId id="293" r:id="rId10"/>
    <p:sldId id="260" r:id="rId11"/>
    <p:sldId id="291" r:id="rId12"/>
    <p:sldId id="300" r:id="rId13"/>
    <p:sldId id="289" r:id="rId14"/>
    <p:sldId id="266" r:id="rId15"/>
    <p:sldId id="269" r:id="rId16"/>
    <p:sldId id="263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00ECCF-A783-4C83-867A-87BF7849B3C6}">
  <a:tblStyle styleId="{ED00ECCF-A783-4C83-867A-87BF7849B3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1F29EB-DC42-4779-BC26-417DBE047026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A23A6EE-6AE2-4EE9-8B9B-4087F04D883A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37578E-E4D8-48D1-8F37-403F937F8549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A766A33-049B-465E-AF81-A647D934EF5F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893BC2-8BAF-4873-8F66-34194C4506FB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 varScale="1">
        <p:scale>
          <a:sx n="103" d="100"/>
          <a:sy n="103" d="100"/>
        </p:scale>
        <p:origin x="90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gc33250489b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9" name="Google Shape;2649;gc33250489b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10363c24f6e_1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0" name="Google Shape;2730;g10363c24f6e_1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" name="Google Shape;2630;gc6a01074ef_0_19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1" name="Google Shape;2631;gc6a01074ef_0_19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gc72ba98ae8_1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8" name="Google Shape;2098;gc72ba98ae8_1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c72ba98ae8_1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0" name="Google Shape;2110;gc72ba98ae8_1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gc6a01074ef_0_2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5" name="Google Shape;2075;gc6a01074ef_0_2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gc6a01074ef_0_17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9" name="Google Shape;2009;gc6a01074ef_0_17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c3325048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c3325048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gfbfe6ab361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8" name="Google Shape;2038;gfbfe6ab361_1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c6fa47cb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1" name="Google Shape;2891;gc6fa47cb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gc72ba98ae8_1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2" name="Google Shape;2102;gc72ba98ae8_1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gc6a01074ef_0_18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1" name="Google Shape;2661;gc6a01074ef_0_18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c3325048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5" name="Google Shape;2055;gc3325048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411582" y="-1157400"/>
            <a:ext cx="4436782" cy="371434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avLst/>
              <a:gdLst/>
              <a:ahLst/>
              <a:cxnLst/>
              <a:rect l="l" t="t" r="r" b="b"/>
              <a:pathLst>
                <a:path w="161" h="242" extrusionOk="0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avLst/>
            <a:gdLst/>
            <a:ahLst/>
            <a:cxnLst/>
            <a:rect l="l" t="t" r="r" b="b"/>
            <a:pathLst>
              <a:path w="287196" h="23822" extrusionOk="0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44"/>
          <p:cNvSpPr/>
          <p:nvPr/>
        </p:nvSpPr>
        <p:spPr>
          <a:xfrm rot="-2505069" flipH="1">
            <a:off x="6267646" y="1159768"/>
            <a:ext cx="4436783" cy="371422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44"/>
          <p:cNvSpPr/>
          <p:nvPr/>
        </p:nvSpPr>
        <p:spPr>
          <a:xfrm rot="3781174">
            <a:off x="-1644519" y="1806437"/>
            <a:ext cx="4267951" cy="262576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5" name="Google Shape;1155;p44"/>
          <p:cNvGrpSpPr/>
          <p:nvPr/>
        </p:nvGrpSpPr>
        <p:grpSpPr>
          <a:xfrm rot="10800000" flipH="1">
            <a:off x="566191" y="1712532"/>
            <a:ext cx="1696762" cy="1688828"/>
            <a:chOff x="2414491" y="671177"/>
            <a:chExt cx="1830972" cy="1822411"/>
          </a:xfrm>
        </p:grpSpPr>
        <p:sp>
          <p:nvSpPr>
            <p:cNvPr id="1156" name="Google Shape;1156;p4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45"/>
          <p:cNvSpPr/>
          <p:nvPr/>
        </p:nvSpPr>
        <p:spPr>
          <a:xfrm rot="5400000">
            <a:off x="-897085" y="455393"/>
            <a:ext cx="4906632" cy="4469596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45"/>
          <p:cNvSpPr/>
          <p:nvPr/>
        </p:nvSpPr>
        <p:spPr>
          <a:xfrm rot="4271990">
            <a:off x="6861805" y="3034227"/>
            <a:ext cx="3403945" cy="338983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45"/>
          <p:cNvSpPr/>
          <p:nvPr/>
        </p:nvSpPr>
        <p:spPr>
          <a:xfrm>
            <a:off x="7014776" y="357427"/>
            <a:ext cx="801658" cy="707098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45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5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46"/>
          <p:cNvSpPr/>
          <p:nvPr/>
        </p:nvSpPr>
        <p:spPr>
          <a:xfrm rot="8100090">
            <a:off x="-1277624" y="-498533"/>
            <a:ext cx="4047120" cy="248996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46"/>
          <p:cNvSpPr/>
          <p:nvPr/>
        </p:nvSpPr>
        <p:spPr>
          <a:xfrm rot="-2262480" flipH="1">
            <a:off x="5470609" y="3669962"/>
            <a:ext cx="4913469" cy="302290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4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0" name="Google Shape;1200;p46"/>
          <p:cNvSpPr/>
          <p:nvPr/>
        </p:nvSpPr>
        <p:spPr>
          <a:xfrm rot="-7977666">
            <a:off x="7581866" y="924182"/>
            <a:ext cx="1233331" cy="1183416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63"/>
          <p:cNvSpPr/>
          <p:nvPr/>
        </p:nvSpPr>
        <p:spPr>
          <a:xfrm rot="288678" flipH="1">
            <a:off x="-1270417" y="553336"/>
            <a:ext cx="4658411" cy="476518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63"/>
          <p:cNvSpPr/>
          <p:nvPr/>
        </p:nvSpPr>
        <p:spPr>
          <a:xfrm>
            <a:off x="1334050" y="1127073"/>
            <a:ext cx="1522302" cy="1342795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4" name="Google Shape;1554;p63"/>
          <p:cNvGrpSpPr/>
          <p:nvPr/>
        </p:nvGrpSpPr>
        <p:grpSpPr>
          <a:xfrm>
            <a:off x="5119018" y="713081"/>
            <a:ext cx="2270935" cy="2260334"/>
            <a:chOff x="6762468" y="1386456"/>
            <a:chExt cx="2270935" cy="2260334"/>
          </a:xfrm>
        </p:grpSpPr>
        <p:sp>
          <p:nvSpPr>
            <p:cNvPr id="1555" name="Google Shape;1555;p63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63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63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3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3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3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3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3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63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3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3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3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3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3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3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3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3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3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3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3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3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3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3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3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3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3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3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3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3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3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3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3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3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8" name="Google Shape;1588;p63"/>
          <p:cNvSpPr/>
          <p:nvPr/>
        </p:nvSpPr>
        <p:spPr>
          <a:xfrm rot="-1848056" flipH="1">
            <a:off x="7756025" y="2517986"/>
            <a:ext cx="1938888" cy="3305698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0" name="Google Shape;1590;p64"/>
          <p:cNvGrpSpPr/>
          <p:nvPr/>
        </p:nvGrpSpPr>
        <p:grpSpPr>
          <a:xfrm>
            <a:off x="5" y="-80449"/>
            <a:ext cx="2277317" cy="5304377"/>
            <a:chOff x="224725" y="566950"/>
            <a:chExt cx="1850875" cy="4311100"/>
          </a:xfrm>
        </p:grpSpPr>
        <p:sp>
          <p:nvSpPr>
            <p:cNvPr id="1591" name="Google Shape;1591;p64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4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4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4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4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4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4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4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4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4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4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4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4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4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4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4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4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4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4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4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4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4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4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4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5" name="Google Shape;1615;p64"/>
          <p:cNvSpPr/>
          <p:nvPr/>
        </p:nvSpPr>
        <p:spPr>
          <a:xfrm rot="-3415034" flipH="1">
            <a:off x="5349941" y="647072"/>
            <a:ext cx="4814608" cy="409530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64"/>
          <p:cNvSpPr/>
          <p:nvPr/>
        </p:nvSpPr>
        <p:spPr>
          <a:xfrm rot="1379372">
            <a:off x="5149944" y="2281365"/>
            <a:ext cx="1343009" cy="1754062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64"/>
          <p:cNvSpPr/>
          <p:nvPr/>
        </p:nvSpPr>
        <p:spPr>
          <a:xfrm>
            <a:off x="-767475" y="502200"/>
            <a:ext cx="2264661" cy="19975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"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9" name="Google Shape;1619;p65"/>
          <p:cNvGrpSpPr/>
          <p:nvPr/>
        </p:nvGrpSpPr>
        <p:grpSpPr>
          <a:xfrm rot="-4412986">
            <a:off x="6233427" y="1978854"/>
            <a:ext cx="2523466" cy="2406919"/>
            <a:chOff x="616550" y="744600"/>
            <a:chExt cx="936200" cy="893025"/>
          </a:xfrm>
        </p:grpSpPr>
        <p:sp>
          <p:nvSpPr>
            <p:cNvPr id="1620" name="Google Shape;1620;p65"/>
            <p:cNvSpPr/>
            <p:nvPr/>
          </p:nvSpPr>
          <p:spPr>
            <a:xfrm>
              <a:off x="616550" y="744600"/>
              <a:ext cx="936200" cy="893025"/>
            </a:xfrm>
            <a:custGeom>
              <a:avLst/>
              <a:gdLst/>
              <a:ahLst/>
              <a:cxnLst/>
              <a:rect l="l" t="t" r="r" b="b"/>
              <a:pathLst>
                <a:path w="37448" h="35721" extrusionOk="0">
                  <a:moveTo>
                    <a:pt x="21003" y="1"/>
                  </a:moveTo>
                  <a:cubicBezTo>
                    <a:pt x="20950" y="1"/>
                    <a:pt x="20897" y="16"/>
                    <a:pt x="20852" y="46"/>
                  </a:cubicBezTo>
                  <a:lnTo>
                    <a:pt x="18177" y="2356"/>
                  </a:lnTo>
                  <a:cubicBezTo>
                    <a:pt x="18177" y="2356"/>
                    <a:pt x="18146" y="2387"/>
                    <a:pt x="18146" y="2387"/>
                  </a:cubicBezTo>
                  <a:lnTo>
                    <a:pt x="91" y="26946"/>
                  </a:lnTo>
                  <a:cubicBezTo>
                    <a:pt x="0" y="27068"/>
                    <a:pt x="61" y="27220"/>
                    <a:pt x="182" y="27281"/>
                  </a:cubicBezTo>
                  <a:lnTo>
                    <a:pt x="2523" y="28436"/>
                  </a:lnTo>
                  <a:lnTo>
                    <a:pt x="15654" y="35700"/>
                  </a:lnTo>
                  <a:cubicBezTo>
                    <a:pt x="15692" y="35713"/>
                    <a:pt x="15735" y="35720"/>
                    <a:pt x="15776" y="35720"/>
                  </a:cubicBezTo>
                  <a:cubicBezTo>
                    <a:pt x="15835" y="35720"/>
                    <a:pt x="15892" y="35705"/>
                    <a:pt x="15927" y="35670"/>
                  </a:cubicBezTo>
                  <a:cubicBezTo>
                    <a:pt x="16657" y="35092"/>
                    <a:pt x="20274" y="32083"/>
                    <a:pt x="25320" y="27433"/>
                  </a:cubicBezTo>
                  <a:cubicBezTo>
                    <a:pt x="30730" y="22417"/>
                    <a:pt x="37204" y="14666"/>
                    <a:pt x="37204" y="14666"/>
                  </a:cubicBezTo>
                  <a:cubicBezTo>
                    <a:pt x="37448" y="14454"/>
                    <a:pt x="37448" y="14089"/>
                    <a:pt x="37204" y="13876"/>
                  </a:cubicBezTo>
                  <a:cubicBezTo>
                    <a:pt x="36779" y="13451"/>
                    <a:pt x="35867" y="12600"/>
                    <a:pt x="34286" y="11171"/>
                  </a:cubicBezTo>
                  <a:cubicBezTo>
                    <a:pt x="31824" y="9013"/>
                    <a:pt x="22493" y="1171"/>
                    <a:pt x="21155" y="46"/>
                  </a:cubicBezTo>
                  <a:cubicBezTo>
                    <a:pt x="21110" y="16"/>
                    <a:pt x="21057" y="1"/>
                    <a:pt x="2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5"/>
            <p:cNvSpPr/>
            <p:nvPr/>
          </p:nvSpPr>
          <p:spPr>
            <a:xfrm>
              <a:off x="1118825" y="951075"/>
              <a:ext cx="191525" cy="163425"/>
            </a:xfrm>
            <a:custGeom>
              <a:avLst/>
              <a:gdLst/>
              <a:ahLst/>
              <a:cxnLst/>
              <a:rect l="l" t="t" r="r" b="b"/>
              <a:pathLst>
                <a:path w="7661" h="6537" extrusionOk="0">
                  <a:moveTo>
                    <a:pt x="426" y="0"/>
                  </a:moveTo>
                  <a:cubicBezTo>
                    <a:pt x="317" y="0"/>
                    <a:pt x="206" y="46"/>
                    <a:pt x="122" y="146"/>
                  </a:cubicBezTo>
                  <a:cubicBezTo>
                    <a:pt x="1" y="298"/>
                    <a:pt x="31" y="541"/>
                    <a:pt x="183" y="663"/>
                  </a:cubicBezTo>
                  <a:lnTo>
                    <a:pt x="6992" y="6468"/>
                  </a:lnTo>
                  <a:cubicBezTo>
                    <a:pt x="7052" y="6499"/>
                    <a:pt x="7144" y="6529"/>
                    <a:pt x="7235" y="6529"/>
                  </a:cubicBezTo>
                  <a:cubicBezTo>
                    <a:pt x="7251" y="6534"/>
                    <a:pt x="7268" y="6537"/>
                    <a:pt x="7286" y="6537"/>
                  </a:cubicBezTo>
                  <a:cubicBezTo>
                    <a:pt x="7368" y="6537"/>
                    <a:pt x="7464" y="6483"/>
                    <a:pt x="7539" y="6407"/>
                  </a:cubicBezTo>
                  <a:cubicBezTo>
                    <a:pt x="7660" y="6255"/>
                    <a:pt x="7630" y="6012"/>
                    <a:pt x="7478" y="5860"/>
                  </a:cubicBezTo>
                  <a:lnTo>
                    <a:pt x="669" y="85"/>
                  </a:lnTo>
                  <a:cubicBezTo>
                    <a:pt x="601" y="31"/>
                    <a:pt x="51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5"/>
            <p:cNvSpPr/>
            <p:nvPr/>
          </p:nvSpPr>
          <p:spPr>
            <a:xfrm>
              <a:off x="1078550" y="994400"/>
              <a:ext cx="190750" cy="164750"/>
            </a:xfrm>
            <a:custGeom>
              <a:avLst/>
              <a:gdLst/>
              <a:ahLst/>
              <a:cxnLst/>
              <a:rect l="l" t="t" r="r" b="b"/>
              <a:pathLst>
                <a:path w="7630" h="6590" extrusionOk="0">
                  <a:moveTo>
                    <a:pt x="413" y="0"/>
                  </a:moveTo>
                  <a:cubicBezTo>
                    <a:pt x="308" y="0"/>
                    <a:pt x="206" y="45"/>
                    <a:pt x="122" y="146"/>
                  </a:cubicBezTo>
                  <a:cubicBezTo>
                    <a:pt x="1" y="298"/>
                    <a:pt x="1" y="541"/>
                    <a:pt x="153" y="662"/>
                  </a:cubicBezTo>
                  <a:lnTo>
                    <a:pt x="6931" y="6498"/>
                  </a:lnTo>
                  <a:cubicBezTo>
                    <a:pt x="7022" y="6559"/>
                    <a:pt x="7113" y="6589"/>
                    <a:pt x="7174" y="6589"/>
                  </a:cubicBezTo>
                  <a:cubicBezTo>
                    <a:pt x="7296" y="6589"/>
                    <a:pt x="7417" y="6529"/>
                    <a:pt x="7478" y="6437"/>
                  </a:cubicBezTo>
                  <a:cubicBezTo>
                    <a:pt x="7630" y="6285"/>
                    <a:pt x="7600" y="6042"/>
                    <a:pt x="7448" y="5921"/>
                  </a:cubicBezTo>
                  <a:lnTo>
                    <a:pt x="669" y="85"/>
                  </a:lnTo>
                  <a:cubicBezTo>
                    <a:pt x="587" y="30"/>
                    <a:pt x="499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5"/>
            <p:cNvSpPr/>
            <p:nvPr/>
          </p:nvSpPr>
          <p:spPr>
            <a:xfrm>
              <a:off x="1041325" y="1033375"/>
              <a:ext cx="196075" cy="159975"/>
            </a:xfrm>
            <a:custGeom>
              <a:avLst/>
              <a:gdLst/>
              <a:ahLst/>
              <a:cxnLst/>
              <a:rect l="l" t="t" r="r" b="b"/>
              <a:pathLst>
                <a:path w="7843" h="6399" extrusionOk="0">
                  <a:moveTo>
                    <a:pt x="446" y="1"/>
                  </a:moveTo>
                  <a:cubicBezTo>
                    <a:pt x="335" y="1"/>
                    <a:pt x="223" y="48"/>
                    <a:pt x="152" y="137"/>
                  </a:cubicBezTo>
                  <a:cubicBezTo>
                    <a:pt x="0" y="319"/>
                    <a:pt x="31" y="532"/>
                    <a:pt x="213" y="684"/>
                  </a:cubicBezTo>
                  <a:lnTo>
                    <a:pt x="7174" y="6307"/>
                  </a:lnTo>
                  <a:cubicBezTo>
                    <a:pt x="7234" y="6368"/>
                    <a:pt x="7326" y="6398"/>
                    <a:pt x="7386" y="6398"/>
                  </a:cubicBezTo>
                  <a:cubicBezTo>
                    <a:pt x="7508" y="6398"/>
                    <a:pt x="7630" y="6337"/>
                    <a:pt x="7690" y="6246"/>
                  </a:cubicBezTo>
                  <a:cubicBezTo>
                    <a:pt x="7842" y="6094"/>
                    <a:pt x="7812" y="5851"/>
                    <a:pt x="7630" y="5729"/>
                  </a:cubicBezTo>
                  <a:lnTo>
                    <a:pt x="669" y="76"/>
                  </a:lnTo>
                  <a:cubicBezTo>
                    <a:pt x="606" y="25"/>
                    <a:pt x="526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5"/>
            <p:cNvSpPr/>
            <p:nvPr/>
          </p:nvSpPr>
          <p:spPr>
            <a:xfrm>
              <a:off x="1007125" y="1070750"/>
              <a:ext cx="186950" cy="159825"/>
            </a:xfrm>
            <a:custGeom>
              <a:avLst/>
              <a:gdLst/>
              <a:ahLst/>
              <a:cxnLst/>
              <a:rect l="l" t="t" r="r" b="b"/>
              <a:pathLst>
                <a:path w="7478" h="6393" extrusionOk="0">
                  <a:moveTo>
                    <a:pt x="413" y="1"/>
                  </a:moveTo>
                  <a:cubicBezTo>
                    <a:pt x="307" y="1"/>
                    <a:pt x="206" y="48"/>
                    <a:pt x="122" y="131"/>
                  </a:cubicBezTo>
                  <a:cubicBezTo>
                    <a:pt x="0" y="283"/>
                    <a:pt x="0" y="526"/>
                    <a:pt x="183" y="678"/>
                  </a:cubicBezTo>
                  <a:lnTo>
                    <a:pt x="6809" y="6301"/>
                  </a:lnTo>
                  <a:cubicBezTo>
                    <a:pt x="6870" y="6362"/>
                    <a:pt x="6961" y="6393"/>
                    <a:pt x="7022" y="6393"/>
                  </a:cubicBezTo>
                  <a:cubicBezTo>
                    <a:pt x="7143" y="6393"/>
                    <a:pt x="7265" y="6362"/>
                    <a:pt x="7326" y="6271"/>
                  </a:cubicBezTo>
                  <a:cubicBezTo>
                    <a:pt x="7478" y="6119"/>
                    <a:pt x="7447" y="5876"/>
                    <a:pt x="7295" y="5724"/>
                  </a:cubicBezTo>
                  <a:lnTo>
                    <a:pt x="669" y="101"/>
                  </a:lnTo>
                  <a:cubicBezTo>
                    <a:pt x="587" y="32"/>
                    <a:pt x="499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65"/>
          <p:cNvGrpSpPr/>
          <p:nvPr/>
        </p:nvGrpSpPr>
        <p:grpSpPr>
          <a:xfrm>
            <a:off x="1326404" y="500540"/>
            <a:ext cx="1830972" cy="1822411"/>
            <a:chOff x="2414491" y="671177"/>
            <a:chExt cx="1830972" cy="1822411"/>
          </a:xfrm>
        </p:grpSpPr>
        <p:sp>
          <p:nvSpPr>
            <p:cNvPr id="1626" name="Google Shape;1626;p65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5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5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5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5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5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5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5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5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5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5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5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5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5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5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5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5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5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5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5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5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5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5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5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5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5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5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5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5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5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5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5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5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5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0" name="Google Shape;1660;p65"/>
          <p:cNvGrpSpPr/>
          <p:nvPr/>
        </p:nvGrpSpPr>
        <p:grpSpPr>
          <a:xfrm rot="-969610">
            <a:off x="6880585" y="2461943"/>
            <a:ext cx="2217391" cy="2896369"/>
            <a:chOff x="6078061" y="1684347"/>
            <a:chExt cx="1743860" cy="2277840"/>
          </a:xfrm>
        </p:grpSpPr>
        <p:sp>
          <p:nvSpPr>
            <p:cNvPr id="1661" name="Google Shape;1661;p65"/>
            <p:cNvSpPr/>
            <p:nvPr/>
          </p:nvSpPr>
          <p:spPr>
            <a:xfrm>
              <a:off x="7384410" y="1684347"/>
              <a:ext cx="437511" cy="516459"/>
            </a:xfrm>
            <a:custGeom>
              <a:avLst/>
              <a:gdLst/>
              <a:ahLst/>
              <a:cxnLst/>
              <a:rect l="l" t="t" r="r" b="b"/>
              <a:pathLst>
                <a:path w="8490" h="10022" extrusionOk="0">
                  <a:moveTo>
                    <a:pt x="8405" y="0"/>
                  </a:moveTo>
                  <a:cubicBezTo>
                    <a:pt x="8396" y="0"/>
                    <a:pt x="8390" y="41"/>
                    <a:pt x="8390" y="41"/>
                  </a:cubicBezTo>
                  <a:cubicBezTo>
                    <a:pt x="8390" y="41"/>
                    <a:pt x="6535" y="1439"/>
                    <a:pt x="4043" y="1986"/>
                  </a:cubicBezTo>
                  <a:cubicBezTo>
                    <a:pt x="1551" y="2563"/>
                    <a:pt x="0" y="6636"/>
                    <a:pt x="487" y="8430"/>
                  </a:cubicBezTo>
                  <a:cubicBezTo>
                    <a:pt x="895" y="9870"/>
                    <a:pt x="1871" y="10021"/>
                    <a:pt x="2264" y="10021"/>
                  </a:cubicBezTo>
                  <a:cubicBezTo>
                    <a:pt x="2369" y="10021"/>
                    <a:pt x="2432" y="10010"/>
                    <a:pt x="2432" y="10010"/>
                  </a:cubicBezTo>
                  <a:cubicBezTo>
                    <a:pt x="2432" y="10010"/>
                    <a:pt x="8298" y="8794"/>
                    <a:pt x="8420" y="4053"/>
                  </a:cubicBezTo>
                  <a:cubicBezTo>
                    <a:pt x="8490" y="427"/>
                    <a:pt x="8435" y="0"/>
                    <a:pt x="8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5"/>
            <p:cNvSpPr/>
            <p:nvPr/>
          </p:nvSpPr>
          <p:spPr>
            <a:xfrm>
              <a:off x="6078061" y="2151644"/>
              <a:ext cx="1448939" cy="1810543"/>
            </a:xfrm>
            <a:custGeom>
              <a:avLst/>
              <a:gdLst/>
              <a:ahLst/>
              <a:cxnLst/>
              <a:rect l="l" t="t" r="r" b="b"/>
              <a:pathLst>
                <a:path w="28117" h="35134" extrusionOk="0">
                  <a:moveTo>
                    <a:pt x="26110" y="0"/>
                  </a:moveTo>
                  <a:cubicBezTo>
                    <a:pt x="26110" y="0"/>
                    <a:pt x="21247" y="3587"/>
                    <a:pt x="16353" y="10213"/>
                  </a:cubicBezTo>
                  <a:cubicBezTo>
                    <a:pt x="11429" y="16839"/>
                    <a:pt x="0" y="34256"/>
                    <a:pt x="1186" y="35107"/>
                  </a:cubicBezTo>
                  <a:cubicBezTo>
                    <a:pt x="1210" y="35125"/>
                    <a:pt x="1241" y="35134"/>
                    <a:pt x="1279" y="35134"/>
                  </a:cubicBezTo>
                  <a:cubicBezTo>
                    <a:pt x="3097" y="35134"/>
                    <a:pt x="20354" y="14791"/>
                    <a:pt x="24195" y="8420"/>
                  </a:cubicBezTo>
                  <a:cubicBezTo>
                    <a:pt x="28116" y="1915"/>
                    <a:pt x="27782" y="942"/>
                    <a:pt x="27782" y="942"/>
                  </a:cubicBezTo>
                  <a:lnTo>
                    <a:pt x="261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3" name="Google Shape;1663;p65"/>
          <p:cNvSpPr/>
          <p:nvPr/>
        </p:nvSpPr>
        <p:spPr>
          <a:xfrm rot="5400000">
            <a:off x="-1836150" y="1175258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65"/>
          <p:cNvSpPr/>
          <p:nvPr/>
        </p:nvSpPr>
        <p:spPr>
          <a:xfrm rot="-7977683">
            <a:off x="2160949" y="3164250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65"/>
          <p:cNvSpPr/>
          <p:nvPr/>
        </p:nvSpPr>
        <p:spPr>
          <a:xfrm rot="4742319" flipH="1">
            <a:off x="6790763" y="-645967"/>
            <a:ext cx="3210858" cy="3197544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CUSTOM_56"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70"/>
          <p:cNvSpPr/>
          <p:nvPr/>
        </p:nvSpPr>
        <p:spPr>
          <a:xfrm>
            <a:off x="4641450" y="534225"/>
            <a:ext cx="3513000" cy="403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806" name="Google Shape;1806;p70"/>
          <p:cNvSpPr/>
          <p:nvPr/>
        </p:nvSpPr>
        <p:spPr>
          <a:xfrm>
            <a:off x="7751050" y="3432419"/>
            <a:ext cx="764314" cy="674188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7" name="Google Shape;1807;p70"/>
          <p:cNvGrpSpPr/>
          <p:nvPr/>
        </p:nvGrpSpPr>
        <p:grpSpPr>
          <a:xfrm>
            <a:off x="-380995" y="-80449"/>
            <a:ext cx="2277317" cy="5304377"/>
            <a:chOff x="224725" y="566950"/>
            <a:chExt cx="1850875" cy="4311100"/>
          </a:xfrm>
        </p:grpSpPr>
        <p:sp>
          <p:nvSpPr>
            <p:cNvPr id="1808" name="Google Shape;1808;p70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0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0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0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70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70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0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0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0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0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0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0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0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0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0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0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70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70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70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0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70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70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70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70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2" name="Google Shape;1832;p70"/>
          <p:cNvSpPr/>
          <p:nvPr/>
        </p:nvSpPr>
        <p:spPr>
          <a:xfrm>
            <a:off x="2025295" y="640223"/>
            <a:ext cx="1915200" cy="191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3" name="Google Shape;1833;p70"/>
          <p:cNvGrpSpPr/>
          <p:nvPr/>
        </p:nvGrpSpPr>
        <p:grpSpPr>
          <a:xfrm>
            <a:off x="2794804" y="1419152"/>
            <a:ext cx="1830972" cy="1822411"/>
            <a:chOff x="2414491" y="671177"/>
            <a:chExt cx="1830972" cy="1822411"/>
          </a:xfrm>
        </p:grpSpPr>
        <p:sp>
          <p:nvSpPr>
            <p:cNvPr id="1834" name="Google Shape;1834;p70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0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0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70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0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0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70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70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0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70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0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0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0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70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0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0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70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70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70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70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70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70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70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70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70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70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70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70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70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70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70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70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70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70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9">
  <p:cSld name="CUSTOM_57"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72"/>
          <p:cNvSpPr/>
          <p:nvPr/>
        </p:nvSpPr>
        <p:spPr>
          <a:xfrm flipH="1">
            <a:off x="1008588" y="534225"/>
            <a:ext cx="3513000" cy="403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876" name="Google Shape;1876;p72"/>
          <p:cNvSpPr/>
          <p:nvPr/>
        </p:nvSpPr>
        <p:spPr>
          <a:xfrm rot="-5400000" flipH="1">
            <a:off x="5336828" y="1091734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72"/>
          <p:cNvSpPr/>
          <p:nvPr/>
        </p:nvSpPr>
        <p:spPr>
          <a:xfrm flipH="1">
            <a:off x="3423660" y="3435644"/>
            <a:ext cx="1419128" cy="12517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8" name="Google Shape;1878;p72"/>
          <p:cNvGrpSpPr/>
          <p:nvPr/>
        </p:nvGrpSpPr>
        <p:grpSpPr>
          <a:xfrm flipH="1">
            <a:off x="4535411" y="548656"/>
            <a:ext cx="2270935" cy="2260334"/>
            <a:chOff x="6762468" y="1386456"/>
            <a:chExt cx="2270935" cy="2260334"/>
          </a:xfrm>
        </p:grpSpPr>
        <p:sp>
          <p:nvSpPr>
            <p:cNvPr id="1879" name="Google Shape;1879;p72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72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72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72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72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72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72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72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72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72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72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72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72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72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72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72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72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72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72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72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72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72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72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72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72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72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72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72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72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72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72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72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72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rot="-1762095" flipH="1">
            <a:off x="-645480" y="2383695"/>
            <a:ext cx="2540453" cy="378144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139625" y="1901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113" name="Google Shape;113;p7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114" name="Google Shape;114;p7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-1140322" y="1463656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-730833" y="1637371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-620381" y="1470575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-212008" y="1463656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197481" y="1576386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348160" y="1599422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074782" y="2080254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924060" y="1822561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1010358" y="1944488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821687" y="1731707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-413315" y="1731707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3825" y="1731707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404547" y="1766218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-1136884" y="2350540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1028753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-620381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-212008" y="2094050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197481" y="2092890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605853" y="2092890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-1131125" y="2435678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82168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-413315" y="243567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3825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40454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1028753" y="2801503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-6203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-212008" y="28015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1974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605853" y="2886598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-636497" y="3228269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-671008" y="3143131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-413315" y="3143131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-3825" y="3143131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404547" y="3228269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7"/>
          <p:cNvSpPr/>
          <p:nvPr/>
        </p:nvSpPr>
        <p:spPr>
          <a:xfrm flipH="1">
            <a:off x="-817503" y="2575150"/>
            <a:ext cx="2540578" cy="378149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/>
          <p:nvPr/>
        </p:nvSpPr>
        <p:spPr>
          <a:xfrm>
            <a:off x="763275" y="799200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6926300" y="-86950"/>
            <a:ext cx="4030804" cy="5999550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112700" y="3113038"/>
            <a:ext cx="1938817" cy="330557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8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/>
          <p:nvPr/>
        </p:nvSpPr>
        <p:spPr>
          <a:xfrm rot="-3798042">
            <a:off x="6317727" y="1597507"/>
            <a:ext cx="6147380" cy="3782036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14"/>
          <p:cNvGrpSpPr/>
          <p:nvPr/>
        </p:nvGrpSpPr>
        <p:grpSpPr>
          <a:xfrm rot="10800000" flipH="1">
            <a:off x="5207341" y="-686580"/>
            <a:ext cx="1696762" cy="1688828"/>
            <a:chOff x="2414491" y="671177"/>
            <a:chExt cx="1830972" cy="1822411"/>
          </a:xfrm>
        </p:grpSpPr>
        <p:sp>
          <p:nvSpPr>
            <p:cNvPr id="236" name="Google Shape;236;p1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14"/>
          <p:cNvSpPr/>
          <p:nvPr/>
        </p:nvSpPr>
        <p:spPr>
          <a:xfrm rot="5400000">
            <a:off x="-2258800" y="3179758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"/>
          <p:cNvSpPr/>
          <p:nvPr/>
        </p:nvSpPr>
        <p:spPr>
          <a:xfrm rot="-2266405" flipH="1">
            <a:off x="7096023" y="2189513"/>
            <a:ext cx="1938828" cy="3305595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"/>
          <p:cNvSpPr txBox="1">
            <a:spLocks noGrp="1"/>
          </p:cNvSpPr>
          <p:nvPr>
            <p:ph type="subTitle" idx="1"/>
          </p:nvPr>
        </p:nvSpPr>
        <p:spPr>
          <a:xfrm>
            <a:off x="4024200" y="3684975"/>
            <a:ext cx="2669400" cy="5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4"/>
          <p:cNvSpPr txBox="1">
            <a:spLocks noGrp="1"/>
          </p:cNvSpPr>
          <p:nvPr>
            <p:ph type="subTitle" idx="2"/>
          </p:nvPr>
        </p:nvSpPr>
        <p:spPr>
          <a:xfrm>
            <a:off x="941850" y="3684975"/>
            <a:ext cx="2701500" cy="5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5" name="Google Shape;275;p14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941850" y="1739275"/>
            <a:ext cx="2701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6" name="Google Shape;276;p14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4024200" y="1739275"/>
            <a:ext cx="2669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7" name="Google Shape;277;p14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941850" y="3297074"/>
            <a:ext cx="2701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8" name="Google Shape;278;p14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4024200" y="3297087"/>
            <a:ext cx="2669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7"/>
          </p:nvPr>
        </p:nvSpPr>
        <p:spPr>
          <a:xfrm>
            <a:off x="945650" y="2130000"/>
            <a:ext cx="2701500" cy="5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8"/>
          </p:nvPr>
        </p:nvSpPr>
        <p:spPr>
          <a:xfrm>
            <a:off x="4027952" y="2130000"/>
            <a:ext cx="2669400" cy="5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4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945650" y="1363850"/>
            <a:ext cx="8460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82" name="Google Shape;282;p14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4024200" y="1363850"/>
            <a:ext cx="8460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83" name="Google Shape;283;p14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945650" y="2918848"/>
            <a:ext cx="8460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84" name="Google Shape;284;p14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024200" y="2918848"/>
            <a:ext cx="8460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2_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"/>
          <p:cNvSpPr/>
          <p:nvPr/>
        </p:nvSpPr>
        <p:spPr>
          <a:xfrm rot="-1690000">
            <a:off x="4770052" y="3432202"/>
            <a:ext cx="4311133" cy="265232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2"/>
          <p:cNvSpPr/>
          <p:nvPr/>
        </p:nvSpPr>
        <p:spPr>
          <a:xfrm rot="-8976185">
            <a:off x="-892229" y="695729"/>
            <a:ext cx="3210901" cy="3197587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22"/>
          <p:cNvGrpSpPr/>
          <p:nvPr/>
        </p:nvGrpSpPr>
        <p:grpSpPr>
          <a:xfrm>
            <a:off x="5420243" y="-954594"/>
            <a:ext cx="2270935" cy="2260334"/>
            <a:chOff x="6762468" y="1386456"/>
            <a:chExt cx="2270935" cy="2260334"/>
          </a:xfrm>
        </p:grpSpPr>
        <p:sp>
          <p:nvSpPr>
            <p:cNvPr id="504" name="Google Shape;504;p22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7" name="Google Shape;537;p22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8" name="Google Shape;538;p22"/>
          <p:cNvSpPr txBox="1">
            <a:spLocks noGrp="1"/>
          </p:cNvSpPr>
          <p:nvPr>
            <p:ph type="subTitle" idx="1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4_1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1" name="Google Shape;541;p23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42" name="Google Shape;542;p23"/>
          <p:cNvSpPr/>
          <p:nvPr/>
        </p:nvSpPr>
        <p:spPr>
          <a:xfrm>
            <a:off x="-598400" y="3985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3"/>
          <p:cNvSpPr/>
          <p:nvPr/>
        </p:nvSpPr>
        <p:spPr>
          <a:xfrm rot="7619243">
            <a:off x="7150868" y="2766901"/>
            <a:ext cx="3210914" cy="319760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23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545" name="Google Shape;545;p23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7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Google Shape;950;p38"/>
          <p:cNvGrpSpPr/>
          <p:nvPr/>
        </p:nvGrpSpPr>
        <p:grpSpPr>
          <a:xfrm flipH="1">
            <a:off x="6914055" y="-80449"/>
            <a:ext cx="2277317" cy="5304377"/>
            <a:chOff x="224725" y="566950"/>
            <a:chExt cx="1850875" cy="4311100"/>
          </a:xfrm>
        </p:grpSpPr>
        <p:sp>
          <p:nvSpPr>
            <p:cNvPr id="951" name="Google Shape;951;p38"/>
            <p:cNvSpPr/>
            <p:nvPr/>
          </p:nvSpPr>
          <p:spPr>
            <a:xfrm>
              <a:off x="1914975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1761075" y="8188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1607850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1453950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1300050" y="566950"/>
              <a:ext cx="160600" cy="2033000"/>
            </a:xfrm>
            <a:custGeom>
              <a:avLst/>
              <a:gdLst/>
              <a:ahLst/>
              <a:cxnLst/>
              <a:rect l="l" t="t" r="r" b="b"/>
              <a:pathLst>
                <a:path w="6424" h="81320" extrusionOk="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1146800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992900" y="566950"/>
              <a:ext cx="160625" cy="2033000"/>
            </a:xfrm>
            <a:custGeom>
              <a:avLst/>
              <a:gdLst/>
              <a:ahLst/>
              <a:cxnLst/>
              <a:rect l="l" t="t" r="r" b="b"/>
              <a:pathLst>
                <a:path w="6425" h="81320" extrusionOk="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83967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68577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531875" y="8188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378625" y="566950"/>
              <a:ext cx="159950" cy="2033000"/>
            </a:xfrm>
            <a:custGeom>
              <a:avLst/>
              <a:gdLst/>
              <a:ahLst/>
              <a:cxnLst/>
              <a:rect l="l" t="t" r="r" b="b"/>
              <a:pathLst>
                <a:path w="6398" h="81320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224725" y="8188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1914975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1761075" y="2845375"/>
              <a:ext cx="160625" cy="2032675"/>
            </a:xfrm>
            <a:custGeom>
              <a:avLst/>
              <a:gdLst/>
              <a:ahLst/>
              <a:cxnLst/>
              <a:rect l="l" t="t" r="r" b="b"/>
              <a:pathLst>
                <a:path w="6425" h="81307" extrusionOk="0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1607850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1453950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1300050" y="2593575"/>
              <a:ext cx="160600" cy="2032875"/>
            </a:xfrm>
            <a:custGeom>
              <a:avLst/>
              <a:gdLst/>
              <a:ahLst/>
              <a:cxnLst/>
              <a:rect l="l" t="t" r="r" b="b"/>
              <a:pathLst>
                <a:path w="6424" h="81315" extrusionOk="0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1146800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992900" y="2593575"/>
              <a:ext cx="160625" cy="2032875"/>
            </a:xfrm>
            <a:custGeom>
              <a:avLst/>
              <a:gdLst/>
              <a:ahLst/>
              <a:cxnLst/>
              <a:rect l="l" t="t" r="r" b="b"/>
              <a:pathLst>
                <a:path w="6425" h="81315" extrusionOk="0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83967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68577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531875" y="2845375"/>
              <a:ext cx="160600" cy="2032675"/>
            </a:xfrm>
            <a:custGeom>
              <a:avLst/>
              <a:gdLst/>
              <a:ahLst/>
              <a:cxnLst/>
              <a:rect l="l" t="t" r="r" b="b"/>
              <a:pathLst>
                <a:path w="6424" h="81307" extrusionOk="0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378625" y="2593575"/>
              <a:ext cx="159950" cy="2032875"/>
            </a:xfrm>
            <a:custGeom>
              <a:avLst/>
              <a:gdLst/>
              <a:ahLst/>
              <a:cxnLst/>
              <a:rect l="l" t="t" r="r" b="b"/>
              <a:pathLst>
                <a:path w="6398" h="81315" extrusionOk="0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224725" y="2845375"/>
              <a:ext cx="159950" cy="2032675"/>
            </a:xfrm>
            <a:custGeom>
              <a:avLst/>
              <a:gdLst/>
              <a:ahLst/>
              <a:cxnLst/>
              <a:rect l="l" t="t" r="r" b="b"/>
              <a:pathLst>
                <a:path w="6398" h="81307" extrusionOk="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" name="Google Shape;975;p38"/>
          <p:cNvSpPr/>
          <p:nvPr/>
        </p:nvSpPr>
        <p:spPr>
          <a:xfrm rot="5400000" flipH="1">
            <a:off x="-2397294" y="-774472"/>
            <a:ext cx="5570538" cy="3629454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8"/>
          <p:cNvSpPr/>
          <p:nvPr/>
        </p:nvSpPr>
        <p:spPr>
          <a:xfrm rot="-7977677">
            <a:off x="6626195" y="2407944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8"/>
          <p:cNvSpPr/>
          <p:nvPr/>
        </p:nvSpPr>
        <p:spPr>
          <a:xfrm rot="667591">
            <a:off x="5320685" y="2755692"/>
            <a:ext cx="1938907" cy="3305731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8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9" name="Google Shape;979;p38"/>
          <p:cNvSpPr txBox="1">
            <a:spLocks noGrp="1"/>
          </p:cNvSpPr>
          <p:nvPr>
            <p:ph type="subTitle" idx="1"/>
          </p:nvPr>
        </p:nvSpPr>
        <p:spPr>
          <a:xfrm>
            <a:off x="1613400" y="1323950"/>
            <a:ext cx="3573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8"/>
          <p:cNvSpPr txBox="1">
            <a:spLocks noGrp="1"/>
          </p:cNvSpPr>
          <p:nvPr>
            <p:ph type="subTitle" idx="2"/>
          </p:nvPr>
        </p:nvSpPr>
        <p:spPr>
          <a:xfrm>
            <a:off x="1613400" y="2377655"/>
            <a:ext cx="3573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38"/>
          <p:cNvSpPr txBox="1">
            <a:spLocks noGrp="1"/>
          </p:cNvSpPr>
          <p:nvPr>
            <p:ph type="subTitle" idx="3"/>
          </p:nvPr>
        </p:nvSpPr>
        <p:spPr>
          <a:xfrm>
            <a:off x="1613400" y="1791690"/>
            <a:ext cx="357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8"/>
          <p:cNvSpPr txBox="1">
            <a:spLocks noGrp="1"/>
          </p:cNvSpPr>
          <p:nvPr>
            <p:ph type="subTitle" idx="4"/>
          </p:nvPr>
        </p:nvSpPr>
        <p:spPr>
          <a:xfrm>
            <a:off x="1613400" y="2845395"/>
            <a:ext cx="357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38"/>
          <p:cNvSpPr txBox="1">
            <a:spLocks noGrp="1"/>
          </p:cNvSpPr>
          <p:nvPr>
            <p:ph type="subTitle" idx="5"/>
          </p:nvPr>
        </p:nvSpPr>
        <p:spPr>
          <a:xfrm>
            <a:off x="1613400" y="3431360"/>
            <a:ext cx="35733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38"/>
          <p:cNvSpPr txBox="1">
            <a:spLocks noGrp="1"/>
          </p:cNvSpPr>
          <p:nvPr>
            <p:ph type="subTitle" idx="6"/>
          </p:nvPr>
        </p:nvSpPr>
        <p:spPr>
          <a:xfrm>
            <a:off x="1613400" y="3899100"/>
            <a:ext cx="357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4250" y="445025"/>
            <a:ext cx="805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4250" y="1152475"/>
            <a:ext cx="8055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60" r:id="rId6"/>
    <p:sldLayoutId id="2147483668" r:id="rId7"/>
    <p:sldLayoutId id="2147483669" r:id="rId8"/>
    <p:sldLayoutId id="2147483684" r:id="rId9"/>
    <p:sldLayoutId id="2147483690" r:id="rId10"/>
    <p:sldLayoutId id="2147483691" r:id="rId11"/>
    <p:sldLayoutId id="2147483692" r:id="rId12"/>
    <p:sldLayoutId id="2147483709" r:id="rId13"/>
    <p:sldLayoutId id="2147483710" r:id="rId14"/>
    <p:sldLayoutId id="2147483711" r:id="rId15"/>
    <p:sldLayoutId id="2147483716" r:id="rId16"/>
    <p:sldLayoutId id="2147483718" r:id="rId17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83"/>
          <p:cNvSpPr txBox="1">
            <a:spLocks noGrp="1"/>
          </p:cNvSpPr>
          <p:nvPr>
            <p:ph type="ctrTitle"/>
          </p:nvPr>
        </p:nvSpPr>
        <p:spPr>
          <a:xfrm>
            <a:off x="1171582" y="2487648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Бизнес план</a:t>
            </a:r>
            <a:br>
              <a:rPr lang="ru-RU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8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Онлайн магазин спортивной и уличной  одежды для всей семьи</a:t>
            </a:r>
            <a:br>
              <a:rPr lang="ru-RU" sz="28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60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Моцион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en" dirty="0">
                <a:solidFill>
                  <a:schemeClr val="accent2"/>
                </a:solidFill>
              </a:rPr>
              <a:t> </a:t>
            </a: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87"/>
          <p:cNvSpPr txBox="1">
            <a:spLocks noGrp="1"/>
          </p:cNvSpPr>
          <p:nvPr>
            <p:ph type="title"/>
          </p:nvPr>
        </p:nvSpPr>
        <p:spPr>
          <a:xfrm>
            <a:off x="1569450" y="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Конкурентоспособность нашей фирмы</a:t>
            </a:r>
            <a:endParaRPr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58" name="Google Shape;2058;p87"/>
          <p:cNvSpPr txBox="1">
            <a:spLocks noGrp="1"/>
          </p:cNvSpPr>
          <p:nvPr>
            <p:ph type="subTitle" idx="1"/>
          </p:nvPr>
        </p:nvSpPr>
        <p:spPr>
          <a:xfrm>
            <a:off x="1996623" y="1747016"/>
            <a:ext cx="5150754" cy="30635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ru-RU" dirty="0"/>
              <a:t>Уникальное предложение</a:t>
            </a:r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ru-RU" dirty="0"/>
              <a:t>Качество продукции</a:t>
            </a:r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ru-RU" dirty="0"/>
              <a:t>Инновации и развитие</a:t>
            </a:r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ru-RU" dirty="0"/>
              <a:t>Широкий ассортимент</a:t>
            </a:r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ru-RU" dirty="0"/>
              <a:t>Пользовательский опыт</a:t>
            </a:r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ru-RU" dirty="0"/>
              <a:t>Конкурентоспособные цены</a:t>
            </a:r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ru-RU" dirty="0"/>
              <a:t>Экологическая ответственность</a:t>
            </a:r>
          </a:p>
          <a:p>
            <a:pPr marL="0" lvl="0" indent="0">
              <a:spcAft>
                <a:spcPts val="1200"/>
              </a:spcAft>
              <a:buClr>
                <a:schemeClr val="dk1"/>
              </a:buClr>
              <a:buSzPts val="1100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p118"/>
          <p:cNvSpPr txBox="1"/>
          <p:nvPr/>
        </p:nvSpPr>
        <p:spPr>
          <a:xfrm>
            <a:off x="4677000" y="998400"/>
            <a:ext cx="344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200" b="1" dirty="0">
                <a:solidFill>
                  <a:schemeClr val="lt2"/>
                </a:solidFill>
                <a:latin typeface="Calibri Light" panose="020F0302020204030204" pitchFamily="34" charset="0"/>
                <a:ea typeface="Hammersmith One"/>
                <a:cs typeface="Calibri Light" panose="020F0302020204030204" pitchFamily="34" charset="0"/>
                <a:sym typeface="Hammersmith One"/>
              </a:rPr>
              <a:t>Выгоды, которые найдет потребитель</a:t>
            </a:r>
            <a:endParaRPr sz="2200" b="1" dirty="0">
              <a:solidFill>
                <a:schemeClr val="lt2"/>
              </a:solidFill>
              <a:latin typeface="Calibri Light" panose="020F0302020204030204" pitchFamily="34" charset="0"/>
              <a:ea typeface="Hammersmith One"/>
              <a:cs typeface="Calibri Light" panose="020F0302020204030204" pitchFamily="34" charset="0"/>
              <a:sym typeface="Hammersmith One"/>
            </a:endParaRPr>
          </a:p>
        </p:txBody>
      </p:sp>
      <p:sp>
        <p:nvSpPr>
          <p:cNvPr id="2652" name="Google Shape;2652;p118"/>
          <p:cNvSpPr txBox="1"/>
          <p:nvPr/>
        </p:nvSpPr>
        <p:spPr>
          <a:xfrm>
            <a:off x="4750800" y="1708175"/>
            <a:ext cx="3294300" cy="25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>
              <a:buClr>
                <a:schemeClr val="lt2"/>
              </a:buClr>
              <a:buSzPts val="1600"/>
              <a:buFont typeface="Manjari"/>
              <a:buChar char="●"/>
            </a:pPr>
            <a:r>
              <a:rPr lang="ru-RU" sz="1600" dirty="0">
                <a:solidFill>
                  <a:schemeClr val="lt2"/>
                </a:solidFill>
                <a:latin typeface="Calibri" panose="020F0502020204030204" pitchFamily="34" charset="0"/>
                <a:ea typeface="Manjari"/>
                <a:cs typeface="Calibri" panose="020F0502020204030204" pitchFamily="34" charset="0"/>
                <a:sym typeface="Manjari"/>
              </a:rPr>
              <a:t>удобная доставка</a:t>
            </a:r>
          </a:p>
          <a:p>
            <a:pPr marL="457200" lvl="0" indent="-330200">
              <a:buClr>
                <a:schemeClr val="lt2"/>
              </a:buClr>
              <a:buSzPts val="1600"/>
              <a:buFont typeface="Manjari"/>
              <a:buChar char="●"/>
            </a:pPr>
            <a:r>
              <a:rPr lang="ru-RU" sz="1600" dirty="0">
                <a:solidFill>
                  <a:schemeClr val="lt2"/>
                </a:solidFill>
                <a:latin typeface="Calibri" panose="020F0502020204030204" pitchFamily="34" charset="0"/>
                <a:ea typeface="Manjari"/>
                <a:cs typeface="Calibri" panose="020F0502020204030204" pitchFamily="34" charset="0"/>
                <a:sym typeface="Manjari"/>
              </a:rPr>
              <a:t>оплата качественного товара, произведенного по личным меркам</a:t>
            </a:r>
          </a:p>
          <a:p>
            <a:pPr marL="457200" lvl="0" indent="-330200">
              <a:buClr>
                <a:schemeClr val="lt2"/>
              </a:buClr>
              <a:buSzPts val="1600"/>
              <a:buFont typeface="Manjari"/>
              <a:buChar char="●"/>
            </a:pPr>
            <a:r>
              <a:rPr lang="ru-RU" sz="1600" dirty="0">
                <a:solidFill>
                  <a:schemeClr val="lt2"/>
                </a:solidFill>
                <a:latin typeface="Calibri" panose="020F0502020204030204" pitchFamily="34" charset="0"/>
                <a:ea typeface="Manjari"/>
                <a:cs typeface="Calibri" panose="020F0502020204030204" pitchFamily="34" charset="0"/>
                <a:sym typeface="Manjari"/>
              </a:rPr>
              <a:t>приобретение комфортных и стильных элементов гардероба.</a:t>
            </a:r>
            <a:endParaRPr sz="1600" dirty="0">
              <a:solidFill>
                <a:schemeClr val="lt2"/>
              </a:solidFill>
              <a:latin typeface="Calibri" panose="020F0502020204030204" pitchFamily="34" charset="0"/>
              <a:ea typeface="Manjari"/>
              <a:cs typeface="Calibri" panose="020F0502020204030204" pitchFamily="34" charset="0"/>
              <a:sym typeface="Manja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Google Shape;2732;p127"/>
          <p:cNvSpPr txBox="1">
            <a:spLocks noGrp="1"/>
          </p:cNvSpPr>
          <p:nvPr>
            <p:ph type="title"/>
          </p:nvPr>
        </p:nvSpPr>
        <p:spPr>
          <a:xfrm>
            <a:off x="713250" y="285132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Бизнес – модель А.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Остервальдера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2DAEF386-8188-467F-B562-C8622884F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79417"/>
              </p:ext>
            </p:extLst>
          </p:nvPr>
        </p:nvGraphicFramePr>
        <p:xfrm>
          <a:off x="453483" y="929268"/>
          <a:ext cx="8266770" cy="3759969"/>
        </p:xfrm>
        <a:graphic>
          <a:graphicData uri="http://schemas.openxmlformats.org/drawingml/2006/table">
            <a:tbl>
              <a:tblPr firstRow="1" bandRow="1">
                <a:tableStyleId>{ED00ECCF-A783-4C83-867A-87BF7849B3C6}</a:tableStyleId>
              </a:tblPr>
              <a:tblGrid>
                <a:gridCol w="2753028">
                  <a:extLst>
                    <a:ext uri="{9D8B030D-6E8A-4147-A177-3AD203B41FA5}">
                      <a16:colId xmlns:a16="http://schemas.microsoft.com/office/drawing/2014/main" val="4144953154"/>
                    </a:ext>
                  </a:extLst>
                </a:gridCol>
                <a:gridCol w="2758152">
                  <a:extLst>
                    <a:ext uri="{9D8B030D-6E8A-4147-A177-3AD203B41FA5}">
                      <a16:colId xmlns:a16="http://schemas.microsoft.com/office/drawing/2014/main" val="3380723053"/>
                    </a:ext>
                  </a:extLst>
                </a:gridCol>
                <a:gridCol w="2755590">
                  <a:extLst>
                    <a:ext uri="{9D8B030D-6E8A-4147-A177-3AD203B41FA5}">
                      <a16:colId xmlns:a16="http://schemas.microsoft.com/office/drawing/2014/main" val="4066010340"/>
                    </a:ext>
                  </a:extLst>
                </a:gridCol>
              </a:tblGrid>
              <a:tr h="789653">
                <a:tc rowSpan="2">
                  <a:txBody>
                    <a:bodyPr/>
                    <a:lstStyle/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Блок №1. Потребительские сегменты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1-Главы семей, семейные пары (мужчины и женщины 25+, имеющие постоянный доход и детей)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2-Люди которые интересуются модой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3-Менеджеры спортивных залов и клубов (мужчины и женщины 25+, которые имеют свою команду)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4-Менеджеры предприятий и рабочих кооперативов (мужчины и женщины 25+, которые имеют свою команду)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5-Покупатели, покупающие спонтанно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6-Покупатели, покупающие подарки своим друзьям и родственникам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7-Волонтеры, покупающие одежду для воспитанников детских домов, инвалидов и т д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Блок №2. Ключевые виды деятельности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1-Сбор мерок клиента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2-Пошив одежды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3-Доставка товара</a:t>
                      </a:r>
                    </a:p>
                    <a:p>
                      <a:endParaRPr lang="ru-RU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Блок №3. Ценностные предложения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1.Удобство онлайн покупок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2.Широкий выбор одежды и большой ассортимент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3.Высокое качество обслуживания;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4.Качество одежды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5.Удобство и комфорт вещей в носке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6.Экологичность (использование утилизации отходов, переработки и снижение доли пластика)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7.Безопасность.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8.Возможность пошива одного фасона и дизайна для всей семьи 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243610"/>
                  </a:ext>
                </a:extLst>
              </a:tr>
              <a:tr h="880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Блок №8. Ключевые партнёры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Поставщики материалов и тканей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Поставщики оборудования и ремонтные сотрудники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Менеджеры спортивных клубов и предприятий 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859434"/>
                  </a:ext>
                </a:extLst>
              </a:tr>
              <a:tr h="941510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Блок №4. Ключевые ресурсы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Материальные (оборудование и материалы)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Интеллектуальные (квалифицированные сотрудники в области пошива одежды, реализации товаров в онлайн магазинах, реализации нашей продукции,)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Финансовые (деньги для приобретения основных и оборотных средства)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Блок №5. Каналы сбыта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Продажи на сайте;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Социальные сети (ВК, Телеграмм и Одноклассники);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Блок №6. Взаимоотношения с клиентами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1.Персонализация обслуживания. Создаем базу с предпочтениями своих клиентов и будем использовать личные имена при общении;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2.Качественный сервис – улыбки и приветствия.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3.Акции и скидки.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4.Обратная связь – регулярные опросы своих клиентов.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590457"/>
                  </a:ext>
                </a:extLst>
              </a:tr>
              <a:tr h="1138689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Блок №7. Структура издержек.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покупка оборудования, 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зарплата персонала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закупка оборудования,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доставка, 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закупка материалов и ткани, 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обслуживание оборудования,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реклама и маркетинг.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Блок №9. Потоки поступления доходов</a:t>
                      </a:r>
                    </a:p>
                    <a:p>
                      <a:r>
                        <a:rPr lang="ru-RU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это выручка от продажи товаров-одежды. 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7495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3" name="Google Shape;2633;p11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Ассортимент продукции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34" name="Google Shape;2634;p116"/>
          <p:cNvSpPr/>
          <p:nvPr/>
        </p:nvSpPr>
        <p:spPr>
          <a:xfrm>
            <a:off x="2446200" y="1580900"/>
            <a:ext cx="4251600" cy="2961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5" name="Google Shape;2635;p116"/>
          <p:cNvSpPr txBox="1"/>
          <p:nvPr/>
        </p:nvSpPr>
        <p:spPr>
          <a:xfrm>
            <a:off x="2978025" y="1352450"/>
            <a:ext cx="3188100" cy="46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5485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Glass Antiqua"/>
                <a:ea typeface="Glass Antiqua"/>
                <a:cs typeface="Glass Antiqua"/>
                <a:sym typeface="Glass Antiqua"/>
              </a:rPr>
              <a:t>Спортивная одежда</a:t>
            </a:r>
            <a:br>
              <a:rPr lang="en" sz="1800" b="1" dirty="0">
                <a:solidFill>
                  <a:schemeClr val="dk1"/>
                </a:solidFill>
                <a:latin typeface="Glass Antiqua"/>
                <a:ea typeface="Glass Antiqua"/>
                <a:cs typeface="Glass Antiqua"/>
                <a:sym typeface="Glass Antiqua"/>
              </a:rPr>
            </a:br>
            <a:endParaRPr sz="900" b="1" dirty="0">
              <a:solidFill>
                <a:schemeClr val="dk1"/>
              </a:solidFill>
              <a:latin typeface="Glass Antiqua"/>
              <a:ea typeface="Glass Antiqua"/>
              <a:cs typeface="Glass Antiqua"/>
              <a:sym typeface="Glass Antiqua"/>
            </a:endParaRPr>
          </a:p>
        </p:txBody>
      </p:sp>
      <p:sp>
        <p:nvSpPr>
          <p:cNvPr id="2641" name="Google Shape;2641;p116"/>
          <p:cNvSpPr txBox="1"/>
          <p:nvPr/>
        </p:nvSpPr>
        <p:spPr>
          <a:xfrm>
            <a:off x="2883300" y="1960212"/>
            <a:ext cx="3377400" cy="24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ru-RU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Футболки</a:t>
            </a:r>
          </a:p>
          <a:p>
            <a:pPr lvl="0" algn="ctr">
              <a:spcAft>
                <a:spcPts val="600"/>
              </a:spcAft>
            </a:pPr>
            <a:r>
              <a:rPr lang="ru-RU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Шорты</a:t>
            </a:r>
          </a:p>
          <a:p>
            <a:pPr lvl="0" algn="ctr">
              <a:spcAft>
                <a:spcPts val="600"/>
              </a:spcAft>
            </a:pPr>
            <a:r>
              <a:rPr lang="ru-RU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Сумки </a:t>
            </a:r>
          </a:p>
          <a:p>
            <a:pPr lvl="0" algn="ctr">
              <a:spcAft>
                <a:spcPts val="600"/>
              </a:spcAft>
            </a:pPr>
            <a:r>
              <a:rPr lang="ru-RU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Брюки</a:t>
            </a:r>
          </a:p>
          <a:p>
            <a:pPr lvl="0" algn="ctr">
              <a:spcAft>
                <a:spcPts val="600"/>
              </a:spcAft>
            </a:pPr>
            <a:r>
              <a:rPr lang="ru-RU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Толстовки</a:t>
            </a:r>
          </a:p>
          <a:p>
            <a:pPr lvl="0" algn="ctr">
              <a:spcAft>
                <a:spcPts val="600"/>
              </a:spcAft>
            </a:pPr>
            <a:r>
              <a:rPr lang="ru-RU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Костюмы для фитнеса</a:t>
            </a:r>
          </a:p>
          <a:p>
            <a:pPr lvl="0" algn="ctr">
              <a:spcAft>
                <a:spcPts val="600"/>
              </a:spcAft>
            </a:pPr>
            <a:r>
              <a:rPr lang="ru-RU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Купальники</a:t>
            </a:r>
          </a:p>
          <a:p>
            <a:pPr lvl="0" algn="ctr">
              <a:spcAft>
                <a:spcPts val="600"/>
              </a:spcAft>
            </a:pPr>
            <a:r>
              <a:rPr lang="ru-RU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Спортивные комплекты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950036-4A4C-4B53-9406-1F0835765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63800"/>
            <a:ext cx="4764629" cy="429813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C67F44-37A0-4CD2-903C-A743A6EFBA74}"/>
              </a:ext>
            </a:extLst>
          </p:cNvPr>
          <p:cNvSpPr/>
          <p:nvPr/>
        </p:nvSpPr>
        <p:spPr>
          <a:xfrm>
            <a:off x="2488087" y="1471157"/>
            <a:ext cx="40556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Для нашей компании наилучшим вариантом будет регистрация ООО. Во время регистрации необходимо правильно выбрать коды ОКВЭД: 47.91 «торговля розничная по почте или по информационно-коммуникационной сети Интернет», 47.19 «Торговля розничная прочая в неспециализированных магазинах». Для деятельности «Моциона» лучшим выбором будет упрощенная система налогообложения (УСН), которая предполагает уплату налога в размере 6% от полученной выручки. В завершении регистрации предпринимательской деятельности необходимо открыть расчётный счёт в банке, встать на учёт во всех внебюджетных фондах.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F5555-6431-4EFA-A62E-204024CCF487}"/>
              </a:ext>
            </a:extLst>
          </p:cNvPr>
          <p:cNvSpPr txBox="1"/>
          <p:nvPr/>
        </p:nvSpPr>
        <p:spPr>
          <a:xfrm>
            <a:off x="2573743" y="788815"/>
            <a:ext cx="3884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Планирование рабочего проц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есса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79570CF-AB8D-44DD-87B6-EC90D27291B2}"/>
              </a:ext>
            </a:extLst>
          </p:cNvPr>
          <p:cNvSpPr/>
          <p:nvPr/>
        </p:nvSpPr>
        <p:spPr>
          <a:xfrm>
            <a:off x="2933700" y="1501289"/>
            <a:ext cx="3276600" cy="2331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E2F27E-17C4-4C42-A77E-514B59F7B5A0}"/>
              </a:ext>
            </a:extLst>
          </p:cNvPr>
          <p:cNvSpPr txBox="1"/>
          <p:nvPr/>
        </p:nvSpPr>
        <p:spPr>
          <a:xfrm>
            <a:off x="2241119" y="480060"/>
            <a:ext cx="4661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Лицензирование, степень готовности к выпуску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2A1E5E-2B4C-484A-9795-5446E97BC201}"/>
              </a:ext>
            </a:extLst>
          </p:cNvPr>
          <p:cNvSpPr txBox="1"/>
          <p:nvPr/>
        </p:nvSpPr>
        <p:spPr>
          <a:xfrm>
            <a:off x="3008041" y="1543481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Степень готовности: к концу августа закончить все подготовительные работы по регистрации компании, поиску арендного помещения, запуску производства, наполнения социальных сетей и запуска рекламы.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 ноябрю отшить первые образцы одежды для создания фото, видео рекламы и для тестирования на моделях.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p90"/>
          <p:cNvSpPr txBox="1">
            <a:spLocks noGrp="1"/>
          </p:cNvSpPr>
          <p:nvPr>
            <p:ph type="title"/>
          </p:nvPr>
        </p:nvSpPr>
        <p:spPr>
          <a:xfrm>
            <a:off x="1569447" y="1449416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Спасибо за внимание!</a:t>
            </a:r>
            <a:endParaRPr dirty="0"/>
          </a:p>
        </p:txBody>
      </p:sp>
      <p:sp>
        <p:nvSpPr>
          <p:cNvPr id="2079" name="Google Shape;2079;p90"/>
          <p:cNvSpPr/>
          <p:nvPr/>
        </p:nvSpPr>
        <p:spPr>
          <a:xfrm>
            <a:off x="3881688" y="3819325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84"/>
          <p:cNvSpPr txBox="1">
            <a:spLocks noGrp="1"/>
          </p:cNvSpPr>
          <p:nvPr>
            <p:ph type="body" idx="1"/>
          </p:nvPr>
        </p:nvSpPr>
        <p:spPr>
          <a:xfrm>
            <a:off x="609172" y="1384537"/>
            <a:ext cx="7471745" cy="28101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defTabSz="357188">
              <a:spcBef>
                <a:spcPts val="600"/>
              </a:spcBef>
              <a:buNone/>
            </a:pPr>
            <a:r>
              <a:rPr lang="ru-RU" sz="1400" dirty="0"/>
              <a:t>	</a:t>
            </a:r>
            <a:r>
              <a:rPr lang="ru-RU" sz="1800" dirty="0">
                <a:solidFill>
                  <a:srgbClr val="40474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dirty="0">
                <a:solidFill>
                  <a:srgbClr val="4047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Наша команда состоит из двух участников – Кузьмина Алиса и Горбатова София.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	Мы выбрали бизнес в сфере торговли одеждой. Мы думаем, что этот бизнес будет развиваться и принесет прибыль. </a:t>
            </a:r>
          </a:p>
          <a:p>
            <a:pPr marL="0" lvl="0" indent="0" algn="just" defTabSz="357188">
              <a:spcBef>
                <a:spcPts val="600"/>
              </a:spcBef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	Так как мы студентки второго курса, мы молоды и у нас нет значимого опыта в сфере бизнеса, но мы находимся на стадии развития, благодаря нашему юношескому максимализму мы сможем многое узнать, изучить и не останавливаться на достигнутом, также пока наш ум "свеж" мы сможем многое запомнить, придумать и осуществить.</a:t>
            </a:r>
          </a:p>
          <a:p>
            <a:pPr marL="0" lvl="0" indent="0" algn="just" defTabSz="357188">
              <a:spcBef>
                <a:spcPts val="600"/>
              </a:spcBef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060FF8-55D5-44E7-B8D5-3B1235AC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72" y="843037"/>
            <a:ext cx="7717500" cy="541500"/>
          </a:xfrm>
        </p:spPr>
        <p:txBody>
          <a:bodyPr/>
          <a:lstStyle/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Наша команда</a:t>
            </a:r>
            <a:b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«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Бизнеследи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8D67AF7-3748-40A9-A627-1C9B29C21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6683" y="1568788"/>
            <a:ext cx="6750633" cy="3416400"/>
          </a:xfrm>
        </p:spPr>
        <p:txBody>
          <a:bodyPr/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рабочих мест. Обеспечение работой организаторов проекта и наемных сотрудников-жителей города-героя, с перспективой расширения штаба сотрудников. 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Популяризация спорта и здорового образа жизни среди граждан.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Налоговые отчисления от прибыли увеличат бюджет города, стимулируя рост и развитие любимого города.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Трансляция опыта молодым предпринимателям мотивирует их открывать свои предприятия, развивая экономику Новороссийска.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Прививаем горожанам хороший вкус и чувство стиля, обеспечивая их комфортом и качеством.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594566-AC11-43CB-80CC-158D9279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767092"/>
            <a:ext cx="7717500" cy="541500"/>
          </a:xfrm>
        </p:spPr>
        <p:txBody>
          <a:bodyPr/>
          <a:lstStyle/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Польза нашей компании для города Новороссийска</a:t>
            </a:r>
          </a:p>
        </p:txBody>
      </p:sp>
    </p:spTree>
    <p:extLst>
      <p:ext uri="{BB962C8B-B14F-4D97-AF65-F5344CB8AC3E}">
        <p14:creationId xmlns:p14="http://schemas.microsoft.com/office/powerpoint/2010/main" val="402611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88"/>
          <p:cNvSpPr txBox="1">
            <a:spLocks noGrp="1"/>
          </p:cNvSpPr>
          <p:nvPr>
            <p:ph type="title"/>
          </p:nvPr>
        </p:nvSpPr>
        <p:spPr>
          <a:xfrm>
            <a:off x="713224" y="361121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Качества Софии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65" name="Google Shape;2065;p88"/>
          <p:cNvSpPr txBox="1">
            <a:spLocks noGrp="1"/>
          </p:cNvSpPr>
          <p:nvPr>
            <p:ph type="body" idx="1"/>
          </p:nvPr>
        </p:nvSpPr>
        <p:spPr>
          <a:xfrm>
            <a:off x="2855963" y="1461193"/>
            <a:ext cx="5131408" cy="2673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84200" lvl="1" indent="0" algn="just">
              <a:buSzPts val="1600"/>
              <a:buNone/>
            </a:pPr>
            <a:r>
              <a:rPr lang="ru-RU" sz="1800" dirty="0">
                <a:cs typeface="Calibri Light" panose="020F0302020204030204" pitchFamily="34" charset="0"/>
              </a:rPr>
              <a:t>•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	Легко располагает людей к себе, доказала это на практике на предыдущих работах- полное отсутствие конфликтных ситуаций с сотрудниками и клиентами.</a:t>
            </a:r>
          </a:p>
          <a:p>
            <a:pPr marL="584200" lvl="1" indent="0" algn="just">
              <a:buSzPts val="1600"/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Спокойствие, стойкость в кризисных ситуациях, так как есть опыт работы в сфере обслуживания.</a:t>
            </a:r>
          </a:p>
          <a:p>
            <a:pPr marL="584200" lvl="1" indent="0" algn="just">
              <a:buSzPts val="1600"/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Финансовой грамотностью, так как долго изучает эту тему и ведет самостоятельный бюджет, имеет достижения в экономических конкурсах</a:t>
            </a:r>
            <a:endParaRPr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2066" name="Google Shape;2066;p88"/>
          <p:cNvSpPr/>
          <p:nvPr/>
        </p:nvSpPr>
        <p:spPr>
          <a:xfrm>
            <a:off x="812919" y="2519656"/>
            <a:ext cx="6919" cy="10401"/>
          </a:xfrm>
          <a:custGeom>
            <a:avLst/>
            <a:gdLst/>
            <a:ahLst/>
            <a:cxnLst/>
            <a:rect l="l" t="t" r="r" b="b"/>
            <a:pathLst>
              <a:path w="161" h="242" extrusionOk="0">
                <a:moveTo>
                  <a:pt x="81" y="1"/>
                </a:moveTo>
                <a:lnTo>
                  <a:pt x="0" y="161"/>
                </a:lnTo>
                <a:lnTo>
                  <a:pt x="134" y="241"/>
                </a:lnTo>
                <a:cubicBezTo>
                  <a:pt x="134" y="161"/>
                  <a:pt x="134" y="108"/>
                  <a:pt x="161" y="27"/>
                </a:cubicBezTo>
                <a:lnTo>
                  <a:pt x="81" y="1"/>
                </a:lnTo>
                <a:close/>
              </a:path>
            </a:pathLst>
          </a:custGeom>
          <a:solidFill>
            <a:srgbClr val="806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594525-239D-4675-87D4-476F4BE12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28" y="1179806"/>
            <a:ext cx="2318345" cy="3236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89"/>
          <p:cNvSpPr txBox="1">
            <a:spLocks noGrp="1"/>
          </p:cNvSpPr>
          <p:nvPr>
            <p:ph type="title"/>
          </p:nvPr>
        </p:nvSpPr>
        <p:spPr>
          <a:xfrm>
            <a:off x="713250" y="3911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Качества Алисы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72" name="Google Shape;2072;p89"/>
          <p:cNvSpPr txBox="1">
            <a:spLocks noGrp="1"/>
          </p:cNvSpPr>
          <p:nvPr>
            <p:ph type="subTitle" idx="1"/>
          </p:nvPr>
        </p:nvSpPr>
        <p:spPr>
          <a:xfrm>
            <a:off x="3494047" y="1144858"/>
            <a:ext cx="4088782" cy="3176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>
              <a:buSzPts val="1600"/>
              <a:buNone/>
            </a:pPr>
            <a:r>
              <a:rPr lang="ru-RU" sz="1800" dirty="0">
                <a:cs typeface="Calibri Light" panose="020F0302020204030204" pitchFamily="34" charset="0"/>
              </a:rPr>
              <a:t>•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	Умение расположить к себе клиентов, доказала на практике на своей прошлой работе с людьми.</a:t>
            </a:r>
          </a:p>
          <a:p>
            <a:pPr marL="127000" lvl="0" indent="0">
              <a:buSzPts val="1600"/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•	Самостоятельность, что доказано постом старосты в нашей группе.</a:t>
            </a:r>
          </a:p>
          <a:p>
            <a:pPr marL="127000" lvl="0" indent="0">
              <a:buSzPts val="1600"/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•	Умение доводить дело до конца, подтверждается усердностью и множеством побед среди проектных конкурсов дополнительного образования.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D58BE7-90BD-47F9-B257-799C3A037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50" y="1144858"/>
            <a:ext cx="2354531" cy="353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86"/>
          <p:cNvSpPr txBox="1">
            <a:spLocks noGrp="1"/>
          </p:cNvSpPr>
          <p:nvPr>
            <p:ph type="subTitle" idx="1"/>
          </p:nvPr>
        </p:nvSpPr>
        <p:spPr>
          <a:xfrm>
            <a:off x="842790" y="3037444"/>
            <a:ext cx="6499860" cy="1816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Краткое описание бизнеса, "Фишка" проекта – онлайн магазин стильных, современных вещей для всей семьи, соответствующий и трендам, и нестареющей, вечной моды. Особенность проекта- неповторимый стиль и удобство покупок из дома для всей семьи, качество ткани и пошива, удобство использования индивидуальных мерок, носить всей семьей одежду в одной стилистике.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1" name="Google Shape;2041;p86"/>
          <p:cNvSpPr txBox="1">
            <a:spLocks noGrp="1"/>
          </p:cNvSpPr>
          <p:nvPr>
            <p:ph type="subTitle" idx="2"/>
          </p:nvPr>
        </p:nvSpPr>
        <p:spPr>
          <a:xfrm>
            <a:off x="3398700" y="2527757"/>
            <a:ext cx="27015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Мозговой штурм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2" name="Google Shape;2042;p8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Резюме бизнес-идеи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45" name="Google Shape;2045;p86"/>
          <p:cNvSpPr txBox="1">
            <a:spLocks noGrp="1"/>
          </p:cNvSpPr>
          <p:nvPr>
            <p:ph type="subTitle" idx="5"/>
          </p:nvPr>
        </p:nvSpPr>
        <p:spPr>
          <a:xfrm>
            <a:off x="697200" y="1961539"/>
            <a:ext cx="27015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 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Сфера деятельности - 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46" name="Google Shape;2046;p86"/>
          <p:cNvSpPr txBox="1">
            <a:spLocks noGrp="1"/>
          </p:cNvSpPr>
          <p:nvPr>
            <p:ph type="subTitle" idx="6"/>
          </p:nvPr>
        </p:nvSpPr>
        <p:spPr>
          <a:xfrm>
            <a:off x="842790" y="2596007"/>
            <a:ext cx="26694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Метод генерации идеи </a:t>
            </a:r>
            <a:r>
              <a:rPr lang="ru-RU" sz="1800" dirty="0"/>
              <a:t>- </a:t>
            </a:r>
            <a:endParaRPr sz="1800" dirty="0"/>
          </a:p>
        </p:txBody>
      </p:sp>
      <p:sp>
        <p:nvSpPr>
          <p:cNvPr id="2047" name="Google Shape;2047;p86"/>
          <p:cNvSpPr txBox="1">
            <a:spLocks noGrp="1"/>
          </p:cNvSpPr>
          <p:nvPr>
            <p:ph type="subTitle" idx="7"/>
          </p:nvPr>
        </p:nvSpPr>
        <p:spPr>
          <a:xfrm>
            <a:off x="3109730" y="1370539"/>
            <a:ext cx="563803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Онлайн магазин спортивной и уличной одежды для всей семьи «Моцион»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" name="Google Shape;2048;p86"/>
          <p:cNvSpPr txBox="1">
            <a:spLocks noGrp="1"/>
          </p:cNvSpPr>
          <p:nvPr>
            <p:ph type="subTitle" idx="8"/>
          </p:nvPr>
        </p:nvSpPr>
        <p:spPr>
          <a:xfrm>
            <a:off x="3109730" y="1896488"/>
            <a:ext cx="2669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Торговля одеждой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Подзаголовок 36">
            <a:extLst>
              <a:ext uri="{FF2B5EF4-FFF2-40B4-BE49-F238E27FC236}">
                <a16:creationId xmlns:a16="http://schemas.microsoft.com/office/drawing/2014/main" id="{DD42DD84-1DE7-4541-B19C-B720DC95ECD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13250" y="1312323"/>
            <a:ext cx="2669400" cy="454500"/>
          </a:xfrm>
        </p:spPr>
        <p:txBody>
          <a:bodyPr/>
          <a:lstStyle/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Название проекта -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3" name="Google Shape;2893;p13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Исследование окружающей среды по методу "5 сил Портера" 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94" name="Google Shape;2894;p139"/>
          <p:cNvSpPr/>
          <p:nvPr/>
        </p:nvSpPr>
        <p:spPr>
          <a:xfrm>
            <a:off x="713225" y="1126925"/>
            <a:ext cx="7717500" cy="347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33E10C7-D94F-4560-B82D-059B3318A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896323"/>
              </p:ext>
            </p:extLst>
          </p:nvPr>
        </p:nvGraphicFramePr>
        <p:xfrm>
          <a:off x="713225" y="1151698"/>
          <a:ext cx="7717501" cy="3416300"/>
        </p:xfrm>
        <a:graphic>
          <a:graphicData uri="http://schemas.openxmlformats.org/drawingml/2006/table">
            <a:tbl>
              <a:tblPr firstRow="1" firstCol="1" bandRow="1">
                <a:tableStyleId>{ED00ECCF-A783-4C83-867A-87BF7849B3C6}</a:tableStyleId>
              </a:tblPr>
              <a:tblGrid>
                <a:gridCol w="1928770">
                  <a:extLst>
                    <a:ext uri="{9D8B030D-6E8A-4147-A177-3AD203B41FA5}">
                      <a16:colId xmlns:a16="http://schemas.microsoft.com/office/drawing/2014/main" val="1563264699"/>
                    </a:ext>
                  </a:extLst>
                </a:gridCol>
                <a:gridCol w="1929577">
                  <a:extLst>
                    <a:ext uri="{9D8B030D-6E8A-4147-A177-3AD203B41FA5}">
                      <a16:colId xmlns:a16="http://schemas.microsoft.com/office/drawing/2014/main" val="1483621490"/>
                    </a:ext>
                  </a:extLst>
                </a:gridCol>
                <a:gridCol w="1929577">
                  <a:extLst>
                    <a:ext uri="{9D8B030D-6E8A-4147-A177-3AD203B41FA5}">
                      <a16:colId xmlns:a16="http://schemas.microsoft.com/office/drawing/2014/main" val="534414187"/>
                    </a:ext>
                  </a:extLst>
                </a:gridCol>
                <a:gridCol w="1929577">
                  <a:extLst>
                    <a:ext uri="{9D8B030D-6E8A-4147-A177-3AD203B41FA5}">
                      <a16:colId xmlns:a16="http://schemas.microsoft.com/office/drawing/2014/main" val="107272633"/>
                    </a:ext>
                  </a:extLst>
                </a:gridCol>
              </a:tblGrid>
              <a:tr h="3028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Наличие проблемы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Негативное влияние 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Возможности устранения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extLst>
                  <a:ext uri="{0D108BD9-81ED-4DB2-BD59-A6C34878D82A}">
                    <a16:rowId xmlns:a16="http://schemas.microsoft.com/office/drawing/2014/main" val="154555334"/>
                  </a:ext>
                </a:extLst>
              </a:tr>
              <a:tr h="462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Покупатели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Отсутствие базы клиентов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Низкая выручка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Активная реклама и работа с потребителем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extLst>
                  <a:ext uri="{0D108BD9-81ED-4DB2-BD59-A6C34878D82A}">
                    <a16:rowId xmlns:a16="http://schemas.microsoft.com/office/drawing/2014/main" val="3343741026"/>
                  </a:ext>
                </a:extLst>
              </a:tr>
              <a:tr h="462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Поставщики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Дороговизна, ненадежность и задержки поставок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Проблемы с производством товара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Мониторить новых поставщиков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extLst>
                  <a:ext uri="{0D108BD9-81ED-4DB2-BD59-A6C34878D82A}">
                    <a16:rowId xmlns:a16="http://schemas.microsoft.com/office/drawing/2014/main" val="3108509971"/>
                  </a:ext>
                </a:extLst>
              </a:tr>
              <a:tr h="942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Действующие конкуренты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Предлагают уже большой выбор моделей одежды и имеют свою клиентскую базу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Забирают потенциальных клиентов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Придумывать новые фишки бренда, делать скидки новым и постоянным клиентам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extLst>
                  <a:ext uri="{0D108BD9-81ED-4DB2-BD59-A6C34878D82A}">
                    <a16:rowId xmlns:a16="http://schemas.microsoft.com/office/drawing/2014/main" val="4152895390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Новые конкуренты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Возможно появление новых конкурентов с новыми технологиями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Забирают потенциальных клиентов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Всегда следить за трендами и модой, удовлетворяя покупательский спрос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extLst>
                  <a:ext uri="{0D108BD9-81ED-4DB2-BD59-A6C34878D82A}">
                    <a16:rowId xmlns:a16="http://schemas.microsoft.com/office/drawing/2014/main" val="2542099511"/>
                  </a:ext>
                </a:extLst>
              </a:tr>
              <a:tr h="4627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Товары-заменители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Возможно появление товарных новинок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Отток клиентов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Постоянно перенимать опыт у других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985" marR="39985" marT="0" marB="0"/>
                </a:tc>
                <a:extLst>
                  <a:ext uri="{0D108BD9-81ED-4DB2-BD59-A6C34878D82A}">
                    <a16:rowId xmlns:a16="http://schemas.microsoft.com/office/drawing/2014/main" val="41508496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BD9C1D-161D-4D21-B81C-8B705720F760}"/>
              </a:ext>
            </a:extLst>
          </p:cNvPr>
          <p:cNvSpPr txBox="1"/>
          <p:nvPr/>
        </p:nvSpPr>
        <p:spPr>
          <a:xfrm>
            <a:off x="1501698" y="401443"/>
            <a:ext cx="264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Миссия проекта 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73933C-D747-402D-8EBA-4857262C343F}"/>
              </a:ext>
            </a:extLst>
          </p:cNvPr>
          <p:cNvSpPr txBox="1"/>
          <p:nvPr/>
        </p:nvSpPr>
        <p:spPr>
          <a:xfrm>
            <a:off x="1850347" y="986325"/>
            <a:ext cx="5443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показать клиенту неповторимое сочетание актуального стиля и   физическое сочетание одежды, дать людям возможность из дома заказывать лучшую одежду по личным меркам.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6FB06E-B64C-4D3C-95E8-E54D090FDCDC}"/>
              </a:ext>
            </a:extLst>
          </p:cNvPr>
          <p:cNvSpPr txBox="1"/>
          <p:nvPr/>
        </p:nvSpPr>
        <p:spPr>
          <a:xfrm>
            <a:off x="1501698" y="2563851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Цель проекта </a:t>
            </a:r>
            <a:r>
              <a:rPr lang="ru-RU" dirty="0"/>
              <a:t>-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D2705-20B5-4F86-8F06-CFEC9276584A}"/>
              </a:ext>
            </a:extLst>
          </p:cNvPr>
          <p:cNvSpPr txBox="1"/>
          <p:nvPr/>
        </p:nvSpPr>
        <p:spPr>
          <a:xfrm>
            <a:off x="1901112" y="3223039"/>
            <a:ext cx="541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открыть онлайн магазин одежды, выйти за год на прибыль от 800 000– создать уникальный бренд спортивной одежды для детей и взрослых.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p120"/>
          <p:cNvSpPr txBox="1"/>
          <p:nvPr/>
        </p:nvSpPr>
        <p:spPr>
          <a:xfrm flipH="1">
            <a:off x="1038888" y="1000575"/>
            <a:ext cx="345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2"/>
                </a:solidFill>
                <a:latin typeface="Calibri Light" panose="020F0302020204030204" pitchFamily="34" charset="0"/>
                <a:ea typeface="Hammersmith One"/>
                <a:cs typeface="Calibri Light" panose="020F0302020204030204" pitchFamily="34" charset="0"/>
                <a:sym typeface="Hammersmith One"/>
              </a:rPr>
              <a:t>Описание компан</a:t>
            </a:r>
            <a:r>
              <a:rPr lang="ru-RU" sz="2200" b="1" dirty="0">
                <a:solidFill>
                  <a:schemeClr val="accent2"/>
                </a:solidFill>
                <a:latin typeface="Calibri Light" panose="020F0302020204030204" pitchFamily="34" charset="0"/>
                <a:ea typeface="Hammersmith One"/>
                <a:cs typeface="Calibri Light" panose="020F0302020204030204" pitchFamily="34" charset="0"/>
                <a:sym typeface="Hammersmith One"/>
              </a:rPr>
              <a:t>ии</a:t>
            </a:r>
            <a:endParaRPr sz="2200" b="1" dirty="0">
              <a:solidFill>
                <a:schemeClr val="accent2"/>
              </a:solidFill>
              <a:latin typeface="Calibri Light" panose="020F0302020204030204" pitchFamily="34" charset="0"/>
              <a:ea typeface="Hammersmith One"/>
              <a:cs typeface="Calibri Light" panose="020F0302020204030204" pitchFamily="34" charset="0"/>
              <a:sym typeface="Hammersmith One"/>
            </a:endParaRPr>
          </a:p>
        </p:txBody>
      </p:sp>
      <p:sp>
        <p:nvSpPr>
          <p:cNvPr id="2664" name="Google Shape;2664;p120"/>
          <p:cNvSpPr txBox="1"/>
          <p:nvPr/>
        </p:nvSpPr>
        <p:spPr>
          <a:xfrm flipH="1">
            <a:off x="1173179" y="1824137"/>
            <a:ext cx="3183818" cy="2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>
              <a:buClr>
                <a:schemeClr val="accent2"/>
              </a:buClr>
              <a:buSzPts val="1600"/>
            </a:pPr>
            <a:r>
              <a:rPr lang="ru-RU" sz="1600" dirty="0">
                <a:solidFill>
                  <a:schemeClr val="accent2"/>
                </a:solidFill>
                <a:latin typeface="Calibri" panose="020F0502020204030204" pitchFamily="34" charset="0"/>
                <a:ea typeface="Manjari"/>
                <a:cs typeface="Calibri" panose="020F0502020204030204" pitchFamily="34" charset="0"/>
                <a:sym typeface="Manjari"/>
              </a:rPr>
              <a:t>Мы будем позиционировать себя как компанию, производящую качественную уникальную одежду для детей и взрослых по индивидуальным меркам, дарить клиентам приятное удивление удобством и стиле</a:t>
            </a:r>
          </a:p>
          <a:p>
            <a:pPr marL="127000" lvl="0">
              <a:buClr>
                <a:schemeClr val="accent2"/>
              </a:buClr>
              <a:buSzPts val="1600"/>
            </a:pPr>
            <a:r>
              <a:rPr lang="ru-RU" sz="1600" dirty="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egant Education Pack for Students XL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1147</Words>
  <Application>Microsoft Office PowerPoint</Application>
  <PresentationFormat>Экран (16:9)</PresentationFormat>
  <Paragraphs>135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Glass Antiqua</vt:lpstr>
      <vt:lpstr>Hammersmith One</vt:lpstr>
      <vt:lpstr>Manjari</vt:lpstr>
      <vt:lpstr>Roboto Condensed</vt:lpstr>
      <vt:lpstr>Elegant Education Pack for Students XL by Slidesgo</vt:lpstr>
      <vt:lpstr>Бизнес план Онлайн магазин спортивной и уличной  одежды для всей семьи Моцион  </vt:lpstr>
      <vt:lpstr>Наша команда «Бизнеследи»</vt:lpstr>
      <vt:lpstr>Польза нашей компании для города Новороссийска</vt:lpstr>
      <vt:lpstr>Качества Софии</vt:lpstr>
      <vt:lpstr>Качества Алисы</vt:lpstr>
      <vt:lpstr>Резюме бизнес-идеи</vt:lpstr>
      <vt:lpstr>Исследование окружающей среды по методу "5 сил Портера" </vt:lpstr>
      <vt:lpstr>Презентация PowerPoint</vt:lpstr>
      <vt:lpstr>Презентация PowerPoint</vt:lpstr>
      <vt:lpstr>Конкурентоспособность нашей фирмы</vt:lpstr>
      <vt:lpstr>Презентация PowerPoint</vt:lpstr>
      <vt:lpstr>Бизнес – модель А. Остервальдера</vt:lpstr>
      <vt:lpstr>Ассортимент продукции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план Онлайн магазин спортивной и уличной  одежды для всей семьи Моцион  </dc:title>
  <cp:lastModifiedBy>Студент</cp:lastModifiedBy>
  <cp:revision>3</cp:revision>
  <dcterms:modified xsi:type="dcterms:W3CDTF">2023-10-06T10:00:26Z</dcterms:modified>
</cp:coreProperties>
</file>